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C0CD-D10A-4E87-8541-A882ABDEFED5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0DD04-6FC8-4C2F-9280-85FE40CC9F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0DD04-6FC8-4C2F-9280-85FE40CC9F6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35283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Системно - </a:t>
            </a:r>
            <a:r>
              <a:rPr lang="ru-RU" b="1" dirty="0" err="1" smtClean="0"/>
              <a:t>деятельностный</a:t>
            </a:r>
            <a:r>
              <a:rPr lang="ru-RU" b="1" dirty="0" smtClean="0"/>
              <a:t> подход на занятиях внеурочной деятельности «Прикладная физика» </a:t>
            </a:r>
            <a:br>
              <a:rPr lang="ru-RU" b="1" dirty="0" smtClean="0"/>
            </a:br>
            <a:r>
              <a:rPr lang="ru-RU" b="1" dirty="0" smtClean="0"/>
              <a:t>в 7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63272" cy="2625406"/>
          </a:xfrm>
        </p:spPr>
        <p:txBody>
          <a:bodyPr/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Автор: </a:t>
            </a:r>
          </a:p>
          <a:p>
            <a:pPr algn="r"/>
            <a:r>
              <a:rPr lang="ru-RU" dirty="0" smtClean="0"/>
              <a:t>Грищенко Наталья Владимировна,</a:t>
            </a:r>
            <a:br>
              <a:rPr lang="ru-RU" dirty="0" smtClean="0"/>
            </a:br>
            <a:r>
              <a:rPr lang="ru-RU" dirty="0" smtClean="0"/>
              <a:t>учитель физики </a:t>
            </a:r>
          </a:p>
          <a:p>
            <a:pPr algn="r"/>
            <a:r>
              <a:rPr lang="ru-RU" dirty="0" smtClean="0"/>
              <a:t>МБОУ «СОШ № 7»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Людмила\Desktop\фото на семинар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1" y="1268760"/>
            <a:ext cx="3397103" cy="4536504"/>
          </a:xfrm>
          <a:prstGeom prst="rect">
            <a:avLst/>
          </a:prstGeom>
          <a:noFill/>
        </p:spPr>
      </p:pic>
      <p:pic>
        <p:nvPicPr>
          <p:cNvPr id="24581" name="Picture 5" descr="C:\Users\Людмила\Desktop\фото на семинар\ca6ca178-9e82-4b0e-8162-fb9128699f0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8172" y="1556792"/>
            <a:ext cx="5212098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Людмила\Desktop\фото на семинар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188" y="692696"/>
            <a:ext cx="3845168" cy="5400600"/>
          </a:xfrm>
          <a:prstGeom prst="rect">
            <a:avLst/>
          </a:prstGeom>
          <a:noFill/>
        </p:spPr>
      </p:pic>
      <p:pic>
        <p:nvPicPr>
          <p:cNvPr id="4" name="Picture 7" descr="C:\Users\Людмила\Desktop\фото на семинар\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628800"/>
            <a:ext cx="4704522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Users\Людмила\Desktop\фото на семинар\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595" y="1052736"/>
            <a:ext cx="6888765" cy="5166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Основными результатами внеурочной деятельности являются:</a:t>
            </a: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2200" dirty="0" smtClean="0"/>
              <a:t> * формирование умение работать над проектом; </a:t>
            </a:r>
            <a:br>
              <a:rPr lang="ru-RU" sz="2200" dirty="0" smtClean="0"/>
            </a:br>
            <a:r>
              <a:rPr lang="ru-RU" sz="2200" dirty="0" smtClean="0"/>
              <a:t>* формирование реалистической позитивной осознанной самооценки;</a:t>
            </a:r>
            <a:br>
              <a:rPr lang="ru-RU" sz="2200" dirty="0" smtClean="0"/>
            </a:br>
            <a:r>
              <a:rPr lang="ru-RU" sz="2200" dirty="0" smtClean="0"/>
              <a:t>  *формирование у учащихся реального представления о том, как его оценивают воспринимают одноклассники, родители, учителя; </a:t>
            </a:r>
            <a:br>
              <a:rPr lang="ru-RU" sz="2200" dirty="0" smtClean="0"/>
            </a:br>
            <a:r>
              <a:rPr lang="ru-RU" sz="2200" dirty="0" smtClean="0"/>
              <a:t>* развитие толерантности в межличностном общении и взаимодействии;</a:t>
            </a:r>
            <a:br>
              <a:rPr lang="ru-RU" sz="2200" dirty="0" smtClean="0"/>
            </a:br>
            <a:r>
              <a:rPr lang="ru-RU" sz="2200" dirty="0" smtClean="0"/>
              <a:t>*использование полученных знаний, умений и навыков в повседневной жизни, экологии, быту, охране окружающей среды , технике безопасности;</a:t>
            </a:r>
            <a:br>
              <a:rPr lang="ru-RU" sz="2200" dirty="0" smtClean="0"/>
            </a:br>
            <a:r>
              <a:rPr lang="ru-RU" sz="2200" dirty="0" smtClean="0"/>
              <a:t> * формирование умения сделать верный выбор и изготовить модель;</a:t>
            </a:r>
            <a:br>
              <a:rPr lang="ru-RU" sz="2200" dirty="0" smtClean="0"/>
            </a:br>
            <a:r>
              <a:rPr lang="ru-RU" sz="2200" dirty="0" smtClean="0"/>
              <a:t>* формирование умения защищать работы и проекты исследовательского характера</a:t>
            </a:r>
            <a:r>
              <a:rPr lang="ru-RU" sz="2200" i="1" dirty="0" smtClean="0"/>
              <a:t>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34272"/>
          </a:xfrm>
        </p:spPr>
        <p:txBody>
          <a:bodyPr>
            <a:normAutofit/>
          </a:bodyPr>
          <a:lstStyle/>
          <a:p>
            <a:pPr algn="ctr"/>
            <a:r>
              <a:rPr lang="ru-RU" sz="9600" dirty="0" smtClean="0"/>
              <a:t>Спасибо за внимание!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Методы организации самостоятельной творческой работы учащихся: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dirty="0" smtClean="0"/>
              <a:t>* проблемное изложение;</a:t>
            </a:r>
            <a:br>
              <a:rPr lang="ru-RU" dirty="0" smtClean="0"/>
            </a:br>
            <a:r>
              <a:rPr lang="ru-RU" dirty="0" smtClean="0"/>
              <a:t>* частично-поисковые, исследовательские методы; </a:t>
            </a:r>
            <a:br>
              <a:rPr lang="ru-RU" dirty="0" smtClean="0"/>
            </a:br>
            <a:r>
              <a:rPr lang="ru-RU" dirty="0" smtClean="0"/>
              <a:t>* схематическое моделирование; </a:t>
            </a:r>
            <a:br>
              <a:rPr lang="ru-RU" dirty="0" smtClean="0"/>
            </a:br>
            <a:r>
              <a:rPr lang="ru-RU" dirty="0" smtClean="0"/>
              <a:t>* моделирование объектов;</a:t>
            </a:r>
            <a:br>
              <a:rPr lang="ru-RU" dirty="0" smtClean="0"/>
            </a:br>
            <a:r>
              <a:rPr lang="ru-RU" dirty="0" smtClean="0"/>
              <a:t>*изготовление пособий;</a:t>
            </a:r>
            <a:br>
              <a:rPr lang="ru-RU" dirty="0" smtClean="0"/>
            </a:br>
            <a:r>
              <a:rPr lang="ru-RU" dirty="0" smtClean="0"/>
              <a:t>*презентация творческих работ.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Задачи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*научить получать знания (учить       учиться), </a:t>
            </a:r>
            <a:br>
              <a:rPr lang="ru-RU" dirty="0" smtClean="0"/>
            </a:br>
            <a:r>
              <a:rPr lang="ru-RU" dirty="0" smtClean="0"/>
              <a:t>*научить работать и зарабатывать (учение для труда), </a:t>
            </a:r>
            <a:br>
              <a:rPr lang="ru-RU" dirty="0" smtClean="0"/>
            </a:br>
            <a:r>
              <a:rPr lang="ru-RU" dirty="0" smtClean="0"/>
              <a:t>*научить жить (учение для бытия), </a:t>
            </a:r>
            <a:br>
              <a:rPr lang="ru-RU" dirty="0" smtClean="0"/>
            </a:br>
            <a:r>
              <a:rPr lang="ru-RU" dirty="0" smtClean="0"/>
              <a:t>*научить жить вместе (учение для совместной жизни).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526360"/>
          </a:xfrm>
        </p:spPr>
        <p:txBody>
          <a:bodyPr>
            <a:normAutofit fontScale="90000"/>
          </a:bodyPr>
          <a:lstStyle/>
          <a:p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b="1" dirty="0" smtClean="0"/>
              <a:t>ТЕМАТИЧЕСКОЕ ПЛАНИРОВАНИЕ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2200" dirty="0" smtClean="0"/>
              <a:t>Физические методы изучения природы: теоретический и экспериментальный (2 часа)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Строение вещества. Проявление его свойств в природе и технике (6 часов)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Механика. Методы исследования механических явлений (18 часов)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Физика вокруг нас (6 часов)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Формирование личностных качеств учащихся (2 часа)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 </a:t>
            </a:r>
            <a:br>
              <a:rPr lang="ru-RU" sz="1600" dirty="0" smtClean="0"/>
            </a:br>
            <a:r>
              <a:rPr lang="ru-RU" sz="1600" b="1" dirty="0" smtClean="0"/>
              <a:t>Итого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34 часа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3" y="908720"/>
          <a:ext cx="7920879" cy="3744416"/>
        </p:xfrm>
        <a:graphic>
          <a:graphicData uri="http://schemas.openxmlformats.org/drawingml/2006/table">
            <a:tbl>
              <a:tblPr/>
              <a:tblGrid>
                <a:gridCol w="1821049"/>
                <a:gridCol w="2275175"/>
                <a:gridCol w="1867369"/>
                <a:gridCol w="1957286"/>
              </a:tblGrid>
              <a:tr h="1604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Название раздела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Лабораторные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Изготовление пособий и моделей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Название творческих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работ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Физические методы изучения природы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цены деления различных приборов, снятие показаний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692696"/>
          <a:ext cx="8136905" cy="2385119"/>
        </p:xfrm>
        <a:graphic>
          <a:graphicData uri="http://schemas.openxmlformats.org/drawingml/2006/table">
            <a:tbl>
              <a:tblPr/>
              <a:tblGrid>
                <a:gridCol w="1837125"/>
                <a:gridCol w="2351221"/>
                <a:gridCol w="1955619"/>
                <a:gridCol w="1992940"/>
              </a:tblGrid>
              <a:tr h="702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Название раздела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Лабораторные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Изготовление пособий и моделей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Название творческих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работ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Строение вещества. Проявление его свойств в природе и технике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самостоятельных экспериментов по определению свойств различных веществ каждым учащимся индивидуально. (Рассмотреть примеры с жидким, твердым и газообразным состояниями вещества).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Рисунки и простейшие динамические модели, иллюстрирующие строение вещества.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Почему всё вокруг такое, какое оно есть?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Мир глазами физика.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3717032"/>
          <a:ext cx="8136904" cy="2510536"/>
        </p:xfrm>
        <a:graphic>
          <a:graphicData uri="http://schemas.openxmlformats.org/drawingml/2006/table">
            <a:tbl>
              <a:tblPr/>
              <a:tblGrid>
                <a:gridCol w="1890307"/>
                <a:gridCol w="2372681"/>
                <a:gridCol w="1930427"/>
                <a:gridCol w="194348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Название раздела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Лабораторные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Изготовление пособий и моделей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Название творческих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работ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Механика. Методы исследования механических явлений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Определение скорости движущихся тел.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Изучение принципов действий устройств работающих на основе закона Паскаля.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Закон сохранения механической энергии. Переход потенциальной энергии в кинетическую и обратно.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Определение центра масс плоской фигуры.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 теме “Простые механизмы”: использование рычагов в природе и технике (рисунки и модели, с учетом межпредметных связей с историей).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Модели на тему «Равновесие тел»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764704"/>
          <a:ext cx="8424936" cy="2304256"/>
        </p:xfrm>
        <a:graphic>
          <a:graphicData uri="http://schemas.openxmlformats.org/drawingml/2006/table">
            <a:tbl>
              <a:tblPr/>
              <a:tblGrid>
                <a:gridCol w="1766908"/>
                <a:gridCol w="2533953"/>
                <a:gridCol w="1994897"/>
                <a:gridCol w="2129178"/>
              </a:tblGrid>
              <a:tr h="645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Название раздела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Лабораторные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Изготовление пособий и моделей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Название творческих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работ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9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Физика вокруг нас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Закрепление навыков обращения с измерительными приборами и другим оборудованием: определение объемов; измерение массы; определение плотности.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Игрушки с изменяющимся положением центра масс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Мир без физики, друзья, объяснить никак нельзя.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Физика в игрушках.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Физика в бытовых приборах.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Физика и техника.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3933056"/>
          <a:ext cx="8424935" cy="2620010"/>
        </p:xfrm>
        <a:graphic>
          <a:graphicData uri="http://schemas.openxmlformats.org/drawingml/2006/table">
            <a:tbl>
              <a:tblPr/>
              <a:tblGrid>
                <a:gridCol w="2066384"/>
                <a:gridCol w="2394842"/>
                <a:gridCol w="1970745"/>
                <a:gridCol w="199296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Название раздела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Лабораторные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Изготовление пособий и моделей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Название творческих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работ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Формирование личностных качеств учащихся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История науки и цивилизация как суммарный результат деятельности отдельных ученых. 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История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развития науки и техники (основные этапы и частные примеры). 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Людмила\Desktop\фото на семинар\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4320480" cy="2880320"/>
          </a:xfrm>
          <a:prstGeom prst="rect">
            <a:avLst/>
          </a:prstGeom>
          <a:noFill/>
        </p:spPr>
      </p:pic>
      <p:pic>
        <p:nvPicPr>
          <p:cNvPr id="22532" name="Picture 4" descr="C:\Users\Людмила\Desktop\фото на семинар\4_d4664c3fbbb31bc30a2bb709e09484a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2297" y="476672"/>
            <a:ext cx="3910925" cy="6264696"/>
          </a:xfrm>
          <a:prstGeom prst="rect">
            <a:avLst/>
          </a:prstGeom>
          <a:noFill/>
        </p:spPr>
      </p:pic>
      <p:pic>
        <p:nvPicPr>
          <p:cNvPr id="22533" name="Picture 5" descr="C:\Users\Людмила\Desktop\фото на семинар\ee3b9c593a18b92e9f47add874015db3_i-96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501008"/>
            <a:ext cx="4320479" cy="3356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 descr="C:\Users\Людмила\Desktop\фото на семинар\729391-2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76673"/>
            <a:ext cx="4800533" cy="3384376"/>
          </a:xfrm>
          <a:prstGeom prst="rect">
            <a:avLst/>
          </a:prstGeom>
          <a:noFill/>
        </p:spPr>
      </p:pic>
      <p:pic>
        <p:nvPicPr>
          <p:cNvPr id="23556" name="Picture 4" descr="C:\Users\Людмила\Desktop\фото на семинар\SAM_48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933056"/>
            <a:ext cx="5318510" cy="2808312"/>
          </a:xfrm>
          <a:prstGeom prst="rect">
            <a:avLst/>
          </a:prstGeom>
          <a:noFill/>
        </p:spPr>
      </p:pic>
      <p:pic>
        <p:nvPicPr>
          <p:cNvPr id="23557" name="Picture 5" descr="C:\Users\Людмила\Desktop\фото на семинар\SAM_482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76672"/>
            <a:ext cx="399593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</TotalTime>
  <Words>311</Words>
  <Application>Microsoft Office PowerPoint</Application>
  <PresentationFormat>Экран (4:3)</PresentationFormat>
  <Paragraphs>61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Системно - деятельностный подход на занятиях внеурочной деятельности «Прикладная физика»  в 7 классе</vt:lpstr>
      <vt:lpstr>Методы организации самостоятельной творческой работы учащихся: * проблемное изложение; * частично-поисковые, исследовательские методы;  * схематическое моделирование;  * моделирование объектов; *изготовление пособий; *презентация творческих работ. </vt:lpstr>
      <vt:lpstr>Задачи:  *научить получать знания (учить       учиться),  *научить работать и зарабатывать (учение для труда),  *научить жить (учение для бытия),  *научить жить вместе (учение для совместной жизни).  </vt:lpstr>
      <vt:lpstr>                ТЕМАТИЧЕСКОЕ ПЛАНИРОВАНИЕ  Физические методы изучения природы: теоретический и экспериментальный (2 часа)  Строение вещества. Проявление его свойств в природе и технике (6 часов)  Механика. Методы исследования механических явлений (18 часов)  Физика вокруг нас (6 часов)  Формирование личностных качеств учащихся (2 часа)     Итого 34 часа                    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Основными результатами внеурочной деятельности являются:  * формирование умение работать над проектом;  * формирование реалистической позитивной осознанной самооценки;   *формирование у учащихся реального представления о том, как его оценивают воспринимают одноклассники, родители, учителя;  * развитие толерантности в межличностном общении и взаимодействии; *использование полученных знаний, умений и навыков в повседневной жизни, экологии, быту, охране окружающей среды , технике безопасности;  * формирование умения сделать верный выбор и изготовить модель; * формирование умения защищать работы и проекты исследовательского характера.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 - деятельностный подход на занятиях внеурочной деятельности «Прикладная физика»  в 7 классе</dc:title>
  <dc:creator>Людмила</dc:creator>
  <cp:lastModifiedBy>Людмила</cp:lastModifiedBy>
  <cp:revision>12</cp:revision>
  <dcterms:created xsi:type="dcterms:W3CDTF">2016-10-24T11:40:34Z</dcterms:created>
  <dcterms:modified xsi:type="dcterms:W3CDTF">2016-10-27T02:59:06Z</dcterms:modified>
</cp:coreProperties>
</file>