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8" r:id="rId12"/>
    <p:sldId id="273" r:id="rId13"/>
    <p:sldId id="269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3" r:id="rId2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1класс</c:v>
                </c:pt>
              </c:strCache>
            </c:strRef>
          </c:tx>
          <c:explosion val="3"/>
          <c:dLbls>
            <c:dLbl>
              <c:idx val="3"/>
              <c:layout>
                <c:manualLayout>
                  <c:x val="0.20416305675182114"/>
                  <c:y val="0.16853104284709128"/>
                </c:manualLayout>
              </c:layout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24101804350270764"/>
                      <c:h val="0.1739642564967528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педиатр</c:v>
                </c:pt>
                <c:pt idx="1">
                  <c:v>лор</c:v>
                </c:pt>
                <c:pt idx="2">
                  <c:v>окулист</c:v>
                </c:pt>
                <c:pt idx="3">
                  <c:v>невролог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6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2класс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педиатр</c:v>
                </c:pt>
                <c:pt idx="1">
                  <c:v>лор</c:v>
                </c:pt>
                <c:pt idx="2">
                  <c:v>окулист</c:v>
                </c:pt>
                <c:pt idx="3">
                  <c:v>невролог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15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3класс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педиатр</c:v>
                </c:pt>
                <c:pt idx="1">
                  <c:v>лор</c:v>
                </c:pt>
                <c:pt idx="2">
                  <c:v>окулист</c:v>
                </c:pt>
                <c:pt idx="3">
                  <c:v>невролог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</c:v>
                </c:pt>
                <c:pt idx="1">
                  <c:v>3</c:v>
                </c:pt>
                <c:pt idx="2">
                  <c:v>11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4класс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педиатр</c:v>
                </c:pt>
                <c:pt idx="1">
                  <c:v>лор</c:v>
                </c:pt>
                <c:pt idx="2">
                  <c:v>окулист</c:v>
                </c:pt>
                <c:pt idx="3">
                  <c:v>невролог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8</c:v>
                </c:pt>
                <c:pt idx="1">
                  <c:v>5</c:v>
                </c:pt>
                <c:pt idx="2">
                  <c:v>21</c:v>
                </c:pt>
                <c:pt idx="3">
                  <c:v>11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экология</c:v>
                </c:pt>
                <c:pt idx="1">
                  <c:v>наследственность</c:v>
                </c:pt>
                <c:pt idx="2">
                  <c:v>питание</c:v>
                </c:pt>
                <c:pt idx="3">
                  <c:v>здоровый образ жизни</c:v>
                </c:pt>
                <c:pt idx="4">
                  <c:v>другое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13</c:v>
                </c:pt>
                <c:pt idx="2">
                  <c:v>20</c:v>
                </c:pt>
                <c:pt idx="3">
                  <c:v>34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экология</c:v>
                </c:pt>
                <c:pt idx="1">
                  <c:v>наследственность</c:v>
                </c:pt>
                <c:pt idx="2">
                  <c:v>питание</c:v>
                </c:pt>
                <c:pt idx="3">
                  <c:v>здоровый образ жизни</c:v>
                </c:pt>
                <c:pt idx="4">
                  <c:v>другое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экология</c:v>
                </c:pt>
                <c:pt idx="1">
                  <c:v>наследственность</c:v>
                </c:pt>
                <c:pt idx="2">
                  <c:v>питание</c:v>
                </c:pt>
                <c:pt idx="3">
                  <c:v>здоровый образ жизни</c:v>
                </c:pt>
                <c:pt idx="4">
                  <c:v>другое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spPr>
    <a:gradFill rotWithShape="1">
      <a:gsLst>
        <a:gs pos="0">
          <a:schemeClr val="accent2">
            <a:tint val="1000"/>
          </a:schemeClr>
        </a:gs>
        <a:gs pos="68000">
          <a:schemeClr val="accent2">
            <a:tint val="77000"/>
          </a:schemeClr>
        </a:gs>
        <a:gs pos="81000">
          <a:schemeClr val="accent2">
            <a:tint val="79000"/>
          </a:schemeClr>
        </a:gs>
        <a:gs pos="86000">
          <a:schemeClr val="accent2">
            <a:tint val="73000"/>
          </a:schemeClr>
        </a:gs>
        <a:gs pos="100000">
          <a:schemeClr val="accent2">
            <a:tint val="35000"/>
          </a:schemeClr>
        </a:gs>
      </a:gsLst>
      <a:lin ang="5400000" scaled="1"/>
    </a:gradFill>
    <a:ln w="9525" cap="flat" cmpd="sng" algn="ctr">
      <a:solidFill>
        <a:schemeClr val="accent2">
          <a:shade val="60000"/>
          <a:satMod val="300000"/>
        </a:schemeClr>
      </a:solidFill>
      <a:prstDash val="solid"/>
    </a:ln>
    <a:effectLst>
      <a:glow rad="63500">
        <a:schemeClr val="accent2">
          <a:tint val="30000"/>
          <a:shade val="95000"/>
          <a:satMod val="300000"/>
          <a:alpha val="50000"/>
        </a:schemeClr>
      </a:glo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подвижные игры</c:v>
                </c:pt>
                <c:pt idx="1">
                  <c:v>футбол</c:v>
                </c:pt>
                <c:pt idx="2">
                  <c:v>карате</c:v>
                </c:pt>
                <c:pt idx="3">
                  <c:v>русская лапта</c:v>
                </c:pt>
                <c:pt idx="4">
                  <c:v>легкая атлетика</c:v>
                </c:pt>
                <c:pt idx="5">
                  <c:v>хореография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</c:v>
                </c:pt>
                <c:pt idx="1">
                  <c:v>18</c:v>
                </c:pt>
                <c:pt idx="2">
                  <c:v>22</c:v>
                </c:pt>
                <c:pt idx="3">
                  <c:v>11</c:v>
                </c:pt>
                <c:pt idx="4">
                  <c:v>7</c:v>
                </c:pt>
                <c:pt idx="5">
                  <c:v>27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0.03736</cdr:x>
      <cdr:y>0.77509</cdr:y>
    </cdr:from>
    <cdr:to>
      <cdr:x>0.18828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6368" y="374468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Ответы детей</a:t>
          </a:r>
          <a:endParaRPr lang="ru-RU" sz="1400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5DA-6C67-4253-AE09-B0508C7E09F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E62B-24C4-49D9-A4F1-4416407F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5DA-6C67-4253-AE09-B0508C7E09F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E62B-24C4-49D9-A4F1-4416407F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5DA-6C67-4253-AE09-B0508C7E09F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E62B-24C4-49D9-A4F1-4416407F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5DA-6C67-4253-AE09-B0508C7E09F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E62B-24C4-49D9-A4F1-4416407F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5DA-6C67-4253-AE09-B0508C7E09F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E62B-24C4-49D9-A4F1-4416407F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5DA-6C67-4253-AE09-B0508C7E09F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E62B-24C4-49D9-A4F1-4416407F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5DA-6C67-4253-AE09-B0508C7E09F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E62B-24C4-49D9-A4F1-4416407F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5DA-6C67-4253-AE09-B0508C7E09F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CE62B-24C4-49D9-A4F1-4416407F7C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5DA-6C67-4253-AE09-B0508C7E09F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E62B-24C4-49D9-A4F1-4416407F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135DA-6C67-4253-AE09-B0508C7E09F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5ACE62B-24C4-49D9-A4F1-4416407F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CF135DA-6C67-4253-AE09-B0508C7E09F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E62B-24C4-49D9-A4F1-4416407F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F135DA-6C67-4253-AE09-B0508C7E09F8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5ACE62B-24C4-49D9-A4F1-4416407F7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1628800"/>
            <a:ext cx="8103376" cy="3240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«Использование новейших здоровьесберегающих</a:t>
            </a:r>
            <a:r>
              <a:rPr lang="ru-RU" sz="4000" dirty="0" smtClean="0"/>
              <a:t> технологий на уроках  физической </a:t>
            </a:r>
            <a:r>
              <a:rPr lang="ru-RU" sz="4000" dirty="0" smtClean="0"/>
              <a:t>культуры и во внеурочной деятельности  </a:t>
            </a:r>
            <a:r>
              <a:rPr lang="ru-RU" sz="4000" dirty="0" smtClean="0"/>
              <a:t>для обучающихся с отклонениями здоровья».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620688"/>
            <a:ext cx="3778910" cy="8640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СОЦИАЛЬНЫЙ ПРОЕКТ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5157192"/>
            <a:ext cx="5076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/>
          </a:p>
          <a:p>
            <a:r>
              <a:rPr lang="ru-RU" b="1" i="1" dirty="0" smtClean="0"/>
              <a:t>Руководитель проекта: </a:t>
            </a:r>
            <a:r>
              <a:rPr lang="ru-RU" b="1" i="1" dirty="0" err="1" smtClean="0"/>
              <a:t>Липовкина</a:t>
            </a:r>
            <a:r>
              <a:rPr lang="ru-RU" b="1" i="1" dirty="0" smtClean="0"/>
              <a:t> Г.Ю.</a:t>
            </a:r>
          </a:p>
          <a:p>
            <a:r>
              <a:rPr lang="ru-RU" b="1" i="1" dirty="0" smtClean="0"/>
              <a:t>                       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9126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Статистический отчет посещения кружков и секций </a:t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1-4 классы </a:t>
            </a:r>
            <a:r>
              <a:rPr lang="ru-RU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(253 ученика)</a:t>
            </a:r>
            <a:endParaRPr lang="ru-RU" sz="4000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5768052"/>
              </p:ext>
            </p:extLst>
          </p:nvPr>
        </p:nvGraphicFramePr>
        <p:xfrm>
          <a:off x="2051720" y="2132856"/>
          <a:ext cx="6264696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4578" name="Picture 2" descr="http://s3.uploads.ru/t/nbk1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385" y="1988840"/>
            <a:ext cx="1921396" cy="246117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1" y="4124025"/>
            <a:ext cx="3616740" cy="271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зарядка в школе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268761"/>
            <a:ext cx="46085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2996953"/>
            <a:ext cx="4716016" cy="353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829" y="1414941"/>
            <a:ext cx="3989512" cy="2992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праздник </a:t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«День - ЗДОРОВЬЯ»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7369" y="2204864"/>
            <a:ext cx="3979168" cy="29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08355" y="4596555"/>
            <a:ext cx="3399757" cy="2261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4864" y="4350746"/>
            <a:ext cx="3077388" cy="2047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233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51571" cy="17281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праздник</a:t>
            </a:r>
            <a:b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«МАМА, ПАПА, Я – СПОРТИВНАЯ СЕМЬЯ»</a:t>
            </a:r>
            <a:endParaRPr lang="ru-RU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84785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996952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2656"/>
            <a:ext cx="8448939" cy="6336704"/>
          </a:xfrm>
        </p:spPr>
      </p:pic>
      <p:sp>
        <p:nvSpPr>
          <p:cNvPr id="6" name="Прямоугольник 5"/>
          <p:cNvSpPr/>
          <p:nvPr/>
        </p:nvSpPr>
        <p:spPr>
          <a:xfrm>
            <a:off x="1215443" y="2967335"/>
            <a:ext cx="6713120" cy="36625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ru-RU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ru-RU" sz="1600" b="1" cap="none" spc="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Мама, папа, я –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спортивная семья</a:t>
            </a:r>
            <a:endParaRPr lang="ru-RU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01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780928"/>
            <a:ext cx="3860950" cy="28957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праздник</a:t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«Вставай на лыжи»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789040"/>
            <a:ext cx="3449960" cy="28575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560" y="1556792"/>
            <a:ext cx="3693368" cy="27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48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«Здоровый образ жизни и мы»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776864" cy="3744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59632" y="5373216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1.Правильное питание</a:t>
            </a:r>
          </a:p>
          <a:p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2.Режим дня</a:t>
            </a:r>
          </a:p>
          <a:p>
            <a:r>
              <a:rPr lang="ru-RU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3.Спортивные секции в школе .</a:t>
            </a:r>
            <a:endParaRPr lang="ru-RU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8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часы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040560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/>
              <a:t>1 классы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576" y="1908770"/>
            <a:ext cx="7747198" cy="4616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437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264696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/>
              <a:t>2 классы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276872"/>
            <a:ext cx="7560840" cy="4176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41277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1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6192688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/>
              <a:t>3 классы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864845"/>
            <a:ext cx="4773503" cy="2657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1772816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– бесценное богатство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496" y="3797751"/>
            <a:ext cx="3720075" cy="2790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785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239808"/>
            <a:ext cx="4139952" cy="310496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 ЗДОРОВЬЕ </a:t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ЗАВИСИТ  ОТ  НАС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C:\Users\MartemyanovAN\Desktop\ЛГЮ\СТЕНД\images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816424" cy="237626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003232" cy="6120680"/>
          </a:xfrm>
        </p:spPr>
        <p:txBody>
          <a:bodyPr/>
          <a:lstStyle/>
          <a:p>
            <a:pPr marL="36576" indent="0">
              <a:buNone/>
            </a:pPr>
            <a:r>
              <a:rPr lang="ru-RU" dirty="0" smtClean="0"/>
              <a:t>4 классы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96952"/>
            <a:ext cx="6912768" cy="3248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576" y="1556792"/>
            <a:ext cx="7972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против вредных привычек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5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и листовок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268760"/>
            <a:ext cx="7776864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901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196752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– любим СПОРТ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" y="1196752"/>
            <a:ext cx="2911136" cy="36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867844"/>
            <a:ext cx="4248472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5" y="4127432"/>
            <a:ext cx="305983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905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2656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348880"/>
            <a:ext cx="3147814" cy="419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rot="19441964">
            <a:off x="1130710" y="2967335"/>
            <a:ext cx="6882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6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 проекта: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6755" y="1916832"/>
            <a:ext cx="6283477" cy="367240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/>
              <a:t>Заинтересовать детей и родителей в понимание необходимости заботиться о своём здоровье, беречь его, вести здоровый образ жизни.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M:\ПРОЕКТ 2016\0t6zfbmwp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437112"/>
            <a:ext cx="3901440" cy="217627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проекта: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93537"/>
            <a:ext cx="7416824" cy="43204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/>
              <a:t>- изучить проблему здоровья младших школьников;</a:t>
            </a:r>
          </a:p>
          <a:p>
            <a:pPr>
              <a:buNone/>
            </a:pPr>
            <a:r>
              <a:rPr lang="ru-RU" b="1" i="1" dirty="0" smtClean="0"/>
              <a:t>- активная пропаганда здорового образа жизни; </a:t>
            </a:r>
          </a:p>
          <a:p>
            <a:pPr>
              <a:buNone/>
            </a:pPr>
            <a:r>
              <a:rPr lang="ru-RU" b="1" i="1" dirty="0" smtClean="0"/>
              <a:t>- повысить двигательную активность детей;</a:t>
            </a:r>
          </a:p>
          <a:p>
            <a:pPr>
              <a:buNone/>
            </a:pPr>
            <a:r>
              <a:rPr lang="ru-RU" b="1" i="1" dirty="0" smtClean="0"/>
              <a:t>- формирование потребности коллективной работы;</a:t>
            </a:r>
          </a:p>
          <a:p>
            <a:pPr>
              <a:buNone/>
            </a:pPr>
            <a:r>
              <a:rPr lang="ru-RU" b="1" i="1" dirty="0" smtClean="0"/>
              <a:t>- воспитание активной жизненной позиции, ответственного отношение к своему здоровью.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Картинки по запросу картинки спо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301208"/>
            <a:ext cx="2962275" cy="139903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результаты: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7355160" cy="47853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- улучшение знаний детей о ЗОЖ;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- повышение мотивации к двигательной активности, здоровому образу жизни;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- увеличить численность детей посещающих секции и спортивные кружки;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- вовлечение в активную деятельность большого круга детей;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35833">
            <a:off x="125175" y="616937"/>
            <a:ext cx="8352928" cy="418144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по реализации проекта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pic>
        <p:nvPicPr>
          <p:cNvPr id="3073" name="Picture 1" descr="M:\ПРОЕКТ 2016\th_zdorov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4680520" cy="269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проекта: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51875553"/>
              </p:ext>
            </p:extLst>
          </p:nvPr>
        </p:nvGraphicFramePr>
        <p:xfrm>
          <a:off x="539552" y="645541"/>
          <a:ext cx="7704856" cy="613578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498764"/>
                <a:gridCol w="926204"/>
                <a:gridCol w="2279888"/>
              </a:tblGrid>
              <a:tr h="3435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Ресурсы </a:t>
                      </a:r>
                      <a:endParaRPr lang="ru-RU" dirty="0"/>
                    </a:p>
                  </a:txBody>
                  <a:tcPr/>
                </a:tc>
              </a:tr>
              <a:tr h="1288126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Торжественное открытие  недели «Мы за ЗОЖ»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-оформление стенда о ЗОЖ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-утренняя зарядка в начальной школе (волонтеры)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показ роликов социальной рекламы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медицинских карт обучающихся</a:t>
                      </a:r>
                      <a:endParaRPr kumimoji="0" lang="en-US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спортивного праздника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«День ЗДОРОВЬЯ»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Интернет,  литература, журнал здоровья медработника.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287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-спортивный праздник</a:t>
                      </a: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«Мама, папа, я – спортивная семья»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социальный опрос обучающихся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(3-4 классов)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Бумага, спорт -инвентарь, сценарии,  транспорт, помещение, фотоаппарат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9375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-конкурс рисунков «мы любим спорт», среди 1- 2  классов;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-конкурс листовок  «Мы выбираем ЗОЖ», среди 3-4 классов.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Бумага, краски.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6376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спортивно - массового мероприятия на свежем отдыхе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«Вставай на лыжи».</a:t>
                      </a:r>
                      <a:endParaRPr kumimoji="0" lang="en-US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-проведение родительских собраний «Здоровый образ жизни и мы»</a:t>
                      </a:r>
                    </a:p>
                    <a:p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Лыжи, санки, мячи, клюшки, обручи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81849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-проведение классных часов (проводят классные руководители)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классы – «Правильная осанка»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классы – «Здоровое питание»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классы – «Здоровье – бесценное богатство»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классы – «Мы против вредных привычек»</a:t>
                      </a:r>
                      <a:r>
                        <a:rPr kumimoji="0"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подведение итогов. Вручение кубка, самому спортивному классу.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Интернет,  литература</a:t>
                      </a:r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Кубок и грамоты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7699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5610761"/>
              </p:ext>
            </p:extLst>
          </p:nvPr>
        </p:nvGraphicFramePr>
        <p:xfrm>
          <a:off x="0" y="1412776"/>
          <a:ext cx="505090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Статистический отчет здоровья младших школьников 1-4 классы</a:t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(253 ученика)</a:t>
            </a:r>
            <a:endParaRPr lang="ru-RU" sz="27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M:\ПРОЕКТ 2016\DSCN6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4236979" cy="3312368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07288" cy="16561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Социологический опрос</a:t>
            </a:r>
            <a:b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 чего зависит наше здоровье?»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060575"/>
          <a:ext cx="4114800" cy="338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650" name="Picture 2" descr="M:\ПРОЕКТ 2016\з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852936"/>
            <a:ext cx="3995936" cy="379095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325</TotalTime>
  <Words>424</Words>
  <Application>Microsoft Office PowerPoint</Application>
  <PresentationFormat>Экран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«Использование новейших здоровьесберегающих технологий на уроках  физической культуры и во внеурочной деятельности  для обучающихся с отклонениями здоровья». </vt:lpstr>
      <vt:lpstr>НАШЕ  ЗДОРОВЬЕ                     ЗАВИСИТ  ОТ  НАС</vt:lpstr>
      <vt:lpstr>Цель  проекта:</vt:lpstr>
      <vt:lpstr>Задачи проекта:</vt:lpstr>
      <vt:lpstr>Ожидаемые результаты:</vt:lpstr>
      <vt:lpstr>Деятельность по реализации проекта </vt:lpstr>
      <vt:lpstr>План проекта:</vt:lpstr>
      <vt:lpstr>Статистический отчет здоровья младших школьников 1-4 классы (253 ученика)</vt:lpstr>
      <vt:lpstr>Социологический опрос «От чего зависит наше здоровье?»</vt:lpstr>
      <vt:lpstr>Статистический отчет посещения кружков и секций   1-4 классы (253 ученика)</vt:lpstr>
      <vt:lpstr>Утренняя зарядка в школе</vt:lpstr>
      <vt:lpstr>Спортивный праздник  «День - ЗДОРОВЬЯ»</vt:lpstr>
      <vt:lpstr>Спортивный праздник «МАМА, ПАПА, Я – СПОРТИВНАЯ СЕМЬЯ»</vt:lpstr>
      <vt:lpstr>Слайд 14</vt:lpstr>
      <vt:lpstr>Спортивный праздник «Вставай на лыжи»</vt:lpstr>
      <vt:lpstr>Родительское собрание «Здоровый образ жизни и мы»</vt:lpstr>
      <vt:lpstr>Классные часы</vt:lpstr>
      <vt:lpstr>Слайд 18</vt:lpstr>
      <vt:lpstr>Слайд 19</vt:lpstr>
      <vt:lpstr>Слайд 20</vt:lpstr>
      <vt:lpstr>Конкурс рисунков и листовок</vt:lpstr>
      <vt:lpstr>Мы – любим СПОРТ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ХХХ</dc:creator>
  <cp:lastModifiedBy>User</cp:lastModifiedBy>
  <cp:revision>39</cp:revision>
  <dcterms:created xsi:type="dcterms:W3CDTF">2015-12-10T17:20:03Z</dcterms:created>
  <dcterms:modified xsi:type="dcterms:W3CDTF">2016-10-12T04:01:16Z</dcterms:modified>
</cp:coreProperties>
</file>