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2"/>
  </p:notesMasterIdLst>
  <p:sldIdLst>
    <p:sldId id="256" r:id="rId2"/>
    <p:sldId id="288" r:id="rId3"/>
    <p:sldId id="320" r:id="rId4"/>
    <p:sldId id="303" r:id="rId5"/>
    <p:sldId id="321" r:id="rId6"/>
    <p:sldId id="305" r:id="rId7"/>
    <p:sldId id="306" r:id="rId8"/>
    <p:sldId id="304" r:id="rId9"/>
    <p:sldId id="307" r:id="rId10"/>
    <p:sldId id="308" r:id="rId11"/>
    <p:sldId id="309" r:id="rId12"/>
    <p:sldId id="310" r:id="rId13"/>
    <p:sldId id="311" r:id="rId14"/>
    <p:sldId id="312" r:id="rId15"/>
    <p:sldId id="314" r:id="rId16"/>
    <p:sldId id="316" r:id="rId17"/>
    <p:sldId id="317" r:id="rId18"/>
    <p:sldId id="315" r:id="rId19"/>
    <p:sldId id="318" r:id="rId20"/>
    <p:sldId id="319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0000"/>
    <a:srgbClr val="FF0000"/>
    <a:srgbClr val="2EB808"/>
    <a:srgbClr val="8A3684"/>
    <a:srgbClr val="FFFF00"/>
    <a:srgbClr val="003399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3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64137B7-7AEA-4CEE-93E3-EB7928DD0CD4}" type="datetimeFigureOut">
              <a:rPr lang="ru-RU"/>
              <a:pPr>
                <a:defRPr/>
              </a:pPr>
              <a:t>29.05.2017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DDF362-FE8E-4E57-96ED-3F3EC9F81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9289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849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84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84102-793B-4DC4-A985-7A2E4A050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FA6C-0405-42FB-8998-9B435FA7E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84-28CB-40AC-9B36-CC4249E4D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BED34-5420-4855-A4EC-08371EE40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CB5DF-F674-4454-9305-50B35A614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E18B1-E54B-4F94-B1AE-02502B956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24B4D-63CB-4D8A-8173-E7C455752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27392-DE5A-46AC-AC04-EC3ADBF4A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48D07-E7A5-4795-9343-31BDA515A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EDAF9-0C41-4D5D-8CD0-C53DD0A39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CAC49-BA73-4D30-BA3F-8AEB96D8D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01FDA-29CC-44E9-A319-C9192C78A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27ABB3-CFF8-491B-8A1E-8168FC999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746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46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46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6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4746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746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747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7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412776"/>
            <a:ext cx="9144000" cy="235267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ru-RU" sz="3600" i="1" dirty="0" smtClean="0">
                <a:effectLst/>
                <a:latin typeface="Impact" pitchFamily="34" charset="0"/>
              </a:rPr>
              <a:t>Организационные формы, </a:t>
            </a:r>
            <a:br>
              <a:rPr lang="ru-RU" sz="3600" i="1" dirty="0" smtClean="0">
                <a:effectLst/>
                <a:latin typeface="Impact" pitchFamily="34" charset="0"/>
              </a:rPr>
            </a:br>
            <a:r>
              <a:rPr lang="ru-RU" sz="3600" i="1" dirty="0" smtClean="0">
                <a:effectLst/>
                <a:latin typeface="Impact" pitchFamily="34" charset="0"/>
              </a:rPr>
              <a:t>методы, приемы и средства </a:t>
            </a:r>
            <a:br>
              <a:rPr lang="ru-RU" sz="3600" i="1" dirty="0" smtClean="0">
                <a:effectLst/>
                <a:latin typeface="Impact" pitchFamily="34" charset="0"/>
              </a:rPr>
            </a:br>
            <a:r>
              <a:rPr lang="ru-RU" sz="3600" i="1" dirty="0" smtClean="0">
                <a:effectLst/>
                <a:latin typeface="Impact" pitchFamily="34" charset="0"/>
              </a:rPr>
              <a:t>обучения ОБЖ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005064"/>
            <a:ext cx="7632700" cy="1800200"/>
          </a:xfrm>
        </p:spPr>
        <p:txBody>
          <a:bodyPr/>
          <a:lstStyle/>
          <a:p>
            <a:pPr marL="342900" indent="-342900" algn="r"/>
            <a:r>
              <a:rPr lang="ru-RU" alt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Образование - это индустрия, </a:t>
            </a:r>
          </a:p>
          <a:p>
            <a:pPr marL="342900" indent="-342900" algn="r"/>
            <a:r>
              <a:rPr lang="ru-RU" alt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направленная в будущее. </a:t>
            </a:r>
            <a:endParaRPr lang="ru-RU" altLang="ru-RU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r>
              <a:rPr lang="ru-RU" altLang="ru-RU" i="1" dirty="0" smtClean="0">
                <a:effectLst/>
                <a:latin typeface="Times New Roman" pitchFamily="18" charset="0"/>
                <a:cs typeface="Times New Roman" pitchFamily="18" charset="0"/>
              </a:rPr>
              <a:t>С.П.Капица</a:t>
            </a:r>
            <a:endParaRPr lang="ru-RU" alt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 smtClean="0">
              <a:effectLst/>
              <a:latin typeface="Arial" charset="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179512" y="1916832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dirty="0" smtClean="0"/>
              <a:t>Вводная часть</a:t>
            </a:r>
            <a:endParaRPr lang="ru-RU" altLang="ru-RU" sz="2000" b="1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355976" y="184482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Вводная лекция</a:t>
            </a:r>
            <a:endParaRPr lang="ru-RU" altLang="ru-RU" sz="2000" dirty="0"/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355976" y="220486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Лекция - информация</a:t>
            </a:r>
            <a:endParaRPr lang="ru-RU" altLang="ru-RU" sz="2000" dirty="0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Лекция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355976" y="256490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Обзорная лекция</a:t>
            </a:r>
            <a:endParaRPr lang="ru-RU" altLang="ru-RU" sz="2000" dirty="0"/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79512" y="1412776"/>
            <a:ext cx="4178174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dirty="0" smtClean="0">
                <a:solidFill>
                  <a:srgbClr val="FF0000"/>
                </a:solidFill>
              </a:rPr>
              <a:t>Структурные компоненты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644008" y="1412776"/>
            <a:ext cx="3805237" cy="40011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>
                <a:solidFill>
                  <a:srgbClr val="FF0000"/>
                </a:solidFill>
              </a:rPr>
              <a:t>Виды лекций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79512" y="2636912"/>
            <a:ext cx="3528392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/>
              <a:t>Главная часть</a:t>
            </a:r>
            <a:endParaRPr lang="ru-RU" altLang="ru-RU" sz="2000" b="1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79512" y="3356992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/>
              <a:t>Заключительная часть</a:t>
            </a:r>
            <a:endParaRPr lang="ru-RU" altLang="ru-RU" sz="2000" b="1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355976" y="2996952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Проблемная лекция</a:t>
            </a:r>
            <a:endParaRPr lang="ru-RU" altLang="ru-RU" sz="2000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355976" y="3429000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Лекция - визуализация</a:t>
            </a:r>
            <a:endParaRPr lang="ru-RU" altLang="ru-RU" sz="2000" dirty="0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4355976" y="3861048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Бинарная лекция</a:t>
            </a:r>
            <a:endParaRPr lang="ru-RU" altLang="ru-RU" sz="2000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355976" y="4293096"/>
            <a:ext cx="453650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Лекция с заранее запланированными ошибками</a:t>
            </a:r>
            <a:endParaRPr lang="ru-RU" altLang="ru-RU" sz="2000" dirty="0"/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4355976" y="5013176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Лекция - конференция</a:t>
            </a:r>
            <a:endParaRPr lang="ru-RU" altLang="ru-RU" sz="2000" dirty="0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355976" y="544522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Лекция - консультация</a:t>
            </a:r>
            <a:endParaRPr lang="ru-RU" altLang="ru-RU" sz="2000" dirty="0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323528" y="5949280"/>
            <a:ext cx="8568952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err="1" smtClean="0"/>
              <a:t>Телелекция</a:t>
            </a:r>
            <a:r>
              <a:rPr lang="ru-RU" altLang="ru-RU" sz="2000" dirty="0" smtClean="0"/>
              <a:t>,  лекция – брифинг, лекция – </a:t>
            </a:r>
            <a:r>
              <a:rPr lang="ru-RU" altLang="ru-RU" sz="2000" dirty="0" err="1" smtClean="0"/>
              <a:t>брейнсторминг</a:t>
            </a:r>
            <a:r>
              <a:rPr lang="ru-RU" altLang="ru-RU" sz="2000" dirty="0" smtClean="0"/>
              <a:t>, </a:t>
            </a:r>
            <a:r>
              <a:rPr lang="ru-RU" altLang="ru-RU" sz="2000" dirty="0" err="1" smtClean="0"/>
              <a:t>лекция</a:t>
            </a:r>
            <a:r>
              <a:rPr lang="ru-RU" altLang="ru-RU" sz="2000" dirty="0" smtClean="0"/>
              <a:t> – блицтурнир, лекция – деловая игра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11" grpId="0" animBg="1"/>
      <p:bldP spid="157712" grpId="0" animBg="1"/>
      <p:bldP spid="157721" grpId="0"/>
      <p:bldP spid="18" grpId="0" animBg="1"/>
      <p:bldP spid="16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27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0" y="1772816"/>
            <a:ext cx="4286248" cy="3693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ru-RU" altLang="ru-RU" dirty="0" smtClean="0"/>
              <a:t>Вступительное слово преподавателя</a:t>
            </a:r>
            <a:endParaRPr lang="ru-RU" altLang="ru-RU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355976" y="184482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Семинары - конференции</a:t>
            </a:r>
            <a:endParaRPr lang="ru-RU" altLang="ru-RU" sz="2000" dirty="0"/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355976" y="220486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Семинары - консультации</a:t>
            </a:r>
            <a:endParaRPr lang="ru-RU" altLang="ru-RU" sz="2000" dirty="0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Семинар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355976" y="2564904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Коллоквиумы</a:t>
            </a:r>
            <a:endParaRPr lang="ru-RU" altLang="ru-RU" sz="2000" dirty="0"/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79512" y="1340768"/>
            <a:ext cx="3805237" cy="40011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>
                <a:solidFill>
                  <a:srgbClr val="FF0000"/>
                </a:solidFill>
              </a:rPr>
              <a:t>Структурные компоненты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644008" y="1412776"/>
            <a:ext cx="3805237" cy="40011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>
                <a:solidFill>
                  <a:srgbClr val="FF0000"/>
                </a:solidFill>
              </a:rPr>
              <a:t>Виды семинаров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0" y="2285992"/>
            <a:ext cx="4286248" cy="120032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ru-RU" altLang="ru-RU" dirty="0" smtClean="0"/>
              <a:t>Последовательное заслушивание учащихся, выступающих с докладами, сообщениями по заранее обозначенным вопросам;</a:t>
            </a:r>
            <a:endParaRPr lang="ru-RU" altLang="ru-RU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0" y="3501008"/>
            <a:ext cx="4286248" cy="64633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ru-RU" altLang="ru-RU" dirty="0" smtClean="0"/>
              <a:t>Обсуждение выступлений, дополнения слушателей</a:t>
            </a:r>
            <a:endParaRPr lang="ru-RU" altLang="ru-RU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355976" y="2996952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Семинары - зачеты</a:t>
            </a:r>
            <a:endParaRPr lang="ru-RU" altLang="ru-RU" sz="2000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355976" y="3429000"/>
            <a:ext cx="453650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«Круглые столы»</a:t>
            </a:r>
            <a:endParaRPr lang="ru-RU" altLang="ru-RU" sz="20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0" y="4149080"/>
            <a:ext cx="4286248" cy="175432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ru-RU" altLang="ru-RU" dirty="0" smtClean="0"/>
              <a:t>Определение ценности прослушанной информации для практического использования, выявление положительных и отрицательных моментов, разрешение проблем</a:t>
            </a:r>
            <a:endParaRPr lang="ru-RU" altLang="ru-RU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0" y="5877272"/>
            <a:ext cx="4286248" cy="92333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</a:pPr>
            <a:r>
              <a:rPr lang="ru-RU" altLang="ru-RU" dirty="0" smtClean="0"/>
              <a:t>Подведение итогов и заключительное слово преподавателя.</a:t>
            </a:r>
            <a:endParaRPr lang="ru-RU" alt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11" grpId="0" animBg="1"/>
      <p:bldP spid="157712" grpId="0" animBg="1"/>
      <p:bldP spid="157721" grpId="0"/>
      <p:bldP spid="18" grpId="0" animBg="1"/>
      <p:bldP spid="16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19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214282" y="1714488"/>
            <a:ext cx="8786874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Интегрированные уроки, основанные на </a:t>
            </a:r>
            <a:r>
              <a:rPr lang="ru-RU" sz="2400" dirty="0" err="1" smtClean="0"/>
              <a:t>межпредметных</a:t>
            </a:r>
            <a:r>
              <a:rPr lang="ru-RU" sz="2400" dirty="0" smtClean="0"/>
              <a:t> связях</a:t>
            </a:r>
            <a:endParaRPr lang="ru-RU" altLang="ru-RU" sz="2400" dirty="0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Нетрадиционные уроки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214282" y="2636912"/>
            <a:ext cx="8786874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 в форме соревнований и игр</a:t>
            </a:r>
            <a:endParaRPr lang="ru-RU" altLang="ru-RU" sz="2400" dirty="0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214282" y="3212976"/>
            <a:ext cx="8786874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 творчества</a:t>
            </a:r>
            <a:endParaRPr lang="ru-RU" altLang="ru-RU" sz="2400" dirty="0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14282" y="3789040"/>
            <a:ext cx="8786874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 с имитацией публичных форм общения</a:t>
            </a:r>
            <a:endParaRPr lang="ru-RU" altLang="ru-RU" sz="2400" dirty="0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14282" y="4365104"/>
            <a:ext cx="8786874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 с использованием фантазии</a:t>
            </a:r>
            <a:endParaRPr lang="ru-RU" altLang="ru-RU" sz="2400" dirty="0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14282" y="4941168"/>
            <a:ext cx="8786874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Уроки, основанные на имитации деятельности учреждений и организаций</a:t>
            </a:r>
            <a:endParaRPr lang="ru-RU" altLang="ru-RU" sz="2400" dirty="0"/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214282" y="5857892"/>
            <a:ext cx="8786874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400" dirty="0" smtClean="0"/>
              <a:t>Уроки, имитирующие общественно-культурные мероприятия</a:t>
            </a:r>
            <a:endParaRPr lang="ru-RU" alt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 animBg="1"/>
      <p:bldP spid="157721" grpId="0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643063"/>
            <a:ext cx="7847012" cy="3786187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ru-RU" altLang="ru-RU" sz="3600" b="1" i="1" dirty="0" smtClean="0">
                <a:solidFill>
                  <a:srgbClr val="FF0000"/>
                </a:solidFill>
                <a:effectLst/>
              </a:rPr>
              <a:t>Методы обучения </a:t>
            </a:r>
            <a:r>
              <a:rPr lang="ru-RU" altLang="ru-RU" sz="3600" b="1" i="1" dirty="0" smtClean="0">
                <a:effectLst/>
              </a:rPr>
              <a:t>- </a:t>
            </a:r>
            <a:r>
              <a:rPr lang="ru-RU" sz="2800" dirty="0" smtClean="0"/>
              <a:t>это система последовательных взаимосвязанных действий учителя и учащихся, обеспечивающих усвоение содержания образования. Метод обучения характеризуется тремя признаками: обозначает цель обучения, способ усвоения, характер взаимодействия субъектов обучения.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800" dirty="0" smtClean="0">
              <a:effectLst/>
              <a:latin typeface="Arial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51520" y="1484784"/>
            <a:ext cx="3873252" cy="73866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400" dirty="0"/>
              <a:t> </a:t>
            </a:r>
            <a:r>
              <a:rPr lang="ru-RU" altLang="ru-RU" b="1" i="1" dirty="0" smtClean="0"/>
              <a:t>На основе источника получения знаний (Е.Я. </a:t>
            </a:r>
            <a:r>
              <a:rPr lang="ru-RU" altLang="ru-RU" b="1" i="1" dirty="0" err="1" smtClean="0"/>
              <a:t>Голант</a:t>
            </a:r>
            <a:r>
              <a:rPr lang="ru-RU" altLang="ru-RU" b="1" i="1" dirty="0" smtClean="0"/>
              <a:t>)</a:t>
            </a:r>
            <a:endParaRPr lang="ru-RU" altLang="ru-RU" b="1" i="1" dirty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4932040" y="1484784"/>
            <a:ext cx="3816424" cy="646331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 smtClean="0"/>
              <a:t>Словесные, наглядные, практические</a:t>
            </a:r>
            <a:endParaRPr lang="ru-RU" altLang="ru-RU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932040" y="2223448"/>
            <a:ext cx="3852428" cy="147732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 smtClean="0"/>
              <a:t>Объяснительно-иллюстративный (информационно-рецептивный), репродуктивный, проблемное изложение, частично-поисковый, исследовательский</a:t>
            </a:r>
            <a:endParaRPr lang="ru-RU" altLang="ru-RU" dirty="0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 flipV="1">
            <a:off x="4283968" y="1844824"/>
            <a:ext cx="57606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4253807" y="2780928"/>
            <a:ext cx="60622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51520" y="2420888"/>
            <a:ext cx="3858964" cy="120032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dirty="0"/>
              <a:t> </a:t>
            </a:r>
            <a:r>
              <a:rPr lang="ru-RU" altLang="ru-RU" b="1" i="1" dirty="0" smtClean="0"/>
              <a:t>На основе характера познавательной деятельности учащихся (И.Я. </a:t>
            </a:r>
            <a:r>
              <a:rPr lang="ru-RU" altLang="ru-RU" b="1" i="1" dirty="0" err="1" smtClean="0"/>
              <a:t>Лернер</a:t>
            </a:r>
            <a:r>
              <a:rPr lang="ru-RU" altLang="ru-RU" b="1" i="1" dirty="0" smtClean="0"/>
              <a:t>)</a:t>
            </a:r>
            <a:endParaRPr lang="ru-RU" altLang="ru-RU" b="1" i="1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Классификация методов обучения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59536" y="3933056"/>
            <a:ext cx="3850948" cy="92333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dirty="0"/>
              <a:t> </a:t>
            </a:r>
            <a:r>
              <a:rPr lang="ru-RU" altLang="ru-RU" b="1" i="1" dirty="0" smtClean="0"/>
              <a:t>По основным компонентам деятельности учителя ( Ю.К. </a:t>
            </a:r>
            <a:r>
              <a:rPr lang="ru-RU" altLang="ru-RU" b="1" i="1" dirty="0" err="1" smtClean="0"/>
              <a:t>Бабанский</a:t>
            </a:r>
            <a:r>
              <a:rPr lang="ru-RU" altLang="ru-RU" b="1" i="1" dirty="0" smtClean="0"/>
              <a:t>)</a:t>
            </a:r>
            <a:endParaRPr lang="ru-RU" altLang="ru-RU" b="1" i="1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916588" y="3840723"/>
            <a:ext cx="3852428" cy="175432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 smtClean="0"/>
              <a:t>Методы организации и осуществления учебной деятельности, методы стимулирования и мотивации учения, методы контроля и самоконтроля</a:t>
            </a:r>
            <a:endParaRPr lang="ru-RU" altLang="ru-RU" dirty="0"/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 flipV="1">
            <a:off x="4253807" y="5877272"/>
            <a:ext cx="60622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V="1">
            <a:off x="4228222" y="4260421"/>
            <a:ext cx="60622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73824" y="5445224"/>
            <a:ext cx="3850948" cy="120032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dirty="0"/>
              <a:t> </a:t>
            </a:r>
            <a:r>
              <a:rPr lang="ru-RU" altLang="ru-RU" b="1" i="1" dirty="0" smtClean="0"/>
              <a:t>По сочетанию внешнего и внутреннего в деятельности учителя и ученика (М.И. </a:t>
            </a:r>
            <a:r>
              <a:rPr lang="ru-RU" altLang="ru-RU" b="1" i="1" dirty="0" err="1" smtClean="0"/>
              <a:t>Махмутов</a:t>
            </a:r>
            <a:r>
              <a:rPr lang="ru-RU" altLang="ru-RU" b="1" i="1" dirty="0" smtClean="0"/>
              <a:t>)</a:t>
            </a:r>
            <a:endParaRPr lang="ru-RU" altLang="ru-RU" b="1" i="1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914038" y="5805264"/>
            <a:ext cx="3852428" cy="646331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 smtClean="0"/>
              <a:t>Система методов проблемно-развивающего обучения</a:t>
            </a:r>
            <a:endParaRPr lang="ru-RU" alt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57714" grpId="0" animBg="1"/>
      <p:bldP spid="157715" grpId="0" animBg="1"/>
      <p:bldP spid="14" grpId="0" animBg="1"/>
      <p:bldP spid="18" grpId="0" build="p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643063"/>
            <a:ext cx="7847012" cy="1569913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ru-RU" altLang="ru-RU" sz="3600" b="1" i="1" dirty="0" smtClean="0">
                <a:solidFill>
                  <a:srgbClr val="FF0000"/>
                </a:solidFill>
                <a:effectLst/>
              </a:rPr>
              <a:t>Приемы обучения</a:t>
            </a:r>
            <a:r>
              <a:rPr lang="ru-RU" altLang="ru-RU" sz="3600" b="1" i="1" dirty="0" smtClean="0">
                <a:effectLst/>
              </a:rPr>
              <a:t>- </a:t>
            </a:r>
            <a:r>
              <a:rPr lang="ru-RU" sz="2800" dirty="0" smtClean="0"/>
              <a:t>это элемент метода, его составная часть, разовое действие, отдельный шаг в реализации метода.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800" dirty="0" smtClean="0">
              <a:effectLst/>
              <a:latin typeface="Arial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643063"/>
            <a:ext cx="7847012" cy="1569913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ru-RU" altLang="ru-RU" sz="3600" b="1" i="1" dirty="0" smtClean="0">
                <a:solidFill>
                  <a:srgbClr val="FF0000"/>
                </a:solidFill>
                <a:effectLst/>
              </a:rPr>
              <a:t>Средства обучения</a:t>
            </a:r>
            <a:r>
              <a:rPr lang="ru-RU" altLang="ru-RU" sz="3600" b="1" i="1" dirty="0" smtClean="0">
                <a:effectLst/>
              </a:rPr>
              <a:t>- </a:t>
            </a:r>
            <a:r>
              <a:rPr lang="ru-RU" sz="2800" dirty="0" smtClean="0"/>
              <a:t>материальный или идеальный объект, который использован учителем и учащимися для усвоения знаний. </a:t>
            </a:r>
          </a:p>
          <a:p>
            <a:pPr algn="r" eaLnBrk="1" hangingPunct="1">
              <a:spcBef>
                <a:spcPct val="50000"/>
              </a:spcBef>
            </a:pPr>
            <a:r>
              <a:rPr lang="ru-RU" sz="2800" dirty="0" smtClean="0"/>
              <a:t>П.И. </a:t>
            </a:r>
            <a:r>
              <a:rPr lang="ru-RU" sz="2800" dirty="0" err="1" smtClean="0"/>
              <a:t>Подкасистый</a:t>
            </a:r>
            <a:endParaRPr lang="ru-RU" sz="2800" dirty="0" smtClean="0"/>
          </a:p>
          <a:p>
            <a:pPr eaLnBrk="1" hangingPunct="1">
              <a:spcBef>
                <a:spcPct val="50000"/>
              </a:spcBef>
            </a:pPr>
            <a:endParaRPr lang="ru-RU" altLang="ru-RU" sz="2800" dirty="0" smtClean="0">
              <a:effectLst/>
              <a:latin typeface="Arial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51520" y="2060848"/>
            <a:ext cx="2304256" cy="46166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400" dirty="0"/>
              <a:t> </a:t>
            </a:r>
            <a:r>
              <a:rPr lang="ru-RU" altLang="ru-RU" b="1" i="1" dirty="0" smtClean="0"/>
              <a:t>Материальные</a:t>
            </a:r>
            <a:endParaRPr lang="ru-RU" altLang="ru-RU" b="1" i="1" dirty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707904" y="1484784"/>
            <a:ext cx="5040560" cy="147732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Учебники, учебные пособия, дидактические материалы, книги-первоисточники, тестовый материал, модели, средства наглядности, технические средства обучения, лабораторное оборудование.</a:t>
            </a:r>
            <a:endParaRPr lang="ru-RU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635896" y="3164681"/>
            <a:ext cx="5184576" cy="3139321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Язык, письмо, система условных обозначений различных дисциплин, достижения культуры или произведения искусства, средства наглядности (схемы, рисунки, чертежи, диаграммы, фото и т.п.), учебные компьютерные программы, </a:t>
            </a:r>
            <a:r>
              <a:rPr lang="ru-RU" dirty="0" err="1" smtClean="0"/>
              <a:t>организующее-координирующая</a:t>
            </a:r>
            <a:r>
              <a:rPr lang="ru-RU" dirty="0" smtClean="0"/>
              <a:t> деятельность учителя, уровень его квалификации и внутренней культуры, методы и формы организации </a:t>
            </a:r>
            <a:r>
              <a:rPr lang="ru-RU" smtClean="0"/>
              <a:t>учебной деятельности, </a:t>
            </a:r>
            <a:r>
              <a:rPr lang="ru-RU" dirty="0" smtClean="0"/>
              <a:t>система общешкольных требований.</a:t>
            </a:r>
            <a:endParaRPr lang="ru-RU" dirty="0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 flipV="1">
            <a:off x="2771800" y="2348880"/>
            <a:ext cx="906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2555776" y="4653136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51520" y="4437112"/>
            <a:ext cx="2088232" cy="3693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dirty="0"/>
              <a:t> </a:t>
            </a:r>
            <a:r>
              <a:rPr lang="ru-RU" altLang="ru-RU" b="1" i="1" dirty="0" smtClean="0"/>
              <a:t>Идеальные</a:t>
            </a:r>
            <a:endParaRPr lang="ru-RU" altLang="ru-RU" b="1" i="1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Классификация средств обучения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57714" grpId="0" animBg="1"/>
      <p:bldP spid="157715" grpId="0" animBg="1"/>
      <p:bldP spid="14" grpId="0" animBg="1"/>
      <p:bldP spid="1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827584" y="1772816"/>
            <a:ext cx="7488832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Четкое формулирование образовательных задач в целом и его структурных элементов</a:t>
            </a:r>
            <a:endParaRPr lang="ru-RU" altLang="ru-RU" sz="2000" dirty="0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Дидактические требования к современному уроку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827584" y="2636912"/>
            <a:ext cx="7488832" cy="10156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Определение оптимального содержания урока в соответствии с требованиями учебной программы и целями урока</a:t>
            </a:r>
            <a:endParaRPr lang="ru-RU" altLang="ru-RU" sz="2000" dirty="0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27584" y="3789040"/>
            <a:ext cx="7488832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Прогнозирование уровня усвоения учащимися,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умений и навыков</a:t>
            </a:r>
            <a:endParaRPr lang="ru-RU" altLang="ru-RU" sz="2000" dirty="0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57224" y="4581128"/>
            <a:ext cx="7459192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Выбор наиболее рациональных методов, приемов, средств обучения</a:t>
            </a:r>
            <a:endParaRPr lang="ru-RU" altLang="ru-RU" sz="2000" dirty="0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827584" y="5373216"/>
            <a:ext cx="7488832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Реализация на уроке всех принципов дидактики</a:t>
            </a:r>
            <a:endParaRPr lang="ru-RU" altLang="ru-RU" sz="2000" dirty="0"/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827584" y="5949280"/>
            <a:ext cx="7488832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ru-RU" sz="2000" dirty="0" smtClean="0"/>
              <a:t>Создание условий успешного учения учащихся.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 animBg="1"/>
      <p:bldP spid="157721" grpId="0"/>
      <p:bldP spid="25" grpId="0" animBg="1"/>
      <p:bldP spid="27" grpId="0" animBg="1"/>
      <p:bldP spid="30" grpId="0" animBg="1"/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3052841"/>
              </p:ext>
            </p:extLst>
          </p:nvPr>
        </p:nvGraphicFramePr>
        <p:xfrm>
          <a:off x="457200" y="2695416"/>
          <a:ext cx="8229600" cy="3544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marL="381000" marR="95250" indent="-2857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romanU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Актуализация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чувственного опыта и опорных знаний учащихся. Мотивация учебной деятельности школьников. Сообщение темы, цели и задач урока Восприятие нового учебного материала. Осмысление учебного материала. Обобщение и систематизация знаний. Подведение итогов урока. Задание на дом. </a:t>
                      </a:r>
                      <a:endParaRPr lang="ru-RU" sz="10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81000" marR="95250" indent="-2857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romanUcPeriod"/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323850" marR="95250" indent="-22860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arabi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Урок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усвоения новых знаний.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  <a:p>
                      <a:pPr marL="323850" marR="95250" indent="-22860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arabi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Урок формирования умений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  <a:p>
                      <a:pPr marL="323850" marR="95250" indent="-22860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arabi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Урок применения знаний, умений.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</a:p>
                    <a:p>
                      <a:pPr marL="323850" marR="95250" indent="-22860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arabi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.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Урок обобщения и систематизации </a:t>
                      </a:r>
                      <a:endParaRPr lang="ru-RU" sz="10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23850" marR="95250" indent="-22860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AutoNum type="arabicPeriod"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. Урок контроля и коррекции 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II. Организация работы. Мотивация учения школьников, сообщение цели, задач урока. Применение изученных знаний в новых практических ситуациях. Подведение итогов урока. Задание на дом.  </a:t>
                      </a:r>
                      <a:endParaRPr lang="ru-RU" sz="10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III Мотивация учебной деятельности школьников. Сообщение темы, цели и задач урока. Повторение и систематизация основных теоретических положений и ведущих идей предыдущих уроков. Итоги урока. Сообщение домашнего задания. 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1606243"/>
            <a:ext cx="76258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Для каких типов уроков характерны следующие структуры?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Установите соответствие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3358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51520" y="1484784"/>
            <a:ext cx="3873252" cy="10156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b="1" i="1" dirty="0" smtClean="0"/>
              <a:t>По количеству учащихся, участвующих в процессе обучения</a:t>
            </a:r>
            <a:endParaRPr lang="ru-RU" altLang="ru-RU" sz="2000" b="1" i="1" dirty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5292080" y="1484784"/>
            <a:ext cx="345638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Коллективные и индивидуальные</a:t>
            </a:r>
            <a:endParaRPr lang="ru-RU" altLang="ru-RU" sz="2000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5286380" y="3071810"/>
            <a:ext cx="3528392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Школьные и внешкольные</a:t>
            </a:r>
            <a:endParaRPr lang="ru-RU" altLang="ru-RU" sz="2000" dirty="0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 flipV="1">
            <a:off x="4283968" y="1844824"/>
            <a:ext cx="906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4214810" y="3214686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>
            <a:off x="4214810" y="4429132"/>
            <a:ext cx="966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5720" y="3000372"/>
            <a:ext cx="3858964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b="1" i="1" dirty="0" smtClean="0"/>
              <a:t>По месту организации учебы</a:t>
            </a:r>
            <a:endParaRPr lang="ru-RU" altLang="ru-RU" sz="2000" b="1" i="1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Классификация форм организации образовательного процесса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85720" y="4000504"/>
            <a:ext cx="3858964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dirty="0"/>
              <a:t> </a:t>
            </a:r>
            <a:r>
              <a:rPr lang="ru-RU" altLang="ru-RU" sz="2000" b="1" i="1" dirty="0" smtClean="0"/>
              <a:t>По продолжительности учебных занятий</a:t>
            </a:r>
            <a:endParaRPr lang="ru-RU" altLang="ru-RU" sz="2000" b="1" i="1" dirty="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214942" y="4286256"/>
            <a:ext cx="367240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Классные и внеклассные</a:t>
            </a:r>
            <a:endParaRPr lang="ru-RU" altLang="ru-RU" sz="2000" dirty="0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00034" y="5072074"/>
            <a:ext cx="7698016" cy="156966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3200" i="1" dirty="0" smtClean="0"/>
              <a:t>Индивидуальное обучение</a:t>
            </a:r>
            <a:r>
              <a:rPr lang="ru-RU" altLang="ru-RU" sz="3200" b="1" i="1" dirty="0" smtClean="0"/>
              <a:t>, классно-урочная система, </a:t>
            </a:r>
            <a:r>
              <a:rPr lang="ru-RU" altLang="ru-RU" sz="3200" i="1" dirty="0" smtClean="0"/>
              <a:t>лекционно-семинарская система</a:t>
            </a:r>
            <a:endParaRPr lang="ru-RU" altLang="ru-RU" sz="32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57714" grpId="0" animBg="1"/>
      <p:bldP spid="157715" grpId="0" animBg="1"/>
      <p:bldP spid="157716" grpId="0" animBg="1"/>
      <p:bldP spid="14" grpId="0" animBg="1"/>
      <p:bldP spid="18" grpId="0" build="p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34881769"/>
              </p:ext>
            </p:extLst>
          </p:nvPr>
        </p:nvGraphicFramePr>
        <p:xfrm>
          <a:off x="457200" y="2579208"/>
          <a:ext cx="8229600" cy="3874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30962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Преподавание  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1. Конечное следствие учебного процесса, степень реализации намеченной цели.</a:t>
                      </a:r>
                      <a:endParaRPr lang="ru-RU" sz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63031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Учение  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2. Составная часть метода, разовое действие, определенный шаг.</a:t>
                      </a:r>
                      <a:endParaRPr lang="ru-RU" sz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89855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Прием  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3. Материальный или идеальный объект, который «помещен» между учителем и учащимися и использован для усвоения знаний.</a:t>
                      </a:r>
                      <a:endParaRPr lang="ru-RU" sz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37393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Средство  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Процесс, в ходе которого на основе познания, управления и приоритетного опыта возникают новые формы поведения и деятельности, изменяются ранее приобретенные.</a:t>
                      </a:r>
                      <a:endParaRPr lang="ru-RU" sz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63031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Урок  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5. Упорядоченная деятельность педагога по реализации цели обучения.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89855"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6. Организация обучения с группой одного возраста, постоянного состава, по твердому расписанию и единой для всех программе обучения.</a:t>
                      </a:r>
                      <a:endParaRPr lang="ru-RU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15616" y="1477616"/>
            <a:ext cx="813395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Установите соответствие характеристик понятий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86286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3608" y="0"/>
            <a:ext cx="7859712" cy="13684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effectLst/>
              </a:rPr>
              <a:t>Характеристика классно-урочной системы</a:t>
            </a:r>
          </a:p>
        </p:txBody>
      </p:sp>
      <p:graphicFrame>
        <p:nvGraphicFramePr>
          <p:cNvPr id="86052" name="Group 36"/>
          <p:cNvGraphicFramePr>
            <a:graphicFrameLocks noGrp="1"/>
          </p:cNvGraphicFramePr>
          <p:nvPr/>
        </p:nvGraphicFramePr>
        <p:xfrm>
          <a:off x="251520" y="1857365"/>
          <a:ext cx="4177604" cy="4714908"/>
        </p:xfrm>
        <a:graphic>
          <a:graphicData uri="http://schemas.openxmlformats.org/drawingml/2006/table">
            <a:tbl>
              <a:tblPr/>
              <a:tblGrid>
                <a:gridCol w="4177604"/>
              </a:tblGrid>
              <a:tr h="4714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Четкая организационная структура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Простое управление учебно-воспитательным процессом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Экономия учебного времени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Возможность взаимодействия в процессе обучения </a:t>
                      </a:r>
                      <a:r>
                        <a:rPr kumimoji="0" lang="ru-RU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взаимообучения</a:t>
                      </a: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, </a:t>
                      </a:r>
                      <a:r>
                        <a:rPr kumimoji="0" lang="ru-RU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соревновательности</a:t>
                      </a:r>
                      <a:endParaRPr kumimoji="0" lang="ru-RU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Постоянное эмоциональное влияние  личности учителя на ученика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aramond" pitchFamily="18" charset="0"/>
                        </a:rPr>
                        <a:t>Системность и последовательность в процессе получения знаний</a:t>
                      </a:r>
                    </a:p>
                  </a:txBody>
                  <a:tcPr marL="91439" marR="91439" marT="45722" marB="4572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36"/>
          <p:cNvGraphicFramePr>
            <a:graphicFrameLocks noGrp="1"/>
          </p:cNvGraphicFramePr>
          <p:nvPr/>
        </p:nvGraphicFramePr>
        <p:xfrm>
          <a:off x="4714876" y="1857364"/>
          <a:ext cx="4104456" cy="4714908"/>
        </p:xfrm>
        <a:graphic>
          <a:graphicData uri="http://schemas.openxmlformats.org/drawingml/2006/table">
            <a:tbl>
              <a:tblPr/>
              <a:tblGrid>
                <a:gridCol w="4104456"/>
              </a:tblGrid>
              <a:tr h="4714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Опора на «среднего» ученика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Задерживается развитие способностей белее сильных детей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Трудности в учете индивидуальных способностей учащихся и особенностей развития учащихся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Одинаковый для всех темп и ритм работы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Отсутствие организованного общения старших и младших учеников</a:t>
                      </a:r>
                    </a:p>
                  </a:txBody>
                  <a:tcPr marL="91439" marR="91439" marT="45718" marB="4571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0034" y="1357298"/>
            <a:ext cx="3805237" cy="461962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dirty="0" smtClean="0">
                <a:solidFill>
                  <a:srgbClr val="FF0000"/>
                </a:solidFill>
              </a:rPr>
              <a:t>Преимущества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857752" y="1285860"/>
            <a:ext cx="3805237" cy="461962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dirty="0" smtClean="0">
                <a:solidFill>
                  <a:srgbClr val="FF0000"/>
                </a:solidFill>
              </a:rPr>
              <a:t>Недостатки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6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714348" y="1857364"/>
            <a:ext cx="3429024" cy="181588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800" b="1" i="1" dirty="0" smtClean="0">
                <a:solidFill>
                  <a:srgbClr val="FF0000"/>
                </a:solidFill>
              </a:rPr>
              <a:t>В зависимости от ведущей дидактической цели</a:t>
            </a:r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Garamond" pitchFamily="18" charset="0"/>
              </a:rPr>
              <a:t>Типология уроков</a:t>
            </a:r>
            <a:endParaRPr lang="ru-RU" sz="4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072066" y="1857364"/>
            <a:ext cx="3571900" cy="181588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800" b="1" i="1" dirty="0" smtClean="0">
                <a:solidFill>
                  <a:srgbClr val="FF0000"/>
                </a:solidFill>
              </a:rPr>
              <a:t>По способу организации или ведущему методу обучения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214414" y="4214818"/>
            <a:ext cx="7000924" cy="181588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800" b="1" i="1" dirty="0" smtClean="0">
                <a:solidFill>
                  <a:srgbClr val="FF0000"/>
                </a:solidFill>
              </a:rPr>
              <a:t>В зависимости от дидактической цели, содержания изучаемого материала, уровня </a:t>
            </a:r>
            <a:r>
              <a:rPr lang="ru-RU" altLang="ru-RU" sz="2800" b="1" i="1" dirty="0" err="1" smtClean="0">
                <a:solidFill>
                  <a:srgbClr val="FF0000"/>
                </a:solidFill>
              </a:rPr>
              <a:t>обученности</a:t>
            </a:r>
            <a:r>
              <a:rPr lang="ru-RU" altLang="ru-RU" sz="2800" b="1" i="1" dirty="0" smtClean="0">
                <a:solidFill>
                  <a:srgbClr val="FF0000"/>
                </a:solidFill>
              </a:rPr>
              <a:t> учащихся ( М.И. </a:t>
            </a:r>
            <a:r>
              <a:rPr lang="ru-RU" altLang="ru-RU" sz="2800" b="1" i="1" dirty="0" err="1" smtClean="0">
                <a:solidFill>
                  <a:srgbClr val="FF0000"/>
                </a:solidFill>
              </a:rPr>
              <a:t>Махмутов</a:t>
            </a:r>
            <a:r>
              <a:rPr lang="ru-RU" altLang="ru-RU" sz="2800" b="1" i="1" dirty="0" smtClean="0">
                <a:solidFill>
                  <a:srgbClr val="FF0000"/>
                </a:solidFill>
              </a:rPr>
              <a:t>)</a:t>
            </a:r>
            <a:endParaRPr lang="ru-RU" altLang="ru-RU" sz="2800" b="1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8" grpId="0" build="p"/>
      <p:bldP spid="14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5720" y="2285992"/>
            <a:ext cx="2571768" cy="350865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800" b="1" i="1" dirty="0" smtClean="0">
                <a:solidFill>
                  <a:srgbClr val="FF0000"/>
                </a:solidFill>
              </a:rPr>
              <a:t>В зависимости от ведущей </a:t>
            </a:r>
            <a:r>
              <a:rPr lang="ru-RU" altLang="ru-RU" sz="2800" b="1" i="1" dirty="0" err="1" smtClean="0">
                <a:solidFill>
                  <a:srgbClr val="FF0000"/>
                </a:solidFill>
              </a:rPr>
              <a:t>дидактичес-кой</a:t>
            </a:r>
            <a:r>
              <a:rPr lang="ru-RU" altLang="ru-RU" sz="2800" b="1" i="1" dirty="0" smtClean="0">
                <a:solidFill>
                  <a:srgbClr val="FF0000"/>
                </a:solidFill>
              </a:rPr>
              <a:t> цели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ru-RU" altLang="ru-RU" b="1" i="1" dirty="0" smtClean="0"/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ru-RU" altLang="ru-RU" b="1" i="1" dirty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635896" y="1412776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Вводные уроки</a:t>
            </a:r>
            <a:endParaRPr lang="ru-RU" altLang="ru-RU" sz="2000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635896" y="2060848"/>
            <a:ext cx="5112568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первичного ознакомления с учебным материалом</a:t>
            </a:r>
            <a:endParaRPr lang="ru-RU" altLang="ru-RU" sz="2000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Garamond" pitchFamily="18" charset="0"/>
              </a:rPr>
              <a:t>Типология уроков</a:t>
            </a:r>
            <a:endParaRPr lang="ru-RU" sz="4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635896" y="3645024"/>
            <a:ext cx="5112568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образования понятий, установления законов и правил</a:t>
            </a:r>
            <a:endParaRPr lang="ru-RU" altLang="ru-RU" sz="20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635896" y="2852936"/>
            <a:ext cx="5112568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применения полученных знаний на практике</a:t>
            </a:r>
            <a:endParaRPr lang="ru-RU" altLang="ru-RU" sz="20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635896" y="5380672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Контрольные уроки</a:t>
            </a:r>
            <a:endParaRPr lang="ru-RU" altLang="ru-RU" sz="2000" dirty="0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635896" y="4365104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выработки навыков </a:t>
            </a:r>
            <a:endParaRPr lang="ru-RU" altLang="ru-RU" sz="2000" dirty="0"/>
          </a:p>
        </p:txBody>
      </p:sp>
      <p:sp>
        <p:nvSpPr>
          <p:cNvPr id="23" name="AutoShape 17"/>
          <p:cNvSpPr>
            <a:spLocks/>
          </p:cNvSpPr>
          <p:nvPr/>
        </p:nvSpPr>
        <p:spPr bwMode="auto">
          <a:xfrm rot="10800000">
            <a:off x="2915816" y="1412776"/>
            <a:ext cx="523875" cy="4679950"/>
          </a:xfrm>
          <a:prstGeom prst="rightBrace">
            <a:avLst>
              <a:gd name="adj1" fmla="val 5384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635896" y="4869160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повторения и обобщения</a:t>
            </a:r>
            <a:endParaRPr lang="ru-RU" altLang="ru-RU" sz="2000" dirty="0"/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3635896" y="5877272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смешанные и комбинированные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8" grpId="0" build="p"/>
      <p:bldP spid="20" grpId="0" animBg="1"/>
      <p:bldP spid="15" grpId="0" animBg="1"/>
      <p:bldP spid="16" grpId="0" animBg="1"/>
      <p:bldP spid="22" grpId="0" animBg="1"/>
      <p:bldP spid="23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5720" y="2285992"/>
            <a:ext cx="2592288" cy="309315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800" b="1" i="1" dirty="0" smtClean="0">
                <a:solidFill>
                  <a:srgbClr val="FF0000"/>
                </a:solidFill>
              </a:rPr>
              <a:t>По способу организации или ведущему методу обучения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ru-RU" altLang="ru-RU" b="1" i="1" dirty="0" smtClean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635896" y="1412776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Урок- лекция</a:t>
            </a:r>
            <a:endParaRPr lang="ru-RU" altLang="ru-RU" sz="2000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635896" y="2060848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 - беседа</a:t>
            </a:r>
            <a:endParaRPr lang="ru-RU" altLang="ru-RU" sz="2000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Типология уроков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635896" y="3645024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err="1" smtClean="0"/>
              <a:t>Киноурок</a:t>
            </a:r>
            <a:endParaRPr lang="ru-RU" altLang="ru-RU" sz="20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635896" y="2852936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 - экскурсия</a:t>
            </a:r>
            <a:endParaRPr lang="ru-RU" altLang="ru-RU" sz="20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635896" y="5589240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Уроки с разнообразными видами занятий</a:t>
            </a:r>
            <a:endParaRPr lang="ru-RU" altLang="ru-RU" sz="2000" dirty="0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635896" y="4293096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Урок самостоятельной работы</a:t>
            </a:r>
            <a:endParaRPr lang="ru-RU" altLang="ru-RU" sz="2000" dirty="0"/>
          </a:p>
        </p:txBody>
      </p:sp>
      <p:sp>
        <p:nvSpPr>
          <p:cNvPr id="23" name="AutoShape 17"/>
          <p:cNvSpPr>
            <a:spLocks/>
          </p:cNvSpPr>
          <p:nvPr/>
        </p:nvSpPr>
        <p:spPr bwMode="auto">
          <a:xfrm rot="10800000">
            <a:off x="3000364" y="1357298"/>
            <a:ext cx="523875" cy="4679950"/>
          </a:xfrm>
          <a:prstGeom prst="rightBrace">
            <a:avLst>
              <a:gd name="adj1" fmla="val 5384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635896" y="4941168"/>
            <a:ext cx="5112568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Лабораторные и практические занятия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8" grpId="0" build="p"/>
      <p:bldP spid="20" grpId="0" animBg="1"/>
      <p:bldP spid="15" grpId="0" animBg="1"/>
      <p:bldP spid="16" grpId="0" animBg="1"/>
      <p:bldP spid="22" grpId="0" animBg="1"/>
      <p:bldP spid="2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179512" y="1700808"/>
            <a:ext cx="2664296" cy="415498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i="1" dirty="0" smtClean="0">
                <a:solidFill>
                  <a:srgbClr val="FF0000"/>
                </a:solidFill>
              </a:rPr>
              <a:t>В зависимости от дидактической цели, содержания изучаемого материала, уровня </a:t>
            </a:r>
            <a:r>
              <a:rPr lang="ru-RU" altLang="ru-RU" sz="2400" b="1" i="1" dirty="0" err="1" smtClean="0">
                <a:solidFill>
                  <a:srgbClr val="FF0000"/>
                </a:solidFill>
              </a:rPr>
              <a:t>обученности</a:t>
            </a:r>
            <a:r>
              <a:rPr lang="ru-RU" altLang="ru-RU" sz="2400" b="1" i="1" dirty="0" smtClean="0">
                <a:solidFill>
                  <a:srgbClr val="FF0000"/>
                </a:solidFill>
              </a:rPr>
              <a:t> учащихся ( М.И. </a:t>
            </a:r>
            <a:r>
              <a:rPr lang="ru-RU" altLang="ru-RU" sz="2400" b="1" i="1" dirty="0" err="1" smtClean="0">
                <a:solidFill>
                  <a:srgbClr val="FF0000"/>
                </a:solidFill>
              </a:rPr>
              <a:t>Махмутов</a:t>
            </a:r>
            <a:r>
              <a:rPr lang="ru-RU" altLang="ru-RU" sz="2400" b="1" i="1" dirty="0" smtClean="0">
                <a:solidFill>
                  <a:srgbClr val="FF0000"/>
                </a:solidFill>
              </a:rPr>
              <a:t>)</a:t>
            </a:r>
            <a:endParaRPr lang="ru-RU" altLang="ru-RU" b="1" i="1" dirty="0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3635896" y="1700808"/>
            <a:ext cx="5112568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 smtClean="0"/>
              <a:t>Урок изучения нового материала</a:t>
            </a:r>
            <a:endParaRPr lang="ru-RU" altLang="ru-RU" sz="2400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635896" y="2492896"/>
            <a:ext cx="5112568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 smtClean="0"/>
              <a:t>Урок совершенствования знаний, умений и навыков</a:t>
            </a:r>
            <a:endParaRPr lang="ru-RU" altLang="ru-RU" sz="2400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5"/>
          <p:cNvSpPr>
            <a:spLocks noRot="1" noChangeArrowheads="1"/>
          </p:cNvSpPr>
          <p:nvPr/>
        </p:nvSpPr>
        <p:spPr bwMode="auto">
          <a:xfrm>
            <a:off x="1284288" y="188640"/>
            <a:ext cx="7859712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Garamond" pitchFamily="18" charset="0"/>
              </a:rPr>
              <a:t>Типология уроков</a:t>
            </a:r>
            <a:endParaRPr lang="ru-RU" sz="4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643306" y="4500570"/>
            <a:ext cx="5112568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 smtClean="0"/>
              <a:t>Комбинированные уроки</a:t>
            </a:r>
            <a:endParaRPr lang="ru-RU" altLang="ru-RU" sz="24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635896" y="3573016"/>
            <a:ext cx="5112568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 smtClean="0"/>
              <a:t>Урок обобщения и систематизации</a:t>
            </a:r>
            <a:endParaRPr lang="ru-RU" altLang="ru-RU" sz="2400" dirty="0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635896" y="5085184"/>
            <a:ext cx="5112568" cy="830997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 smtClean="0"/>
              <a:t>Урок контроля и коррекции знаний, умений и навыков</a:t>
            </a:r>
            <a:endParaRPr lang="ru-RU" altLang="ru-RU" sz="2400" dirty="0"/>
          </a:p>
        </p:txBody>
      </p:sp>
      <p:sp>
        <p:nvSpPr>
          <p:cNvPr id="23" name="AutoShape 17"/>
          <p:cNvSpPr>
            <a:spLocks/>
          </p:cNvSpPr>
          <p:nvPr/>
        </p:nvSpPr>
        <p:spPr bwMode="auto">
          <a:xfrm rot="10800000">
            <a:off x="3000364" y="1428736"/>
            <a:ext cx="523875" cy="4679950"/>
          </a:xfrm>
          <a:prstGeom prst="rightBrace">
            <a:avLst>
              <a:gd name="adj1" fmla="val 5384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9" grpId="0" animBg="1"/>
      <p:bldP spid="157711" grpId="0" animBg="1"/>
      <p:bldP spid="18" grpId="0" build="p"/>
      <p:bldP spid="20" grpId="0" animBg="1"/>
      <p:bldP spid="15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14282" y="1981430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Организационный момент</a:t>
            </a:r>
            <a:endParaRPr lang="ru-RU" altLang="ru-RU" sz="2000" b="1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429124" y="1928802"/>
            <a:ext cx="453650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Подготовка учащихся к работе на уроке</a:t>
            </a:r>
            <a:endParaRPr lang="ru-RU" altLang="ru-RU" sz="2000" dirty="0"/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429124" y="2714620"/>
            <a:ext cx="4500594" cy="40011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Проверка</a:t>
            </a:r>
            <a:endParaRPr lang="ru-RU" altLang="ru-RU" sz="2000" dirty="0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3786182" y="2143116"/>
            <a:ext cx="654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3714744" y="2857496"/>
            <a:ext cx="714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 flipV="1">
            <a:off x="3707904" y="3645024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Структура комбинированного урока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3786182" y="4643446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390746" y="3133558"/>
            <a:ext cx="4536504" cy="10156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Подготовка учащихся к тому виду деятельности, который будет доминирующим</a:t>
            </a:r>
            <a:endParaRPr lang="ru-RU" altLang="ru-RU" sz="2000" dirty="0"/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79512" y="1412776"/>
            <a:ext cx="3805237" cy="40011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>
                <a:solidFill>
                  <a:srgbClr val="FF0000"/>
                </a:solidFill>
              </a:rPr>
              <a:t>Этапы урока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644008" y="1412776"/>
            <a:ext cx="3805237" cy="40011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000" b="1" dirty="0" smtClean="0">
                <a:solidFill>
                  <a:srgbClr val="FF0000"/>
                </a:solidFill>
              </a:rPr>
              <a:t>Дидактические задачи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14282" y="2485486"/>
            <a:ext cx="3528392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Проверка выполнения домашнего задания</a:t>
            </a:r>
            <a:endParaRPr lang="ru-RU" altLang="ru-RU" sz="2000" b="1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14282" y="3277574"/>
            <a:ext cx="3519487" cy="10156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Подготовка к активной учебно-познавательной деятельности</a:t>
            </a:r>
            <a:endParaRPr lang="ru-RU" altLang="ru-RU" sz="2000" b="1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14282" y="4429132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Усвоение новых знаний</a:t>
            </a:r>
            <a:endParaRPr lang="ru-RU" altLang="ru-RU" sz="2000" b="1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14282" y="4933758"/>
            <a:ext cx="3519487" cy="10156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Первичная проверка понимания учащимися нового материала</a:t>
            </a:r>
            <a:endParaRPr lang="ru-RU" altLang="ru-RU" sz="2000" b="1" dirty="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 flipV="1">
            <a:off x="3714744" y="5429264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390746" y="4141670"/>
            <a:ext cx="4536504" cy="10156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Формирование у учащихся конкретных представлений об изучаемых понятиях и взаимосвязях </a:t>
            </a:r>
            <a:endParaRPr lang="ru-RU" altLang="ru-RU" sz="2000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390746" y="5149782"/>
            <a:ext cx="453650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Установление специфики осознанности его освоения 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11" grpId="0" animBg="1"/>
      <p:bldP spid="157712" grpId="0" animBg="1"/>
      <p:bldP spid="157714" grpId="0" animBg="1"/>
      <p:bldP spid="157715" grpId="0" animBg="1"/>
      <p:bldP spid="157716" grpId="0" animBg="1"/>
      <p:bldP spid="157721" grpId="0"/>
      <p:bldP spid="19" grpId="0" animBg="1"/>
      <p:bldP spid="18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179512" y="1844824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Закрепление знаний</a:t>
            </a:r>
            <a:endParaRPr lang="ru-RU" altLang="ru-RU" sz="2000" b="1" dirty="0"/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355976" y="1916832"/>
            <a:ext cx="4536504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Организация деятельности учащихся по применению знаний</a:t>
            </a:r>
            <a:endParaRPr lang="ru-RU" altLang="ru-RU" sz="2000" dirty="0"/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355976" y="2564904"/>
            <a:ext cx="4536504" cy="10156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Обеспечение усвоения системы знаний и установления </a:t>
            </a:r>
            <a:r>
              <a:rPr lang="ru-RU" altLang="ru-RU" sz="2000" dirty="0" err="1" smtClean="0"/>
              <a:t>межпредметных</a:t>
            </a:r>
            <a:r>
              <a:rPr lang="ru-RU" altLang="ru-RU" sz="2000" dirty="0" smtClean="0"/>
              <a:t> связей</a:t>
            </a:r>
            <a:endParaRPr lang="ru-RU" altLang="ru-RU" sz="2000" dirty="0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3707904" y="2060848"/>
            <a:ext cx="654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3707904" y="2708920"/>
            <a:ext cx="714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 flipV="1">
            <a:off x="3714744" y="3857628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7721" name="Rectangle 25"/>
          <p:cNvSpPr>
            <a:spLocks noRot="1" noChangeArrowheads="1"/>
          </p:cNvSpPr>
          <p:nvPr/>
        </p:nvSpPr>
        <p:spPr bwMode="auto">
          <a:xfrm>
            <a:off x="869950" y="260648"/>
            <a:ext cx="827405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Структура комбинированного урока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3786182" y="492919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357686" y="3571876"/>
            <a:ext cx="4536504" cy="1015663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Проверка знаний и стимуляция учащихся на самоконтроль и самообразование</a:t>
            </a:r>
            <a:endParaRPr lang="ru-RU" altLang="ru-RU" sz="2000" dirty="0"/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79512" y="1412776"/>
            <a:ext cx="3805237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dirty="0" smtClean="0">
                <a:solidFill>
                  <a:srgbClr val="FF0000"/>
                </a:solidFill>
              </a:rPr>
              <a:t>Этапы урока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644008" y="1412776"/>
            <a:ext cx="3805237" cy="46166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ru-RU" altLang="ru-RU" sz="2400" b="1" dirty="0" smtClean="0">
                <a:solidFill>
                  <a:srgbClr val="FF0000"/>
                </a:solidFill>
              </a:rPr>
              <a:t>Дидактические задачи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79512" y="2492896"/>
            <a:ext cx="3528392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Обобщение и систематизация  знаний</a:t>
            </a:r>
            <a:endParaRPr lang="ru-RU" altLang="ru-RU" sz="2000" b="1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14282" y="3500438"/>
            <a:ext cx="3519487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Контроль и самоконтроль знаний</a:t>
            </a:r>
            <a:endParaRPr lang="ru-RU" altLang="ru-RU" sz="2000" b="1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14282" y="4714884"/>
            <a:ext cx="3519487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Подведение итогов</a:t>
            </a:r>
            <a:endParaRPr lang="ru-RU" altLang="ru-RU" sz="2000" b="1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14282" y="5929330"/>
            <a:ext cx="3519487" cy="707886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ru-RU" sz="2000" dirty="0"/>
              <a:t> </a:t>
            </a:r>
            <a:r>
              <a:rPr lang="ru-RU" altLang="ru-RU" sz="2000" dirty="0" smtClean="0"/>
              <a:t>Информация о домашнем задании</a:t>
            </a:r>
            <a:endParaRPr lang="ru-RU" altLang="ru-RU" sz="2000" b="1" dirty="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 flipV="1">
            <a:off x="3786182" y="628652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357686" y="4572008"/>
            <a:ext cx="4572032" cy="1323439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Дать анализ успешности образовательной деятельности и показать пути решения проблем в обучении </a:t>
            </a:r>
            <a:endParaRPr lang="ru-RU" altLang="ru-RU" sz="2000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357686" y="5929330"/>
            <a:ext cx="4572032" cy="707886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smtClean="0"/>
              <a:t>Подготовка к выполнению рекомендаций учителя</a:t>
            </a:r>
            <a:endParaRPr lang="ru-RU" altLang="ru-RU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11" grpId="0" animBg="1"/>
      <p:bldP spid="157712" grpId="0" animBg="1"/>
      <p:bldP spid="157714" grpId="0" animBg="1"/>
      <p:bldP spid="157715" grpId="0" animBg="1"/>
      <p:bldP spid="157716" grpId="0" animBg="1"/>
      <p:bldP spid="157721" grpId="0"/>
      <p:bldP spid="19" grpId="0" animBg="1"/>
      <p:bldP spid="18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1_Течение">
  <a:themeElements>
    <a:clrScheme name="1_Течение 13">
      <a:dk1>
        <a:srgbClr val="0033CC"/>
      </a:dk1>
      <a:lt1>
        <a:srgbClr val="FFFFFF"/>
      </a:lt1>
      <a:dk2>
        <a:srgbClr val="0033CC"/>
      </a:dk2>
      <a:lt2>
        <a:srgbClr val="CCECFF"/>
      </a:lt2>
      <a:accent1>
        <a:srgbClr val="FFFFFF"/>
      </a:accent1>
      <a:accent2>
        <a:srgbClr val="CCECFF"/>
      </a:accent2>
      <a:accent3>
        <a:srgbClr val="FFFFFF"/>
      </a:accent3>
      <a:accent4>
        <a:srgbClr val="002AAE"/>
      </a:accent4>
      <a:accent5>
        <a:srgbClr val="FFFFFF"/>
      </a:accent5>
      <a:accent6>
        <a:srgbClr val="B9D6E7"/>
      </a:accent6>
      <a:hlink>
        <a:srgbClr val="6600FF"/>
      </a:hlink>
      <a:folHlink>
        <a:srgbClr val="009900"/>
      </a:folHlink>
    </a:clrScheme>
    <a:fontScheme name="1_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10">
        <a:dk1>
          <a:srgbClr val="0033CC"/>
        </a:dk1>
        <a:lt1>
          <a:srgbClr val="FFFFFF"/>
        </a:lt1>
        <a:dk2>
          <a:srgbClr val="000000"/>
        </a:dk2>
        <a:lt2>
          <a:srgbClr val="CCFFFF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11">
        <a:dk1>
          <a:srgbClr val="0033CC"/>
        </a:dk1>
        <a:lt1>
          <a:srgbClr val="FFFFFF"/>
        </a:lt1>
        <a:dk2>
          <a:srgbClr val="0033CC"/>
        </a:dk2>
        <a:lt2>
          <a:srgbClr val="CCECFF"/>
        </a:lt2>
        <a:accent1>
          <a:srgbClr val="CCECFF"/>
        </a:accent1>
        <a:accent2>
          <a:srgbClr val="CCEC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B9D6E7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12">
        <a:dk1>
          <a:srgbClr val="0033CC"/>
        </a:dk1>
        <a:lt1>
          <a:srgbClr val="FFFFFF"/>
        </a:lt1>
        <a:dk2>
          <a:srgbClr val="0033CC"/>
        </a:dk2>
        <a:lt2>
          <a:srgbClr val="CCECFF"/>
        </a:lt2>
        <a:accent1>
          <a:srgbClr val="FF0000"/>
        </a:accent1>
        <a:accent2>
          <a:srgbClr val="CCECFF"/>
        </a:accent2>
        <a:accent3>
          <a:srgbClr val="FFFFFF"/>
        </a:accent3>
        <a:accent4>
          <a:srgbClr val="002AAE"/>
        </a:accent4>
        <a:accent5>
          <a:srgbClr val="FFAAAA"/>
        </a:accent5>
        <a:accent6>
          <a:srgbClr val="B9D6E7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13">
        <a:dk1>
          <a:srgbClr val="0033CC"/>
        </a:dk1>
        <a:lt1>
          <a:srgbClr val="FFFFFF"/>
        </a:lt1>
        <a:dk2>
          <a:srgbClr val="0033CC"/>
        </a:dk2>
        <a:lt2>
          <a:srgbClr val="CCECFF"/>
        </a:lt2>
        <a:accent1>
          <a:srgbClr val="FFFFFF"/>
        </a:accent1>
        <a:accent2>
          <a:srgbClr val="CCECFF"/>
        </a:accent2>
        <a:accent3>
          <a:srgbClr val="FFFFFF"/>
        </a:accent3>
        <a:accent4>
          <a:srgbClr val="002AAE"/>
        </a:accent4>
        <a:accent5>
          <a:srgbClr val="FFFFFF"/>
        </a:accent5>
        <a:accent6>
          <a:srgbClr val="B9D6E7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2613</TotalTime>
  <Words>1140</Words>
  <Application>Microsoft Office PowerPoint</Application>
  <PresentationFormat>Экран (4:3)</PresentationFormat>
  <Paragraphs>169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1_Течение</vt:lpstr>
      <vt:lpstr>Организационные формы,  методы, приемы и средства  обучения ОБЖ</vt:lpstr>
      <vt:lpstr>Слайд 2</vt:lpstr>
      <vt:lpstr>Характеристика классно-урочной системы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лицей 27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305</dc:creator>
  <cp:lastModifiedBy>Данилова Наталья</cp:lastModifiedBy>
  <cp:revision>134</cp:revision>
  <dcterms:created xsi:type="dcterms:W3CDTF">2008-03-25T03:57:58Z</dcterms:created>
  <dcterms:modified xsi:type="dcterms:W3CDTF">2017-05-29T06:47:04Z</dcterms:modified>
</cp:coreProperties>
</file>