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8" r:id="rId1"/>
  </p:sldMasterIdLst>
  <p:sldIdLst>
    <p:sldId id="256" r:id="rId2"/>
    <p:sldId id="259" r:id="rId3"/>
    <p:sldId id="276" r:id="rId4"/>
    <p:sldId id="275" r:id="rId5"/>
    <p:sldId id="290" r:id="rId6"/>
    <p:sldId id="277" r:id="rId7"/>
    <p:sldId id="278" r:id="rId8"/>
    <p:sldId id="296" r:id="rId9"/>
    <p:sldId id="279" r:id="rId10"/>
    <p:sldId id="281" r:id="rId11"/>
    <p:sldId id="282" r:id="rId12"/>
    <p:sldId id="283" r:id="rId13"/>
    <p:sldId id="284" r:id="rId14"/>
    <p:sldId id="291" r:id="rId15"/>
    <p:sldId id="285" r:id="rId16"/>
    <p:sldId id="292" r:id="rId17"/>
    <p:sldId id="295" r:id="rId18"/>
    <p:sldId id="294" r:id="rId19"/>
    <p:sldId id="286" r:id="rId20"/>
    <p:sldId id="280" r:id="rId21"/>
    <p:sldId id="274"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Дом" initials="Д" lastIdx="1" clrIdx="0">
    <p:extLst>
      <p:ext uri="{19B8F6BF-5375-455C-9EA6-DF929625EA0E}">
        <p15:presenceInfo xmlns:p15="http://schemas.microsoft.com/office/powerpoint/2012/main" userId="Дом"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35" autoAdjust="0"/>
  </p:normalViewPr>
  <p:slideViewPr>
    <p:cSldViewPr>
      <p:cViewPr varScale="1">
        <p:scale>
          <a:sx n="71" d="100"/>
          <a:sy n="71" d="100"/>
        </p:scale>
        <p:origin x="15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ru-RU"/>
              <a:t>Образец заголовка</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2579965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Date Placeholder 2"/>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2501766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808934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8543976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3028642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64204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ru-RU"/>
              <a:t>Образец заголовка</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ru-RU"/>
              <a:t>Образец текста</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6066400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14058832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271760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ru-RU"/>
              <a:t>Образец заголовка</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589750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ru-RU"/>
              <a:t>Образец заголовка</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1667223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321014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1139117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295510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1961506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276646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ru-RU"/>
              <a:t>Образец заголовка</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1D30C500-256F-4976-B038-342B1E574F38}" type="datetimeFigureOut">
              <a:rPr lang="ru-RU" smtClean="0"/>
              <a:pPr/>
              <a:t>17.04.2023</a:t>
            </a:fld>
            <a:endParaRPr lang="ru-RU"/>
          </a:p>
        </p:txBody>
      </p:sp>
      <p:sp>
        <p:nvSpPr>
          <p:cNvPr id="6" name="Footer Placeholder 5"/>
          <p:cNvSpPr>
            <a:spLocks noGrp="1"/>
          </p:cNvSpPr>
          <p:nvPr>
            <p:ph type="ftr" sz="quarter" idx="11"/>
          </p:nvPr>
        </p:nvSpPr>
        <p:spPr>
          <a:xfrm>
            <a:off x="533400" y="6172200"/>
            <a:ext cx="5811724" cy="365125"/>
          </a:xfrm>
        </p:spPr>
        <p:txBody>
          <a:bodyPr/>
          <a:lstStyle/>
          <a:p>
            <a:endParaRPr lang="ru-RU"/>
          </a:p>
        </p:txBody>
      </p:sp>
      <p:sp>
        <p:nvSpPr>
          <p:cNvPr id="7" name="Slide Number Placeholder 6"/>
          <p:cNvSpPr>
            <a:spLocks noGrp="1"/>
          </p:cNvSpPr>
          <p:nvPr>
            <p:ph type="sldNum" sz="quarter" idx="12"/>
          </p:nvPr>
        </p:nvSpPr>
        <p:spPr/>
        <p:txBody>
          <a:bodyPr/>
          <a:lstStyle/>
          <a:p>
            <a:fld id="{CC62C78D-E01E-48EF-BA52-F79DA9786460}" type="slidenum">
              <a:rPr lang="ru-RU" smtClean="0"/>
              <a:pPr/>
              <a:t>‹#›</a:t>
            </a:fld>
            <a:endParaRPr lang="ru-RU"/>
          </a:p>
        </p:txBody>
      </p:sp>
    </p:spTree>
    <p:extLst>
      <p:ext uri="{BB962C8B-B14F-4D97-AF65-F5344CB8AC3E}">
        <p14:creationId xmlns:p14="http://schemas.microsoft.com/office/powerpoint/2010/main" val="6211564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D30C500-256F-4976-B038-342B1E574F38}" type="datetimeFigureOut">
              <a:rPr lang="ru-RU" smtClean="0"/>
              <a:pPr/>
              <a:t>17.04.2023</a:t>
            </a:fld>
            <a:endParaRPr lang="ru-RU"/>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ru-RU"/>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CC62C78D-E01E-48EF-BA52-F79DA9786460}" type="slidenum">
              <a:rPr lang="ru-RU" smtClean="0"/>
              <a:pPr/>
              <a:t>‹#›</a:t>
            </a:fld>
            <a:endParaRPr lang="ru-RU"/>
          </a:p>
        </p:txBody>
      </p:sp>
    </p:spTree>
    <p:extLst>
      <p:ext uri="{BB962C8B-B14F-4D97-AF65-F5344CB8AC3E}">
        <p14:creationId xmlns:p14="http://schemas.microsoft.com/office/powerpoint/2010/main" val="63723960"/>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5" Type="http://schemas.openxmlformats.org/officeDocument/2006/relationships/image" Target="../media/image9.jpeg"/><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8.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8.xml"/><Relationship Id="rId5" Type="http://schemas.openxmlformats.org/officeDocument/2006/relationships/image" Target="../media/image23.jpeg"/><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8.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357158" y="416462"/>
            <a:ext cx="7959258" cy="411557"/>
          </a:xfrm>
        </p:spPr>
        <p:txBody>
          <a:bodyPr>
            <a:normAutofit/>
          </a:bodyPr>
          <a:lstStyle/>
          <a:p>
            <a:pPr algn="ctr"/>
            <a:r>
              <a:rPr lang="ru-RU" sz="2000" b="1" i="1" cap="none" dirty="0">
                <a:solidFill>
                  <a:schemeClr val="tx1"/>
                </a:solidFill>
                <a:effectLst/>
                <a:latin typeface="Times New Roman" panose="02020603050405020304" pitchFamily="18" charset="0"/>
                <a:cs typeface="Times New Roman" panose="02020603050405020304" pitchFamily="18" charset="0"/>
              </a:rPr>
              <a:t>                                           МБДОУ детский сад №9 «Ромашка»</a:t>
            </a:r>
            <a:endParaRPr lang="ru-RU" sz="2000" b="1" i="1" dirty="0">
              <a:latin typeface="Times New Roman" panose="02020603050405020304" pitchFamily="18" charset="0"/>
              <a:cs typeface="Times New Roman" panose="02020603050405020304" pitchFamily="18" charset="0"/>
            </a:endParaRPr>
          </a:p>
        </p:txBody>
      </p:sp>
      <p:sp>
        <p:nvSpPr>
          <p:cNvPr id="11" name="Текст 10">
            <a:extLst>
              <a:ext uri="{FF2B5EF4-FFF2-40B4-BE49-F238E27FC236}">
                <a16:creationId xmlns:a16="http://schemas.microsoft.com/office/drawing/2014/main" id="{81A7CEB1-82BE-4D61-AB42-197405434011}"/>
              </a:ext>
            </a:extLst>
          </p:cNvPr>
          <p:cNvSpPr>
            <a:spLocks noGrp="1"/>
          </p:cNvSpPr>
          <p:nvPr>
            <p:ph type="body" sz="half" idx="2"/>
          </p:nvPr>
        </p:nvSpPr>
        <p:spPr>
          <a:xfrm>
            <a:off x="457200" y="1052736"/>
            <a:ext cx="8329642" cy="5388802"/>
          </a:xfrm>
        </p:spPr>
        <p:txBody>
          <a:bodyPr>
            <a:normAutofit fontScale="77500" lnSpcReduction="20000"/>
          </a:bodyPr>
          <a:lstStyle/>
          <a:p>
            <a:pPr algn="ctr"/>
            <a:endParaRPr lang="ru-RU" sz="4000" b="1" dirty="0">
              <a:solidFill>
                <a:srgbClr val="FFFF00"/>
              </a:solidFill>
            </a:endParaRPr>
          </a:p>
          <a:p>
            <a:pPr algn="ctr"/>
            <a:r>
              <a:rPr lang="ru-RU" sz="4000" b="1" dirty="0">
                <a:solidFill>
                  <a:srgbClr val="FFFF00"/>
                </a:solidFill>
                <a:latin typeface="Times New Roman" panose="02020603050405020304" pitchFamily="18" charset="0"/>
                <a:cs typeface="Times New Roman" panose="02020603050405020304" pitchFamily="18" charset="0"/>
              </a:rPr>
              <a:t>Использование </a:t>
            </a:r>
            <a:r>
              <a:rPr lang="ru-RU" sz="4000" b="1" dirty="0" err="1">
                <a:solidFill>
                  <a:srgbClr val="FFFF00"/>
                </a:solidFill>
                <a:latin typeface="Times New Roman" panose="02020603050405020304" pitchFamily="18" charset="0"/>
                <a:cs typeface="Times New Roman" panose="02020603050405020304" pitchFamily="18" charset="0"/>
              </a:rPr>
              <a:t>кинезиотерапии</a:t>
            </a:r>
            <a:endParaRPr lang="ru-RU" sz="4000" b="1" dirty="0">
              <a:solidFill>
                <a:srgbClr val="FFFF00"/>
              </a:solidFill>
              <a:latin typeface="Times New Roman" panose="02020603050405020304" pitchFamily="18" charset="0"/>
              <a:cs typeface="Times New Roman" panose="02020603050405020304" pitchFamily="18" charset="0"/>
            </a:endParaRPr>
          </a:p>
          <a:p>
            <a:pPr algn="ctr"/>
            <a:r>
              <a:rPr lang="ru-RU" sz="4000" b="1" dirty="0">
                <a:solidFill>
                  <a:srgbClr val="FFFF00"/>
                </a:solidFill>
                <a:latin typeface="Times New Roman" panose="02020603050405020304" pitchFamily="18" charset="0"/>
                <a:cs typeface="Times New Roman" panose="02020603050405020304" pitchFamily="18" charset="0"/>
              </a:rPr>
              <a:t> в работе учителя –логопеда</a:t>
            </a:r>
          </a:p>
          <a:p>
            <a:pPr algn="ctr"/>
            <a:endParaRPr lang="ru-RU" sz="4000" b="1" dirty="0">
              <a:solidFill>
                <a:srgbClr val="FFFF00"/>
              </a:solidFill>
            </a:endParaRPr>
          </a:p>
          <a:p>
            <a:pPr algn="ctr"/>
            <a:endParaRPr lang="ru-RU" sz="4000" dirty="0"/>
          </a:p>
          <a:p>
            <a:pPr algn="ctr"/>
            <a:endParaRPr lang="ru-RU" sz="4000" dirty="0"/>
          </a:p>
          <a:p>
            <a:pPr algn="ctr"/>
            <a:endParaRPr lang="ru-RU" sz="4000" dirty="0"/>
          </a:p>
          <a:p>
            <a:pPr algn="ctr"/>
            <a:endParaRPr lang="ru-RU" sz="4000" dirty="0"/>
          </a:p>
          <a:p>
            <a:pPr algn="ctr"/>
            <a:endParaRPr lang="ru-RU" sz="4000" dirty="0"/>
          </a:p>
          <a:p>
            <a:pPr algn="ctr"/>
            <a:r>
              <a:rPr lang="ru-RU" sz="1600" b="1" dirty="0">
                <a:solidFill>
                  <a:schemeClr val="tx1"/>
                </a:solidFill>
                <a:latin typeface="Times New Roman" panose="02020603050405020304" pitchFamily="18" charset="0"/>
                <a:cs typeface="Times New Roman" panose="02020603050405020304" pitchFamily="18" charset="0"/>
              </a:rPr>
              <a:t>Составила: учитель-логопед высшей квалификационной категории Ахатова Ф. С.</a:t>
            </a:r>
            <a:br>
              <a:rPr lang="ru-RU" sz="1600" b="1" dirty="0">
                <a:solidFill>
                  <a:schemeClr val="tx1"/>
                </a:solidFill>
                <a:latin typeface="Times New Roman" panose="02020603050405020304" pitchFamily="18" charset="0"/>
                <a:cs typeface="Times New Roman" panose="02020603050405020304" pitchFamily="18" charset="0"/>
              </a:rPr>
            </a:br>
            <a:endParaRPr lang="ru-RU" sz="1600" b="1" dirty="0">
              <a:solidFill>
                <a:schemeClr val="tx1"/>
              </a:solidFill>
              <a:latin typeface="Times New Roman" panose="02020603050405020304" pitchFamily="18" charset="0"/>
              <a:cs typeface="Times New Roman" panose="02020603050405020304" pitchFamily="18" charset="0"/>
            </a:endParaRPr>
          </a:p>
          <a:p>
            <a:pPr algn="ctr"/>
            <a:endParaRPr lang="ru-RU" sz="4000" dirty="0"/>
          </a:p>
          <a:p>
            <a:pPr algn="ctr"/>
            <a:endParaRPr lang="ru-RU" sz="4000" dirty="0"/>
          </a:p>
        </p:txBody>
      </p:sp>
      <p:sp>
        <p:nvSpPr>
          <p:cNvPr id="7" name="Текст 5"/>
          <p:cNvSpPr txBox="1">
            <a:spLocks/>
          </p:cNvSpPr>
          <p:nvPr/>
        </p:nvSpPr>
        <p:spPr>
          <a:xfrm>
            <a:off x="500034" y="1357298"/>
            <a:ext cx="8258204"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Текст 5"/>
          <p:cNvSpPr txBox="1">
            <a:spLocks/>
          </p:cNvSpPr>
          <p:nvPr/>
        </p:nvSpPr>
        <p:spPr>
          <a:xfrm>
            <a:off x="1428728" y="5929330"/>
            <a:ext cx="7358114" cy="785818"/>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Picture 7" descr="Дети картинки на прозрачном фоне">
            <a:extLst>
              <a:ext uri="{FF2B5EF4-FFF2-40B4-BE49-F238E27FC236}">
                <a16:creationId xmlns:a16="http://schemas.microsoft.com/office/drawing/2014/main" id="{F62985BB-1A1C-4A25-84A4-E04AC00668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3322197"/>
            <a:ext cx="4896545" cy="1663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Растяжки -- </a:t>
            </a:r>
          </a:p>
          <a:p>
            <a:pPr algn="ctr"/>
            <a:r>
              <a:rPr lang="ru-RU" sz="2800" b="1" dirty="0">
                <a:solidFill>
                  <a:srgbClr val="FFFF00"/>
                </a:solidFill>
                <a:latin typeface="Times New Roman" panose="02020603050405020304" pitchFamily="18" charset="0"/>
                <a:cs typeface="Times New Roman" panose="02020603050405020304" pitchFamily="18" charset="0"/>
              </a:rPr>
              <a:t>нормализуют </a:t>
            </a:r>
            <a:r>
              <a:rPr lang="ru-RU" sz="2800" b="1" dirty="0" err="1">
                <a:solidFill>
                  <a:srgbClr val="FFFF00"/>
                </a:solidFill>
                <a:latin typeface="Times New Roman" panose="02020603050405020304" pitchFamily="18" charset="0"/>
                <a:cs typeface="Times New Roman" panose="02020603050405020304" pitchFamily="18" charset="0"/>
              </a:rPr>
              <a:t>гипертонус</a:t>
            </a:r>
            <a:r>
              <a:rPr lang="ru-RU" sz="2800" b="1" dirty="0">
                <a:solidFill>
                  <a:srgbClr val="FFFF00"/>
                </a:solidFill>
                <a:latin typeface="Times New Roman" panose="02020603050405020304" pitchFamily="18" charset="0"/>
                <a:cs typeface="Times New Roman" panose="02020603050405020304" pitchFamily="18" charset="0"/>
              </a:rPr>
              <a:t> и </a:t>
            </a:r>
            <a:r>
              <a:rPr lang="ru-RU" sz="2800" b="1" dirty="0" err="1">
                <a:solidFill>
                  <a:srgbClr val="FFFF00"/>
                </a:solidFill>
                <a:latin typeface="Times New Roman" panose="02020603050405020304" pitchFamily="18" charset="0"/>
                <a:cs typeface="Times New Roman" panose="02020603050405020304" pitchFamily="18" charset="0"/>
              </a:rPr>
              <a:t>гипотонус</a:t>
            </a:r>
            <a:r>
              <a:rPr lang="ru-RU" sz="2800" b="1" dirty="0">
                <a:solidFill>
                  <a:srgbClr val="FFFF00"/>
                </a:solidFill>
                <a:latin typeface="Times New Roman" panose="02020603050405020304" pitchFamily="18" charset="0"/>
                <a:cs typeface="Times New Roman" panose="02020603050405020304" pitchFamily="18" charset="0"/>
              </a:rPr>
              <a:t>.</a:t>
            </a:r>
          </a:p>
          <a:p>
            <a:pPr algn="ctr"/>
            <a:r>
              <a:rPr lang="ru-RU" b="1" dirty="0">
                <a:latin typeface="Times New Roman" panose="02020603050405020304" pitchFamily="18" charset="0"/>
                <a:cs typeface="Times New Roman" panose="02020603050405020304" pitchFamily="18" charset="0"/>
              </a:rPr>
              <a:t>«Дерево»</a:t>
            </a:r>
            <a:r>
              <a:rPr lang="ru-RU" b="1" i="1"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Исходное положение: сидя в группировке (на корточках, руками обхватить колени, голову опустить). Представить себе, что ты — семечко, которое постепенно прорастает и превращается в дерево. Медленно встать на ноги, распрямить туловище, вытянуть руки вверх. Напрячь тело, имитируя дерево. Выполняется 3 раза.</a:t>
            </a:r>
            <a:endParaRPr lang="ru-RU" b="1" dirty="0">
              <a:solidFill>
                <a:srgbClr val="FFFF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E2047B96-0574-4BC0-80B3-CD3C718A461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2" t="17624" r="6932"/>
          <a:stretch/>
        </p:blipFill>
        <p:spPr>
          <a:xfrm rot="5400000">
            <a:off x="-231563" y="3376910"/>
            <a:ext cx="3732718" cy="2684769"/>
          </a:xfrm>
          <a:prstGeom prst="rect">
            <a:avLst/>
          </a:prstGeom>
          <a:ln>
            <a:noFill/>
          </a:ln>
          <a:effectLst>
            <a:softEdge rad="112500"/>
          </a:effectLst>
        </p:spPr>
      </p:pic>
      <p:pic>
        <p:nvPicPr>
          <p:cNvPr id="5" name="Рисунок 4">
            <a:extLst>
              <a:ext uri="{FF2B5EF4-FFF2-40B4-BE49-F238E27FC236}">
                <a16:creationId xmlns:a16="http://schemas.microsoft.com/office/drawing/2014/main" id="{C6839B8D-9AC5-4B54-AA45-2DF889D5614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932" t="17729" r="6932" b="-1"/>
          <a:stretch/>
        </p:blipFill>
        <p:spPr>
          <a:xfrm rot="5400000">
            <a:off x="2752222" y="3241466"/>
            <a:ext cx="3732717" cy="2970403"/>
          </a:xfrm>
          <a:prstGeom prst="rect">
            <a:avLst/>
          </a:prstGeom>
          <a:ln>
            <a:noFill/>
          </a:ln>
          <a:effectLst>
            <a:softEdge rad="112500"/>
          </a:effectLst>
        </p:spPr>
      </p:pic>
      <p:pic>
        <p:nvPicPr>
          <p:cNvPr id="9" name="Рисунок 8">
            <a:extLst>
              <a:ext uri="{FF2B5EF4-FFF2-40B4-BE49-F238E27FC236}">
                <a16:creationId xmlns:a16="http://schemas.microsoft.com/office/drawing/2014/main" id="{83A23209-D9B0-402A-ABED-91DCB0E918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618"/>
          <a:stretch/>
        </p:blipFill>
        <p:spPr>
          <a:xfrm rot="5400000">
            <a:off x="5758066" y="3376910"/>
            <a:ext cx="3593029" cy="2684767"/>
          </a:xfrm>
          <a:prstGeom prst="rect">
            <a:avLst/>
          </a:prstGeom>
          <a:ln>
            <a:noFill/>
          </a:ln>
          <a:effectLst>
            <a:softEdge rad="112500"/>
          </a:effectLst>
        </p:spPr>
      </p:pic>
      <p:pic>
        <p:nvPicPr>
          <p:cNvPr id="8" name="Рисунок 7">
            <a:extLst>
              <a:ext uri="{FF2B5EF4-FFF2-40B4-BE49-F238E27FC236}">
                <a16:creationId xmlns:a16="http://schemas.microsoft.com/office/drawing/2014/main" id="{18B70588-340D-4015-96CF-29A1B29116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932" t="17624" r="6932"/>
          <a:stretch/>
        </p:blipFill>
        <p:spPr>
          <a:xfrm rot="5400000">
            <a:off x="-263137" y="3498650"/>
            <a:ext cx="3732718" cy="268476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Рисунок 9">
            <a:extLst>
              <a:ext uri="{FF2B5EF4-FFF2-40B4-BE49-F238E27FC236}">
                <a16:creationId xmlns:a16="http://schemas.microsoft.com/office/drawing/2014/main" id="{4555D4BA-731F-41AB-BA41-384105969A2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932" t="17729" r="6932" b="-1"/>
          <a:stretch/>
        </p:blipFill>
        <p:spPr>
          <a:xfrm rot="5400000">
            <a:off x="2759059" y="3377827"/>
            <a:ext cx="3732717" cy="292641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Рисунок 10">
            <a:extLst>
              <a:ext uri="{FF2B5EF4-FFF2-40B4-BE49-F238E27FC236}">
                <a16:creationId xmlns:a16="http://schemas.microsoft.com/office/drawing/2014/main" id="{8093ED63-F2BD-43AB-91F4-A7DD7AD440E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618"/>
          <a:stretch/>
        </p:blipFill>
        <p:spPr>
          <a:xfrm rot="5400000">
            <a:off x="5767578" y="3479635"/>
            <a:ext cx="3732718" cy="26847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9881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Дыхательные упражнения –</a:t>
            </a:r>
          </a:p>
          <a:p>
            <a:pPr algn="ctr"/>
            <a:r>
              <a:rPr lang="ru-RU" sz="2800" b="1" dirty="0">
                <a:solidFill>
                  <a:srgbClr val="FFFF00"/>
                </a:solidFill>
                <a:latin typeface="Times New Roman" panose="02020603050405020304" pitchFamily="18" charset="0"/>
                <a:cs typeface="Times New Roman" panose="02020603050405020304" pitchFamily="18" charset="0"/>
              </a:rPr>
              <a:t>улучшают ритмику организма, развивают самоконтроль и произвольность.</a:t>
            </a:r>
          </a:p>
          <a:p>
            <a:pPr algn="ctr"/>
            <a:r>
              <a:rPr lang="ru-RU" b="1" dirty="0">
                <a:solidFill>
                  <a:schemeClr val="bg1"/>
                </a:solidFill>
                <a:latin typeface="Times New Roman" panose="02020603050405020304" pitchFamily="18" charset="0"/>
                <a:cs typeface="Times New Roman" panose="02020603050405020304" pitchFamily="18" charset="0"/>
              </a:rPr>
              <a:t>«Ныряльщик»</a:t>
            </a:r>
          </a:p>
          <a:p>
            <a:pPr algn="ctr"/>
            <a:r>
              <a:rPr lang="ru-RU" dirty="0">
                <a:solidFill>
                  <a:schemeClr val="bg1"/>
                </a:solidFill>
                <a:latin typeface="Times New Roman" panose="02020603050405020304" pitchFamily="18" charset="0"/>
                <a:cs typeface="Times New Roman" panose="02020603050405020304" pitchFamily="18" charset="0"/>
              </a:rPr>
              <a:t>Исходное положение – стоя. Сделать глубокий вдох, задержать дыхание, при этом закрыть нос пальцами. Присесть, как бы нырнуть в воду. Досчитать до 5 и вынырнуть – открыть нос и сделать выдох.</a:t>
            </a: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F0F97997-2291-4A9D-9BF1-20F2BA768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5565987" y="3533368"/>
            <a:ext cx="3728370" cy="265613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a:extLst>
              <a:ext uri="{FF2B5EF4-FFF2-40B4-BE49-F238E27FC236}">
                <a16:creationId xmlns:a16="http://schemas.microsoft.com/office/drawing/2014/main" id="{85FF5CC6-486D-4E59-9DAA-C53BCD85980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9581" y="3460065"/>
            <a:ext cx="3686463" cy="273212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a:extLst>
              <a:ext uri="{FF2B5EF4-FFF2-40B4-BE49-F238E27FC236}">
                <a16:creationId xmlns:a16="http://schemas.microsoft.com/office/drawing/2014/main" id="{4D4FAB11-D502-411E-B9F9-12B69BDECD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464" t="23916" r="-554" b="20934"/>
          <a:stretch/>
        </p:blipFill>
        <p:spPr>
          <a:xfrm rot="5400000">
            <a:off x="2772924" y="3546278"/>
            <a:ext cx="3728369" cy="2630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57971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Глазодвигательные упражнения-</a:t>
            </a:r>
          </a:p>
          <a:p>
            <a:pPr algn="ctr"/>
            <a:r>
              <a:rPr lang="ru-RU" sz="2800" b="1" dirty="0">
                <a:solidFill>
                  <a:srgbClr val="FFFF00"/>
                </a:solidFill>
                <a:latin typeface="Times New Roman" panose="02020603050405020304" pitchFamily="18" charset="0"/>
                <a:cs typeface="Times New Roman" panose="02020603050405020304" pitchFamily="18" charset="0"/>
              </a:rPr>
              <a:t>позволят расширить поле зрения, улучшить восприятие.</a:t>
            </a:r>
          </a:p>
          <a:p>
            <a:pPr algn="ctr"/>
            <a:r>
              <a:rPr lang="ru-RU" b="1" dirty="0">
                <a:latin typeface="Times New Roman" panose="02020603050405020304" pitchFamily="18" charset="0"/>
                <a:cs typeface="Times New Roman" panose="02020603050405020304" pitchFamily="18" charset="0"/>
              </a:rPr>
              <a:t>«Глаз – путешественник».</a:t>
            </a:r>
            <a:r>
              <a:rPr lang="ru-RU"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Развесить в разных углах и по стенам в группе  различные рисунки игрушек, животных и т.д. Исходное положение – сидя. Не поворачивая головы найти глазами тот или иной предмет, названный педагогом.</a:t>
            </a:r>
          </a:p>
          <a:p>
            <a:pPr algn="ctr"/>
            <a:endParaRPr lang="ru-RU" sz="2800" b="1" dirty="0">
              <a:solidFill>
                <a:srgbClr val="FFFF00"/>
              </a:solidFill>
              <a:latin typeface="Times New Roman" panose="02020603050405020304" pitchFamily="18" charset="0"/>
              <a:cs typeface="Times New Roman" panose="02020603050405020304" pitchFamily="18" charset="0"/>
            </a:endParaRPr>
          </a:p>
          <a:p>
            <a:pPr algn="ctr"/>
            <a:endParaRPr lang="ru-RU" sz="2800" b="1" dirty="0">
              <a:solidFill>
                <a:srgbClr val="FFFF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05AAB937-95D9-400D-8D32-BD21F368907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5281" t="7710" r="7989" b="-7710"/>
          <a:stretch/>
        </p:blipFill>
        <p:spPr>
          <a:xfrm>
            <a:off x="6424243" y="3122104"/>
            <a:ext cx="2026441" cy="3492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Рисунок 4">
            <a:extLst>
              <a:ext uri="{FF2B5EF4-FFF2-40B4-BE49-F238E27FC236}">
                <a16:creationId xmlns:a16="http://schemas.microsoft.com/office/drawing/2014/main" id="{E2C86C02-4680-403E-B343-28FE57C310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0464" r="34619"/>
          <a:stretch/>
        </p:blipFill>
        <p:spPr>
          <a:xfrm>
            <a:off x="3779445" y="3122103"/>
            <a:ext cx="2026441" cy="3492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Рисунок 8">
            <a:extLst>
              <a:ext uri="{FF2B5EF4-FFF2-40B4-BE49-F238E27FC236}">
                <a16:creationId xmlns:a16="http://schemas.microsoft.com/office/drawing/2014/main" id="{AEAF1C19-EC0E-4952-A951-735E6194D14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39055" b="8692"/>
          <a:stretch/>
        </p:blipFill>
        <p:spPr>
          <a:xfrm rot="5400000">
            <a:off x="411843" y="3822182"/>
            <a:ext cx="3426598" cy="2026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9997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400" b="1" dirty="0">
                <a:solidFill>
                  <a:srgbClr val="FFFF00"/>
                </a:solidFill>
                <a:latin typeface="Times New Roman" panose="02020603050405020304" pitchFamily="18" charset="0"/>
                <a:cs typeface="Times New Roman" panose="02020603050405020304" pitchFamily="18" charset="0"/>
              </a:rPr>
              <a:t>                     </a:t>
            </a:r>
            <a:r>
              <a:rPr lang="ru-RU" sz="2000" b="1" dirty="0">
                <a:solidFill>
                  <a:srgbClr val="FFFF00"/>
                </a:solidFill>
                <a:latin typeface="Times New Roman" panose="02020603050405020304" pitchFamily="18" charset="0"/>
                <a:cs typeface="Times New Roman" panose="02020603050405020304" pitchFamily="18" charset="0"/>
              </a:rPr>
              <a:t>Телесные упражнения – </a:t>
            </a:r>
          </a:p>
          <a:p>
            <a:pPr algn="ctr"/>
            <a:r>
              <a:rPr lang="ru-RU" sz="2000" b="1" dirty="0">
                <a:solidFill>
                  <a:srgbClr val="FFFF00"/>
                </a:solidFill>
                <a:latin typeface="Times New Roman" panose="02020603050405020304" pitchFamily="18" charset="0"/>
                <a:cs typeface="Times New Roman" panose="02020603050405020304" pitchFamily="18" charset="0"/>
              </a:rPr>
              <a:t>развивают межполушарное взаимодействие, снижают непроизвольные, непреднамеренные движения и мышечные зажимы.</a:t>
            </a:r>
          </a:p>
          <a:p>
            <a:pPr algn="ctr"/>
            <a:r>
              <a:rPr lang="ru-RU" b="1" dirty="0">
                <a:latin typeface="Times New Roman" panose="02020603050405020304" pitchFamily="18" charset="0"/>
                <a:cs typeface="Times New Roman" panose="02020603050405020304" pitchFamily="18" charset="0"/>
              </a:rPr>
              <a:t>«Перекрёстное </a:t>
            </a:r>
            <a:r>
              <a:rPr lang="ru-RU" b="1" dirty="0" err="1">
                <a:latin typeface="Times New Roman" panose="02020603050405020304" pitchFamily="18" charset="0"/>
                <a:cs typeface="Times New Roman" panose="02020603050405020304" pitchFamily="18" charset="0"/>
              </a:rPr>
              <a:t>марширование</a:t>
            </a:r>
            <a:r>
              <a:rPr lang="ru-RU" b="1" dirty="0">
                <a:latin typeface="Times New Roman" panose="02020603050405020304" pitchFamily="18" charset="0"/>
                <a:cs typeface="Times New Roman" panose="02020603050405020304" pitchFamily="18" charset="0"/>
              </a:rPr>
              <a:t>»</a:t>
            </a:r>
          </a:p>
          <a:p>
            <a:r>
              <a:rPr lang="ru-RU" b="1" dirty="0">
                <a:latin typeface="Times New Roman" panose="02020603050405020304" pitchFamily="18" charset="0"/>
                <a:cs typeface="Times New Roman" panose="02020603050405020304" pitchFamily="18" charset="0"/>
              </a:rPr>
              <a:t>Любим мы маршировать,                   </a:t>
            </a:r>
            <a:r>
              <a:rPr lang="ru-RU" dirty="0">
                <a:latin typeface="Times New Roman" panose="02020603050405020304" pitchFamily="18" charset="0"/>
                <a:cs typeface="Times New Roman" panose="02020603050405020304" pitchFamily="18" charset="0"/>
              </a:rPr>
              <a:t>Сделайте 6 пар перекрёстных движений, маршируя </a:t>
            </a:r>
            <a:endParaRPr lang="ru-RU" b="1" dirty="0">
              <a:latin typeface="Times New Roman" panose="02020603050405020304" pitchFamily="18" charset="0"/>
              <a:cs typeface="Times New Roman" panose="02020603050405020304" pitchFamily="18" charset="0"/>
            </a:endParaRPr>
          </a:p>
          <a:p>
            <a:r>
              <a:rPr lang="ru-RU" b="1" dirty="0">
                <a:latin typeface="Times New Roman" panose="02020603050405020304" pitchFamily="18" charset="0"/>
                <a:cs typeface="Times New Roman" panose="02020603050405020304" pitchFamily="18" charset="0"/>
              </a:rPr>
              <a:t>Руки, ноги поднимать.                       </a:t>
            </a:r>
            <a:r>
              <a:rPr lang="ru-RU" dirty="0">
                <a:latin typeface="Times New Roman" panose="02020603050405020304" pitchFamily="18" charset="0"/>
                <a:cs typeface="Times New Roman" panose="02020603050405020304" pitchFamily="18" charset="0"/>
              </a:rPr>
              <a:t>на месте и касаясь левой рукой правого бедра и наоборот</a:t>
            </a:r>
            <a:r>
              <a:rPr lang="ru-RU" b="1" dirty="0">
                <a:latin typeface="Times New Roman" panose="02020603050405020304" pitchFamily="18" charset="0"/>
                <a:cs typeface="Times New Roman" panose="02020603050405020304" pitchFamily="18" charset="0"/>
              </a:rPr>
              <a:t> </a:t>
            </a:r>
          </a:p>
          <a:p>
            <a:pPr algn="ctr"/>
            <a:r>
              <a:rPr lang="ru-RU" dirty="0">
                <a:latin typeface="Times New Roman" panose="02020603050405020304" pitchFamily="18" charset="0"/>
                <a:cs typeface="Times New Roman" panose="02020603050405020304" pitchFamily="18" charset="0"/>
              </a:rPr>
              <a:t>  </a:t>
            </a:r>
            <a:endParaRPr lang="ru-RU" sz="2800" b="1" dirty="0">
              <a:solidFill>
                <a:srgbClr val="FFFF00"/>
              </a:solidFill>
              <a:latin typeface="Times New Roman" panose="02020603050405020304" pitchFamily="18" charset="0"/>
              <a:cs typeface="Times New Roman" panose="02020603050405020304" pitchFamily="18" charset="0"/>
            </a:endParaRPr>
          </a:p>
          <a:p>
            <a:pPr algn="ctr"/>
            <a:endParaRPr lang="ru-RU" sz="2800" b="1" dirty="0">
              <a:solidFill>
                <a:srgbClr val="FFFF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3CB97549-F3FD-47F8-872C-0D49B92F8F8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52" t="4682" b="4682"/>
          <a:stretch/>
        </p:blipFill>
        <p:spPr>
          <a:xfrm rot="5400000">
            <a:off x="4541020" y="3324333"/>
            <a:ext cx="3856594" cy="28083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8" name="Рисунок 7">
            <a:extLst>
              <a:ext uri="{FF2B5EF4-FFF2-40B4-BE49-F238E27FC236}">
                <a16:creationId xmlns:a16="http://schemas.microsoft.com/office/drawing/2014/main" id="{0FDC3519-E4E4-48E7-B7DB-B2F69FDF8E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746385" y="3324334"/>
            <a:ext cx="3856596" cy="280831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254394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400" b="1" dirty="0">
                <a:solidFill>
                  <a:srgbClr val="FFFF00"/>
                </a:solidFill>
                <a:latin typeface="Times New Roman" panose="02020603050405020304" pitchFamily="18" charset="0"/>
                <a:cs typeface="Times New Roman" panose="02020603050405020304" pitchFamily="18" charset="0"/>
              </a:rPr>
              <a:t>                     Телесные упражнения – </a:t>
            </a:r>
          </a:p>
          <a:p>
            <a:pPr algn="ctr"/>
            <a:r>
              <a:rPr lang="ru-RU" sz="2400" b="1" dirty="0">
                <a:solidFill>
                  <a:srgbClr val="FFFF00"/>
                </a:solidFill>
                <a:latin typeface="Times New Roman" panose="02020603050405020304" pitchFamily="18" charset="0"/>
                <a:cs typeface="Times New Roman" panose="02020603050405020304" pitchFamily="18" charset="0"/>
              </a:rPr>
              <a:t>развивают межполушарное взаимодействие, снижают непроизвольные, непреднамеренные движения и мышечные зажимы.</a:t>
            </a:r>
          </a:p>
          <a:p>
            <a:pPr algn="ctr"/>
            <a:r>
              <a:rPr lang="ru-RU" b="1" dirty="0">
                <a:solidFill>
                  <a:schemeClr val="bg1"/>
                </a:solidFill>
                <a:latin typeface="Times New Roman" panose="02020603050405020304" pitchFamily="18" charset="0"/>
                <a:cs typeface="Times New Roman" panose="02020603050405020304" pitchFamily="18" charset="0"/>
              </a:rPr>
              <a:t>«Колено –локоть»</a:t>
            </a:r>
          </a:p>
          <a:p>
            <a:r>
              <a:rPr lang="ru-RU" dirty="0">
                <a:solidFill>
                  <a:schemeClr val="bg1"/>
                </a:solidFill>
                <a:latin typeface="Times New Roman" panose="02020603050405020304" pitchFamily="18" charset="0"/>
                <a:cs typeface="Times New Roman" panose="02020603050405020304" pitchFamily="18" charset="0"/>
              </a:rPr>
              <a:t>Стоя поднять и согнуть ногу в колене, </a:t>
            </a:r>
          </a:p>
          <a:p>
            <a:r>
              <a:rPr lang="ru-RU" dirty="0">
                <a:solidFill>
                  <a:schemeClr val="bg1"/>
                </a:solidFill>
                <a:latin typeface="Times New Roman" panose="02020603050405020304" pitchFamily="18" charset="0"/>
                <a:cs typeface="Times New Roman" panose="02020603050405020304" pitchFamily="18" charset="0"/>
              </a:rPr>
              <a:t>локтем правой руки дотронуться до колена левой ноги,</a:t>
            </a:r>
          </a:p>
          <a:p>
            <a:r>
              <a:rPr lang="ru-RU" dirty="0">
                <a:solidFill>
                  <a:schemeClr val="bg1"/>
                </a:solidFill>
                <a:latin typeface="Times New Roman" panose="02020603050405020304" pitchFamily="18" charset="0"/>
                <a:cs typeface="Times New Roman" panose="02020603050405020304" pitchFamily="18" charset="0"/>
              </a:rPr>
              <a:t> затем тоже правой ногой и левой рукой. </a:t>
            </a:r>
          </a:p>
          <a:p>
            <a:r>
              <a:rPr lang="ru-RU" dirty="0">
                <a:solidFill>
                  <a:schemeClr val="bg1"/>
                </a:solidFill>
                <a:latin typeface="Times New Roman" panose="02020603050405020304" pitchFamily="18" charset="0"/>
                <a:cs typeface="Times New Roman" panose="02020603050405020304" pitchFamily="18" charset="0"/>
              </a:rPr>
              <a:t>Повторить упражнение 8-10 раз.</a:t>
            </a:r>
          </a:p>
          <a:p>
            <a:pPr algn="ctr"/>
            <a:endParaRPr lang="ru-RU" dirty="0">
              <a:solidFill>
                <a:schemeClr val="bg1"/>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1" name="Рисунок 10">
            <a:extLst>
              <a:ext uri="{FF2B5EF4-FFF2-40B4-BE49-F238E27FC236}">
                <a16:creationId xmlns:a16="http://schemas.microsoft.com/office/drawing/2014/main" id="{F4207808-7FBD-497D-95FB-AAA0DECBC04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413" b="27559"/>
          <a:stretch/>
        </p:blipFill>
        <p:spPr>
          <a:xfrm rot="5400000">
            <a:off x="5812950" y="3052145"/>
            <a:ext cx="3998818" cy="216024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3" name="Рисунок 2">
            <a:extLst>
              <a:ext uri="{FF2B5EF4-FFF2-40B4-BE49-F238E27FC236}">
                <a16:creationId xmlns:a16="http://schemas.microsoft.com/office/drawing/2014/main" id="{D44049E8-DE31-4241-AF0E-6167B79938A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3432539" y="3632357"/>
            <a:ext cx="3456385" cy="232959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48577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Упражнения для развития мелкой моторики.</a:t>
            </a:r>
          </a:p>
          <a:p>
            <a:pPr algn="ctr"/>
            <a:r>
              <a:rPr lang="ru-RU" b="1" dirty="0">
                <a:latin typeface="Times New Roman" panose="02020603050405020304" pitchFamily="18" charset="0"/>
                <a:cs typeface="Times New Roman" panose="02020603050405020304" pitchFamily="18" charset="0"/>
              </a:rPr>
              <a:t>«Кулак – ребро – ладонь - хлопок» </a:t>
            </a:r>
            <a:endParaRPr lang="ru-RU" sz="2800" b="1" dirty="0">
              <a:solidFill>
                <a:srgbClr val="FFFF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115465" y="1321579"/>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Рисунок 3">
            <a:extLst>
              <a:ext uri="{FF2B5EF4-FFF2-40B4-BE49-F238E27FC236}">
                <a16:creationId xmlns:a16="http://schemas.microsoft.com/office/drawing/2014/main" id="{372E744F-2605-44F5-B0C4-AEAEC4B48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521498" y="3862233"/>
            <a:ext cx="2852936"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a:extLst>
              <a:ext uri="{FF2B5EF4-FFF2-40B4-BE49-F238E27FC236}">
                <a16:creationId xmlns:a16="http://schemas.microsoft.com/office/drawing/2014/main" id="{21EC9573-83BA-4480-9FB8-4FA0A60FAC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25028" y="1964457"/>
            <a:ext cx="2667000" cy="2139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Рисунок 11">
            <a:extLst>
              <a:ext uri="{FF2B5EF4-FFF2-40B4-BE49-F238E27FC236}">
                <a16:creationId xmlns:a16="http://schemas.microsoft.com/office/drawing/2014/main" id="{AB68988F-1EEF-456D-8AB5-E1FC7AE33B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2157944" y="3762375"/>
            <a:ext cx="2667000" cy="20002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Рисунок 14">
            <a:extLst>
              <a:ext uri="{FF2B5EF4-FFF2-40B4-BE49-F238E27FC236}">
                <a16:creationId xmlns:a16="http://schemas.microsoft.com/office/drawing/2014/main" id="{0288E75F-5E80-49B8-9439-1010F8B527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flipV="1">
            <a:off x="4377512" y="2225514"/>
            <a:ext cx="2667000" cy="18984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047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Упражнения для развития мелкой моторики.</a:t>
            </a:r>
          </a:p>
          <a:p>
            <a:pPr algn="ctr"/>
            <a:r>
              <a:rPr lang="ru-RU" b="1" dirty="0">
                <a:latin typeface="Times New Roman" panose="02020603050405020304" pitchFamily="18" charset="0"/>
                <a:cs typeface="Times New Roman" panose="02020603050405020304" pitchFamily="18" charset="0"/>
              </a:rPr>
              <a:t>«Ухо - нос»</a:t>
            </a:r>
          </a:p>
          <a:p>
            <a:pPr algn="ctr"/>
            <a:r>
              <a:rPr lang="ru-RU" dirty="0">
                <a:latin typeface="Times New Roman" panose="02020603050405020304" pitchFamily="18" charset="0"/>
                <a:cs typeface="Times New Roman" panose="02020603050405020304" pitchFamily="18" charset="0"/>
              </a:rPr>
              <a:t>Левой рукой возьмитесь за кончик носа, а правой рукой — за противоположное ухо. Одновременно отпустите ухо и нос, хлопните в ладоши, поменяйте положение рук «с точностью до наоборот».</a:t>
            </a:r>
          </a:p>
          <a:p>
            <a:pPr algn="ctr"/>
            <a:endParaRPr lang="ru-RU" sz="2800" b="1" dirty="0">
              <a:solidFill>
                <a:srgbClr val="FFFF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Рисунок 3">
            <a:extLst>
              <a:ext uri="{FF2B5EF4-FFF2-40B4-BE49-F238E27FC236}">
                <a16:creationId xmlns:a16="http://schemas.microsoft.com/office/drawing/2014/main" id="{F03CF8FA-7B32-44BE-A338-B53EDFF43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641" r="26641"/>
          <a:stretch/>
        </p:blipFill>
        <p:spPr>
          <a:xfrm>
            <a:off x="6229571" y="1916832"/>
            <a:ext cx="2825300" cy="472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3" name="Рисунок 22">
            <a:extLst>
              <a:ext uri="{FF2B5EF4-FFF2-40B4-BE49-F238E27FC236}">
                <a16:creationId xmlns:a16="http://schemas.microsoft.com/office/drawing/2014/main" id="{A8A2E0FA-BF82-4DB2-8479-B86F847D25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980" r="25980"/>
          <a:stretch/>
        </p:blipFill>
        <p:spPr>
          <a:xfrm>
            <a:off x="3255795" y="1916832"/>
            <a:ext cx="2825300" cy="472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5" name="Рисунок 24">
            <a:extLst>
              <a:ext uri="{FF2B5EF4-FFF2-40B4-BE49-F238E27FC236}">
                <a16:creationId xmlns:a16="http://schemas.microsoft.com/office/drawing/2014/main" id="{7F56AD89-C695-4941-AA47-2B085ADAFF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06" r="24506"/>
          <a:stretch/>
        </p:blipFill>
        <p:spPr>
          <a:xfrm>
            <a:off x="138621" y="1916832"/>
            <a:ext cx="2968698" cy="472541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157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5300" y="178027"/>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Упражнения для развития мелкой моторики.</a:t>
            </a:r>
          </a:p>
          <a:p>
            <a:pPr algn="ctr"/>
            <a:r>
              <a:rPr lang="ru-RU" b="1" dirty="0"/>
              <a:t> </a:t>
            </a:r>
            <a:r>
              <a:rPr lang="ru-RU" b="1" dirty="0">
                <a:latin typeface="Times New Roman" panose="02020603050405020304" pitchFamily="18" charset="0"/>
                <a:cs typeface="Times New Roman" panose="02020603050405020304" pitchFamily="18" charset="0"/>
              </a:rPr>
              <a:t>«Зеркальное рисование» </a:t>
            </a:r>
          </a:p>
          <a:p>
            <a:pPr algn="ctr"/>
            <a:r>
              <a:rPr lang="ru-RU" dirty="0">
                <a:latin typeface="Times New Roman" panose="02020603050405020304" pitchFamily="18" charset="0"/>
                <a:cs typeface="Times New Roman" panose="02020603050405020304" pitchFamily="18" charset="0"/>
              </a:rPr>
              <a:t>Положите на стол чистый лист бумаги. Возьмите в обе руки по карандашу или фломастеру. Начните рисовать одновременно обеими руками зеркально-симметричные рисунки, буквы. При выполнении этого упражнения почувствуете, как расслабляются глаза и руки. Когда деятельность обоих полушарий синхронизируется, заметно увеличится эффективность работы всего мозга</a:t>
            </a:r>
            <a:r>
              <a:rPr lang="ru-RU" dirty="0"/>
              <a:t>.</a:t>
            </a:r>
          </a:p>
          <a:p>
            <a:pPr algn="ctr"/>
            <a:endParaRPr lang="ru-RU" b="1" dirty="0">
              <a:solidFill>
                <a:schemeClr val="bg1"/>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Рисунок 4">
            <a:extLst>
              <a:ext uri="{FF2B5EF4-FFF2-40B4-BE49-F238E27FC236}">
                <a16:creationId xmlns:a16="http://schemas.microsoft.com/office/drawing/2014/main" id="{F17DBD28-5703-424C-AB9B-B860D26FBF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312" y="3068960"/>
            <a:ext cx="2225165" cy="3096344"/>
          </a:xfrm>
          <a:prstGeom prst="rect">
            <a:avLst/>
          </a:prstGeom>
          <a:ln>
            <a:noFill/>
          </a:ln>
          <a:effectLst>
            <a:softEdge rad="112500"/>
          </a:effectLst>
        </p:spPr>
      </p:pic>
      <p:pic>
        <p:nvPicPr>
          <p:cNvPr id="9" name="Рисунок 8">
            <a:extLst>
              <a:ext uri="{FF2B5EF4-FFF2-40B4-BE49-F238E27FC236}">
                <a16:creationId xmlns:a16="http://schemas.microsoft.com/office/drawing/2014/main" id="{88209091-2A02-4BD4-AEED-2F7B4071A0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387364" y="2955707"/>
            <a:ext cx="4032446" cy="2962814"/>
          </a:xfrm>
          <a:prstGeom prst="rect">
            <a:avLst/>
          </a:prstGeom>
          <a:ln>
            <a:noFill/>
          </a:ln>
          <a:effectLst>
            <a:softEdge rad="112500"/>
          </a:effectLst>
        </p:spPr>
      </p:pic>
      <p:pic>
        <p:nvPicPr>
          <p:cNvPr id="8" name="Рисунок 7">
            <a:extLst>
              <a:ext uri="{FF2B5EF4-FFF2-40B4-BE49-F238E27FC236}">
                <a16:creationId xmlns:a16="http://schemas.microsoft.com/office/drawing/2014/main" id="{791C1978-6394-4726-BC08-51E2E30980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300" y="2494625"/>
            <a:ext cx="3481011" cy="4030719"/>
          </a:xfrm>
          <a:prstGeom prst="rect">
            <a:avLst/>
          </a:prstGeom>
          <a:ln>
            <a:noFill/>
          </a:ln>
          <a:effectLst>
            <a:softEdge rad="112500"/>
          </a:effectLst>
        </p:spPr>
      </p:pic>
      <p:pic>
        <p:nvPicPr>
          <p:cNvPr id="10" name="Рисунок 9">
            <a:extLst>
              <a:ext uri="{FF2B5EF4-FFF2-40B4-BE49-F238E27FC236}">
                <a16:creationId xmlns:a16="http://schemas.microsoft.com/office/drawing/2014/main" id="{C5993468-354C-46B7-BF07-DBF9CFA650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299" y="2494625"/>
            <a:ext cx="3481011" cy="4030719"/>
          </a:xfrm>
          <a:prstGeom prst="rect">
            <a:avLst/>
          </a:prstGeom>
          <a:ln>
            <a:noFill/>
          </a:ln>
          <a:effectLst>
            <a:softEdge rad="112500"/>
          </a:effectLst>
        </p:spPr>
      </p:pic>
    </p:spTree>
    <p:extLst>
      <p:ext uri="{BB962C8B-B14F-4D97-AF65-F5344CB8AC3E}">
        <p14:creationId xmlns:p14="http://schemas.microsoft.com/office/powerpoint/2010/main" val="1238466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Упражнения для развития мелкой моторики.</a:t>
            </a:r>
          </a:p>
          <a:p>
            <a:pPr algn="ctr"/>
            <a:r>
              <a:rPr lang="ru-RU" b="1" dirty="0">
                <a:latin typeface="Times New Roman" panose="02020603050405020304" pitchFamily="18" charset="0"/>
                <a:cs typeface="Times New Roman" panose="02020603050405020304" pitchFamily="18" charset="0"/>
              </a:rPr>
              <a:t>«</a:t>
            </a:r>
            <a:r>
              <a:rPr lang="be-BY" b="1" dirty="0">
                <a:latin typeface="Times New Roman" panose="02020603050405020304" pitchFamily="18" charset="0"/>
                <a:cs typeface="Times New Roman" panose="02020603050405020304" pitchFamily="18" charset="0"/>
              </a:rPr>
              <a:t>Колечко</a:t>
            </a:r>
            <a:r>
              <a:rPr lang="ru-RU" b="1" dirty="0">
                <a:latin typeface="Times New Roman" panose="02020603050405020304" pitchFamily="18" charset="0"/>
                <a:cs typeface="Times New Roman" panose="02020603050405020304" pitchFamily="18" charset="0"/>
              </a:rPr>
              <a:t>»</a:t>
            </a:r>
            <a:endParaRPr lang="be-BY" b="1" dirty="0">
              <a:latin typeface="Times New Roman" panose="02020603050405020304" pitchFamily="18" charset="0"/>
              <a:cs typeface="Times New Roman" panose="02020603050405020304" pitchFamily="18" charset="0"/>
            </a:endParaRPr>
          </a:p>
          <a:p>
            <a:pPr algn="ctr"/>
            <a:r>
              <a:rPr lang="be-BY" dirty="0">
                <a:latin typeface="Times New Roman" panose="02020603050405020304" pitchFamily="18" charset="0"/>
                <a:cs typeface="Times New Roman" panose="02020603050405020304" pitchFamily="18" charset="0"/>
              </a:rPr>
              <a:t>Поочередно, и как можно быстрее, перебирай­те пальцы рук, соединяя в кольцо с большим пальцем по­следовательно указательный, средний и т.д. Проба выпол­няется в прямом (от указательного пальца к мизинцу) и в обратном (от мизинца к указательному пальцу) порядке. Вначале упражнение выполняется каждой рукой отдельно,</a:t>
            </a:r>
            <a:r>
              <a:rPr lang="ru-RU" dirty="0">
                <a:latin typeface="Times New Roman" panose="02020603050405020304" pitchFamily="18" charset="0"/>
                <a:cs typeface="Times New Roman" panose="02020603050405020304" pitchFamily="18" charset="0"/>
              </a:rPr>
              <a:t> затем вместе.</a:t>
            </a:r>
          </a:p>
          <a:p>
            <a:pPr algn="ctr"/>
            <a:endParaRPr lang="ru-RU" sz="2800" b="1" dirty="0">
              <a:solidFill>
                <a:srgbClr val="FFFF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12" name="Рисунок 11">
            <a:extLst>
              <a:ext uri="{FF2B5EF4-FFF2-40B4-BE49-F238E27FC236}">
                <a16:creationId xmlns:a16="http://schemas.microsoft.com/office/drawing/2014/main" id="{EAE9A257-E452-4783-B00C-CFBDC35DD90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4675" t="13601" r="1"/>
          <a:stretch/>
        </p:blipFill>
        <p:spPr>
          <a:xfrm rot="5400000">
            <a:off x="3939345" y="2289641"/>
            <a:ext cx="5167476" cy="3159914"/>
          </a:xfrm>
          <a:prstGeom prst="rect">
            <a:avLst/>
          </a:prstGeom>
          <a:ln>
            <a:noFill/>
          </a:ln>
          <a:effectLst>
            <a:softEdge rad="112500"/>
          </a:effectLst>
        </p:spPr>
      </p:pic>
      <p:pic>
        <p:nvPicPr>
          <p:cNvPr id="3" name="Рисунок 2">
            <a:extLst>
              <a:ext uri="{FF2B5EF4-FFF2-40B4-BE49-F238E27FC236}">
                <a16:creationId xmlns:a16="http://schemas.microsoft.com/office/drawing/2014/main" id="{405A0442-B336-4720-A4ED-632BAD7E1B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96590" y="2876344"/>
            <a:ext cx="4214842" cy="3159914"/>
          </a:xfrm>
          <a:prstGeom prst="rect">
            <a:avLst/>
          </a:prstGeom>
          <a:ln>
            <a:noFill/>
          </a:ln>
          <a:effectLst>
            <a:softEdge rad="112500"/>
          </a:effectLst>
        </p:spPr>
      </p:pic>
    </p:spTree>
    <p:extLst>
      <p:ext uri="{BB962C8B-B14F-4D97-AF65-F5344CB8AC3E}">
        <p14:creationId xmlns:p14="http://schemas.microsoft.com/office/powerpoint/2010/main" val="31577320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Упражнения на релаксацию- </a:t>
            </a:r>
          </a:p>
          <a:p>
            <a:pPr algn="ctr"/>
            <a:r>
              <a:rPr lang="ru-RU" sz="2800" b="1" dirty="0">
                <a:solidFill>
                  <a:srgbClr val="FFFF00"/>
                </a:solidFill>
                <a:latin typeface="Times New Roman" panose="02020603050405020304" pitchFamily="18" charset="0"/>
                <a:cs typeface="Times New Roman" panose="02020603050405020304" pitchFamily="18" charset="0"/>
              </a:rPr>
              <a:t>способствуют расслаблению, снятию напряжения.</a:t>
            </a:r>
          </a:p>
          <a:p>
            <a:pPr algn="ctr"/>
            <a:endParaRPr lang="ru-RU" sz="2800" b="1" dirty="0">
              <a:solidFill>
                <a:srgbClr val="FFFF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50F9EB39-1907-46F8-B435-B396812820D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5285" b="25437"/>
          <a:stretch/>
        </p:blipFill>
        <p:spPr>
          <a:xfrm rot="5400000">
            <a:off x="2293075" y="2844121"/>
            <a:ext cx="4896549" cy="2561171"/>
          </a:xfrm>
          <a:prstGeom prst="rect">
            <a:avLst/>
          </a:prstGeom>
          <a:ln>
            <a:noFill/>
          </a:ln>
          <a:effectLst>
            <a:softEdge rad="112500"/>
          </a:effectLst>
        </p:spPr>
      </p:pic>
      <p:pic>
        <p:nvPicPr>
          <p:cNvPr id="9" name="Рисунок 8">
            <a:extLst>
              <a:ext uri="{FF2B5EF4-FFF2-40B4-BE49-F238E27FC236}">
                <a16:creationId xmlns:a16="http://schemas.microsoft.com/office/drawing/2014/main" id="{C10D073D-63B7-4494-9924-A1B88CA958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0854" b="23606"/>
          <a:stretch/>
        </p:blipFill>
        <p:spPr>
          <a:xfrm rot="5400000">
            <a:off x="-727342" y="2844120"/>
            <a:ext cx="5013176" cy="2561172"/>
          </a:xfrm>
          <a:prstGeom prst="rect">
            <a:avLst/>
          </a:prstGeom>
          <a:ln>
            <a:noFill/>
          </a:ln>
          <a:effectLst>
            <a:softEdge rad="112500"/>
          </a:effectLst>
        </p:spPr>
      </p:pic>
      <p:pic>
        <p:nvPicPr>
          <p:cNvPr id="11" name="Рисунок 10">
            <a:extLst>
              <a:ext uri="{FF2B5EF4-FFF2-40B4-BE49-F238E27FC236}">
                <a16:creationId xmlns:a16="http://schemas.microsoft.com/office/drawing/2014/main" id="{AFEC0EFC-8982-41DE-BA9C-4E3902F56C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0670" b="18274"/>
          <a:stretch/>
        </p:blipFill>
        <p:spPr>
          <a:xfrm rot="5400000">
            <a:off x="5163869" y="2855043"/>
            <a:ext cx="4874706" cy="2561171"/>
          </a:xfrm>
          <a:prstGeom prst="rect">
            <a:avLst/>
          </a:prstGeom>
          <a:ln>
            <a:noFill/>
          </a:ln>
          <a:effectLst>
            <a:softEdge rad="112500"/>
          </a:effectLst>
        </p:spPr>
      </p:pic>
    </p:spTree>
    <p:extLst>
      <p:ext uri="{BB962C8B-B14F-4D97-AF65-F5344CB8AC3E}">
        <p14:creationId xmlns:p14="http://schemas.microsoft.com/office/powerpoint/2010/main" val="1790806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457200" y="836712"/>
            <a:ext cx="8301038" cy="5235494"/>
          </a:xfrm>
        </p:spPr>
        <p:txBody>
          <a:bodyPr>
            <a:normAutofit/>
          </a:bodyPr>
          <a:lstStyle/>
          <a:p>
            <a:pPr algn="r"/>
            <a:endParaRPr lang="ru-RU" sz="2400" b="1" dirty="0"/>
          </a:p>
          <a:p>
            <a:pPr algn="r"/>
            <a:endParaRPr lang="ru-RU" sz="2400" b="1" dirty="0"/>
          </a:p>
        </p:txBody>
      </p:sp>
      <p:sp>
        <p:nvSpPr>
          <p:cNvPr id="7" name="Текст 5"/>
          <p:cNvSpPr txBox="1">
            <a:spLocks/>
          </p:cNvSpPr>
          <p:nvPr/>
        </p:nvSpPr>
        <p:spPr>
          <a:xfrm>
            <a:off x="500034" y="1357298"/>
            <a:ext cx="8258204"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3" name="TextBox 12">
            <a:extLst>
              <a:ext uri="{FF2B5EF4-FFF2-40B4-BE49-F238E27FC236}">
                <a16:creationId xmlns:a16="http://schemas.microsoft.com/office/drawing/2014/main" id="{6BCE79BE-F26D-40FB-AF50-231283C6C674}"/>
              </a:ext>
            </a:extLst>
          </p:cNvPr>
          <p:cNvSpPr txBox="1"/>
          <p:nvPr/>
        </p:nvSpPr>
        <p:spPr>
          <a:xfrm>
            <a:off x="457200" y="416462"/>
            <a:ext cx="8229600" cy="5109091"/>
          </a:xfrm>
          <a:prstGeom prst="rect">
            <a:avLst/>
          </a:prstGeom>
          <a:noFill/>
        </p:spPr>
        <p:txBody>
          <a:bodyPr wrap="square" rtlCol="0">
            <a:spAutoFit/>
          </a:bodyPr>
          <a:lstStyle/>
          <a:p>
            <a:pPr algn="ctr"/>
            <a:r>
              <a:rPr lang="ru-RU" sz="2400" b="1" dirty="0">
                <a:solidFill>
                  <a:srgbClr val="FFFF00"/>
                </a:solidFill>
                <a:latin typeface="Times New Roman" panose="02020603050405020304" pitchFamily="18" charset="0"/>
                <a:cs typeface="Times New Roman" panose="02020603050405020304" pitchFamily="18" charset="0"/>
              </a:rPr>
              <a:t>Движение может заменить лекарство- но ни одно лекарство не заменит движение.</a:t>
            </a:r>
          </a:p>
          <a:p>
            <a:pPr algn="ctr"/>
            <a:r>
              <a:rPr lang="ru-RU" sz="2400" b="1" dirty="0">
                <a:solidFill>
                  <a:srgbClr val="FFFF00"/>
                </a:solidFill>
                <a:latin typeface="Times New Roman" panose="02020603050405020304" pitchFamily="18" charset="0"/>
                <a:cs typeface="Times New Roman" panose="02020603050405020304" pitchFamily="18" charset="0"/>
              </a:rPr>
              <a:t>                                                                                Ж. Тассо</a:t>
            </a:r>
            <a:endParaRPr lang="ru-RU" sz="2400" b="1" dirty="0">
              <a:solidFill>
                <a:srgbClr val="FFFF00"/>
              </a:solidFill>
            </a:endParaRPr>
          </a:p>
          <a:p>
            <a:pPr marL="457200" indent="-457200">
              <a:buFont typeface="Arial" panose="020B0604020202020204" pitchFamily="34" charset="0"/>
              <a:buChar char="•"/>
            </a:pPr>
            <a:r>
              <a:rPr lang="ru-RU" sz="2000" dirty="0">
                <a:solidFill>
                  <a:schemeClr val="bg1"/>
                </a:solidFill>
                <a:latin typeface="Times New Roman" panose="02020603050405020304" pitchFamily="18" charset="0"/>
                <a:cs typeface="Times New Roman" panose="02020603050405020304" pitchFamily="18" charset="0"/>
              </a:rPr>
              <a:t>Человек может мыслить, сидя неподвижно, однако  для закрепления мысли необходимо движение.</a:t>
            </a:r>
          </a:p>
          <a:p>
            <a:pPr algn="just"/>
            <a:r>
              <a:rPr lang="ru-RU" sz="2000" dirty="0">
                <a:solidFill>
                  <a:schemeClr val="bg1"/>
                </a:solidFill>
                <a:latin typeface="Times New Roman" panose="02020603050405020304" pitchFamily="18" charset="0"/>
                <a:cs typeface="Times New Roman" panose="02020603050405020304" pitchFamily="18" charset="0"/>
              </a:rPr>
              <a:t>        Великий русский ученый, физиолог Павлов Иван Петрович считал, что любая мысль заканчивается движением. Именно поэтому многим людям легче мыслить при повторяющихся физических  действиях, например ходьбе, покачивании ногой, постукивании карандашом по столу и др. На двигательной активности построены все нейропсихологические </a:t>
            </a:r>
            <a:r>
              <a:rPr lang="ru-RU" sz="2000" dirty="0" err="1">
                <a:solidFill>
                  <a:schemeClr val="bg1"/>
                </a:solidFill>
                <a:latin typeface="Times New Roman" panose="02020603050405020304" pitchFamily="18" charset="0"/>
                <a:cs typeface="Times New Roman" panose="02020603050405020304" pitchFamily="18" charset="0"/>
              </a:rPr>
              <a:t>коррекционно</a:t>
            </a:r>
            <a:r>
              <a:rPr lang="ru-RU" sz="2000" dirty="0">
                <a:solidFill>
                  <a:schemeClr val="bg1"/>
                </a:solidFill>
                <a:latin typeface="Times New Roman" panose="02020603050405020304" pitchFamily="18" charset="0"/>
                <a:cs typeface="Times New Roman" panose="02020603050405020304" pitchFamily="18" charset="0"/>
              </a:rPr>
              <a:t> – развивающие и формирующие программы.</a:t>
            </a:r>
          </a:p>
          <a:p>
            <a:endParaRPr lang="ru-RU" sz="2800" dirty="0">
              <a:solidFill>
                <a:srgbClr val="FFFF00"/>
              </a:solidFill>
              <a:latin typeface="Times New Roman" panose="02020603050405020304" pitchFamily="18" charset="0"/>
              <a:cs typeface="Times New Roman" panose="02020603050405020304" pitchFamily="18" charset="0"/>
            </a:endParaRPr>
          </a:p>
          <a:p>
            <a:endParaRPr lang="ru-RU" sz="2800" b="1" dirty="0">
              <a:solidFill>
                <a:srgbClr val="FFFF00"/>
              </a:solidFill>
            </a:endParaRPr>
          </a:p>
          <a:p>
            <a:endParaRPr lang="ru-RU" dirty="0"/>
          </a:p>
        </p:txBody>
      </p:sp>
      <p:pic>
        <p:nvPicPr>
          <p:cNvPr id="17" name="Рисунок 16">
            <a:extLst>
              <a:ext uri="{FF2B5EF4-FFF2-40B4-BE49-F238E27FC236}">
                <a16:creationId xmlns:a16="http://schemas.microsoft.com/office/drawing/2014/main" id="{45C1D4C2-E084-43FB-B25A-1CC0E4BA1C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4005063"/>
            <a:ext cx="5328592" cy="2852937"/>
          </a:xfrm>
          <a:prstGeom prst="ellipse">
            <a:avLst/>
          </a:prstGeom>
          <a:ln>
            <a:noFill/>
          </a:ln>
          <a:effectLst>
            <a:softEdge rad="1125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Прямоугольник 9"/>
          <p:cNvSpPr/>
          <p:nvPr/>
        </p:nvSpPr>
        <p:spPr>
          <a:xfrm>
            <a:off x="398810" y="6072206"/>
            <a:ext cx="601290" cy="369332"/>
          </a:xfrm>
          <a:prstGeom prst="rect">
            <a:avLst/>
          </a:prstGeom>
        </p:spPr>
        <p:txBody>
          <a:bodyPr wrap="square">
            <a:spAutoFit/>
          </a:bodyPr>
          <a:lstStyle/>
          <a:p>
            <a:pPr algn="ctr"/>
            <a:r>
              <a:rPr lang="ru-RU" dirty="0">
                <a:solidFill>
                  <a:srgbClr val="FFFF00"/>
                </a:solidFill>
              </a:rPr>
              <a:t>2</a:t>
            </a:r>
          </a:p>
        </p:txBody>
      </p:sp>
      <p:sp>
        <p:nvSpPr>
          <p:cNvPr id="9" name="Выноска: стрелка вниз 8">
            <a:extLst>
              <a:ext uri="{FF2B5EF4-FFF2-40B4-BE49-F238E27FC236}">
                <a16:creationId xmlns:a16="http://schemas.microsoft.com/office/drawing/2014/main" id="{330A1E37-B7AA-400F-B33A-5FCDDCE7F06C}"/>
              </a:ext>
            </a:extLst>
          </p:cNvPr>
          <p:cNvSpPr/>
          <p:nvPr/>
        </p:nvSpPr>
        <p:spPr>
          <a:xfrm rot="10800000" flipV="1">
            <a:off x="398810" y="276102"/>
            <a:ext cx="8493670" cy="1378827"/>
          </a:xfrm>
          <a:prstGeom prst="downArrowCallou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FFFF00"/>
                </a:solidFill>
                <a:latin typeface="Times New Roman" panose="02020603050405020304" pitchFamily="18" charset="0"/>
                <a:cs typeface="Times New Roman" panose="02020603050405020304" pitchFamily="18" charset="0"/>
              </a:rPr>
              <a:t>Применение метода кинезиологии позволяет улучшить:</a:t>
            </a:r>
          </a:p>
        </p:txBody>
      </p:sp>
      <p:sp>
        <p:nvSpPr>
          <p:cNvPr id="13" name="Прямоугольник: скругленные углы 12">
            <a:extLst>
              <a:ext uri="{FF2B5EF4-FFF2-40B4-BE49-F238E27FC236}">
                <a16:creationId xmlns:a16="http://schemas.microsoft.com/office/drawing/2014/main" id="{E4FB8785-2766-400D-8EF0-634B55334752}"/>
              </a:ext>
            </a:extLst>
          </p:cNvPr>
          <p:cNvSpPr/>
          <p:nvPr/>
        </p:nvSpPr>
        <p:spPr>
          <a:xfrm>
            <a:off x="433157" y="1858068"/>
            <a:ext cx="3845807" cy="123937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FFFF00"/>
                </a:solidFill>
                <a:latin typeface="Times New Roman" panose="02020603050405020304" pitchFamily="18" charset="0"/>
                <a:cs typeface="Times New Roman" panose="02020603050405020304" pitchFamily="18" charset="0"/>
              </a:rPr>
              <a:t>Речь</a:t>
            </a:r>
          </a:p>
        </p:txBody>
      </p:sp>
      <p:sp>
        <p:nvSpPr>
          <p:cNvPr id="14" name="Прямоугольник: скругленные углы 13">
            <a:extLst>
              <a:ext uri="{FF2B5EF4-FFF2-40B4-BE49-F238E27FC236}">
                <a16:creationId xmlns:a16="http://schemas.microsoft.com/office/drawing/2014/main" id="{92EE8127-9C60-4CF0-A8D2-5D0F3A0413CC}"/>
              </a:ext>
            </a:extLst>
          </p:cNvPr>
          <p:cNvSpPr/>
          <p:nvPr/>
        </p:nvSpPr>
        <p:spPr>
          <a:xfrm rot="10800000" flipV="1">
            <a:off x="4865037" y="1829582"/>
            <a:ext cx="3960440" cy="123937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FFFF00"/>
                </a:solidFill>
                <a:latin typeface="Times New Roman" panose="02020603050405020304" pitchFamily="18" charset="0"/>
                <a:cs typeface="Times New Roman" panose="02020603050405020304" pitchFamily="18" charset="0"/>
              </a:rPr>
              <a:t>Снижает утомляемость</a:t>
            </a:r>
          </a:p>
        </p:txBody>
      </p:sp>
      <p:sp>
        <p:nvSpPr>
          <p:cNvPr id="15" name="Прямоугольник: скругленные углы 14">
            <a:extLst>
              <a:ext uri="{FF2B5EF4-FFF2-40B4-BE49-F238E27FC236}">
                <a16:creationId xmlns:a16="http://schemas.microsoft.com/office/drawing/2014/main" id="{B2F076F1-53BB-4145-95A9-7C0C72DF5464}"/>
              </a:ext>
            </a:extLst>
          </p:cNvPr>
          <p:cNvSpPr/>
          <p:nvPr/>
        </p:nvSpPr>
        <p:spPr>
          <a:xfrm>
            <a:off x="4932040" y="3429000"/>
            <a:ext cx="3960440" cy="1378829"/>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rgbClr val="FFFF00"/>
                </a:solidFill>
                <a:latin typeface="Times New Roman" panose="02020603050405020304" pitchFamily="18" charset="0"/>
                <a:cs typeface="Times New Roman" panose="02020603050405020304" pitchFamily="18" charset="0"/>
              </a:rPr>
              <a:t>Повышает </a:t>
            </a:r>
          </a:p>
          <a:p>
            <a:pPr algn="ctr"/>
            <a:r>
              <a:rPr lang="ru-RU" sz="2500" b="1" dirty="0">
                <a:solidFill>
                  <a:srgbClr val="FFFF00"/>
                </a:solidFill>
                <a:latin typeface="Times New Roman" panose="02020603050405020304" pitchFamily="18" charset="0"/>
                <a:cs typeface="Times New Roman" panose="02020603050405020304" pitchFamily="18" charset="0"/>
              </a:rPr>
              <a:t>познавательные способности</a:t>
            </a:r>
          </a:p>
        </p:txBody>
      </p:sp>
      <p:sp>
        <p:nvSpPr>
          <p:cNvPr id="16" name="Прямоугольник: скругленные углы 15">
            <a:extLst>
              <a:ext uri="{FF2B5EF4-FFF2-40B4-BE49-F238E27FC236}">
                <a16:creationId xmlns:a16="http://schemas.microsoft.com/office/drawing/2014/main" id="{5E5B5BAD-B4C9-4E51-A532-C526262E5027}"/>
              </a:ext>
            </a:extLst>
          </p:cNvPr>
          <p:cNvSpPr/>
          <p:nvPr/>
        </p:nvSpPr>
        <p:spPr>
          <a:xfrm>
            <a:off x="4956584" y="5101503"/>
            <a:ext cx="3935896" cy="127982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500" b="1" dirty="0">
                <a:solidFill>
                  <a:srgbClr val="FFFF00"/>
                </a:solidFill>
                <a:latin typeface="Times New Roman" panose="02020603050405020304" pitchFamily="18" charset="0"/>
                <a:cs typeface="Times New Roman" panose="02020603050405020304" pitchFamily="18" charset="0"/>
              </a:rPr>
              <a:t>Повышает интеллектуальные способности</a:t>
            </a:r>
          </a:p>
        </p:txBody>
      </p:sp>
      <p:sp>
        <p:nvSpPr>
          <p:cNvPr id="17" name="Прямоугольник: скругленные углы 16">
            <a:extLst>
              <a:ext uri="{FF2B5EF4-FFF2-40B4-BE49-F238E27FC236}">
                <a16:creationId xmlns:a16="http://schemas.microsoft.com/office/drawing/2014/main" id="{36620544-D6B8-4566-9FFE-58382AB7252E}"/>
              </a:ext>
            </a:extLst>
          </p:cNvPr>
          <p:cNvSpPr/>
          <p:nvPr/>
        </p:nvSpPr>
        <p:spPr>
          <a:xfrm>
            <a:off x="505001" y="5101502"/>
            <a:ext cx="3845806" cy="1279825"/>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FFFF00"/>
                </a:solidFill>
                <a:latin typeface="Times New Roman" panose="02020603050405020304" pitchFamily="18" charset="0"/>
                <a:cs typeface="Times New Roman" panose="02020603050405020304" pitchFamily="18" charset="0"/>
              </a:rPr>
              <a:t>Моторику</a:t>
            </a:r>
          </a:p>
        </p:txBody>
      </p:sp>
      <p:sp>
        <p:nvSpPr>
          <p:cNvPr id="18" name="Прямоугольник: скругленные углы 17">
            <a:extLst>
              <a:ext uri="{FF2B5EF4-FFF2-40B4-BE49-F238E27FC236}">
                <a16:creationId xmlns:a16="http://schemas.microsoft.com/office/drawing/2014/main" id="{EB6E2678-8191-47A9-BB33-4C2875DC9A49}"/>
              </a:ext>
            </a:extLst>
          </p:cNvPr>
          <p:cNvSpPr/>
          <p:nvPr/>
        </p:nvSpPr>
        <p:spPr>
          <a:xfrm>
            <a:off x="433437" y="3497270"/>
            <a:ext cx="3893202" cy="1310403"/>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rgbClr val="FFFF00"/>
                </a:solidFill>
                <a:latin typeface="Times New Roman" panose="02020603050405020304" pitchFamily="18" charset="0"/>
                <a:cs typeface="Times New Roman" panose="02020603050405020304" pitchFamily="18" charset="0"/>
              </a:rPr>
              <a:t>Внимание </a:t>
            </a:r>
          </a:p>
        </p:txBody>
      </p:sp>
    </p:spTree>
    <p:extLst>
      <p:ext uri="{BB962C8B-B14F-4D97-AF65-F5344CB8AC3E}">
        <p14:creationId xmlns:p14="http://schemas.microsoft.com/office/powerpoint/2010/main" val="4181971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214282" y="1214422"/>
            <a:ext cx="8929718" cy="4518834"/>
          </a:xfrm>
        </p:spPr>
        <p:txBody>
          <a:bodyPr/>
          <a:lstStyle/>
          <a:p>
            <a:pPr algn="r"/>
            <a:endParaRPr lang="ru-RU" dirty="0"/>
          </a:p>
          <a:p>
            <a:pPr algn="ctr"/>
            <a:r>
              <a:rPr lang="ru-RU" sz="6600" b="1" dirty="0">
                <a:solidFill>
                  <a:srgbClr val="FFFF00"/>
                </a:solidFill>
              </a:rPr>
              <a:t>Спасибо за внимание!</a:t>
            </a:r>
          </a:p>
        </p:txBody>
      </p:sp>
      <p:sp>
        <p:nvSpPr>
          <p:cNvPr id="7" name="Текст 5"/>
          <p:cNvSpPr txBox="1">
            <a:spLocks/>
          </p:cNvSpPr>
          <p:nvPr/>
        </p:nvSpPr>
        <p:spPr>
          <a:xfrm>
            <a:off x="500034" y="1357298"/>
            <a:ext cx="8258204"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p:cTn id="7" dur="1000" fill="hold"/>
                                        <p:tgtEl>
                                          <p:spTgt spid="6">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6">
                                            <p:txEl>
                                              <p:pRg st="1" end="1"/>
                                            </p:txEl>
                                          </p:spTgt>
                                        </p:tgtEl>
                                        <p:attrNameLst>
                                          <p:attrName>ppt_y</p:attrName>
                                        </p:attrNameLst>
                                      </p:cBhvr>
                                      <p:tavLst>
                                        <p:tav tm="0">
                                          <p:val>
                                            <p:strVal val="#ppt_y"/>
                                          </p:val>
                                        </p:tav>
                                        <p:tav tm="100000">
                                          <p:val>
                                            <p:strVal val="#ppt_y"/>
                                          </p:val>
                                        </p:tav>
                                      </p:tavLst>
                                    </p:anim>
                                    <p:anim calcmode="lin" valueType="num">
                                      <p:cBhvr>
                                        <p:cTn id="9" dur="1000" fill="hold"/>
                                        <p:tgtEl>
                                          <p:spTgt spid="6">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6">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539551" y="260648"/>
            <a:ext cx="8064897" cy="6408712"/>
          </a:xfrm>
        </p:spPr>
        <p:txBody>
          <a:bodyPr>
            <a:normAutofit/>
          </a:bodyPr>
          <a:lstStyle/>
          <a:p>
            <a:pPr algn="ctr"/>
            <a:r>
              <a:rPr lang="ru-RU" sz="2800" b="1" dirty="0">
                <a:solidFill>
                  <a:srgbClr val="FFFF00"/>
                </a:solidFill>
              </a:rPr>
              <a:t>Актуальность темы</a:t>
            </a:r>
          </a:p>
          <a:p>
            <a:pPr algn="just"/>
            <a:r>
              <a:rPr lang="ru-RU" sz="2400" dirty="0">
                <a:solidFill>
                  <a:schemeClr val="bg1"/>
                </a:solidFill>
                <a:latin typeface="Times New Roman" panose="02020603050405020304" pitchFamily="18" charset="0"/>
                <a:cs typeface="Times New Roman" panose="02020603050405020304" pitchFamily="18" charset="0"/>
              </a:rPr>
              <a:t>За последние годы увеличилось число детей с проблемами в развитии. У детей наблюдаются нарушения в сенсорной, интеллектуальной и волевой сферах, незрелость психических процессов, расстройства устной и письменной речи, снижение работоспособности, общая соматическая ослабленность, плохая координация движений. И как следствие – трудности при адаптации к школе.</a:t>
            </a:r>
          </a:p>
          <a:p>
            <a:pPr algn="just"/>
            <a:r>
              <a:rPr lang="ru-RU" sz="2400" dirty="0">
                <a:solidFill>
                  <a:schemeClr val="bg1"/>
                </a:solidFill>
                <a:latin typeface="Times New Roman" panose="02020603050405020304" pitchFamily="18" charset="0"/>
                <a:cs typeface="Times New Roman" panose="02020603050405020304" pitchFamily="18" charset="0"/>
              </a:rPr>
              <a:t>      По мнению нейрофизиологов, </a:t>
            </a:r>
            <a:r>
              <a:rPr lang="ru-RU" sz="2400" dirty="0" err="1">
                <a:solidFill>
                  <a:schemeClr val="bg1"/>
                </a:solidFill>
                <a:latin typeface="Times New Roman" panose="02020603050405020304" pitchFamily="18" charset="0"/>
                <a:cs typeface="Times New Roman" panose="02020603050405020304" pitchFamily="18" charset="0"/>
              </a:rPr>
              <a:t>кинезиологов</a:t>
            </a:r>
            <a:r>
              <a:rPr lang="ru-RU" sz="2400" dirty="0">
                <a:solidFill>
                  <a:schemeClr val="bg1"/>
                </a:solidFill>
                <a:latin typeface="Times New Roman" panose="02020603050405020304" pitchFamily="18" charset="0"/>
                <a:cs typeface="Times New Roman" panose="02020603050405020304" pitchFamily="18" charset="0"/>
              </a:rPr>
              <a:t>, определяющую роль в нарушении развития детей играют нарушения функциональной асимметрии </a:t>
            </a:r>
            <a:r>
              <a:rPr lang="ru-RU" sz="2400" dirty="0" err="1">
                <a:solidFill>
                  <a:schemeClr val="bg1"/>
                </a:solidFill>
                <a:latin typeface="Times New Roman" panose="02020603050405020304" pitchFamily="18" charset="0"/>
                <a:cs typeface="Times New Roman" panose="02020603050405020304" pitchFamily="18" charset="0"/>
              </a:rPr>
              <a:t>коры</a:t>
            </a:r>
            <a:r>
              <a:rPr lang="ru-RU" sz="2400" dirty="0">
                <a:solidFill>
                  <a:schemeClr val="bg1"/>
                </a:solidFill>
                <a:latin typeface="Times New Roman" panose="02020603050405020304" pitchFamily="18" charset="0"/>
                <a:cs typeface="Times New Roman" panose="02020603050405020304" pitchFamily="18" charset="0"/>
              </a:rPr>
              <a:t> больших полушарий головного мозга и межполушарного взаимодействия. То есть, одной из причин является «координационная неспособность» к обучению, неспособность правого и левого полушария к интеграции.</a:t>
            </a:r>
          </a:p>
          <a:p>
            <a:pPr algn="ctr"/>
            <a:endParaRPr lang="ru-RU" sz="2800" b="1" dirty="0"/>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08330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548680"/>
            <a:ext cx="8866758" cy="612068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Кинезиология – </a:t>
            </a:r>
          </a:p>
          <a:p>
            <a:pPr algn="ctr"/>
            <a:r>
              <a:rPr lang="ru-RU" sz="2800" dirty="0">
                <a:solidFill>
                  <a:srgbClr val="FFFF00"/>
                </a:solidFill>
                <a:latin typeface="Times New Roman" panose="02020603050405020304" pitchFamily="18" charset="0"/>
                <a:cs typeface="Times New Roman" panose="02020603050405020304" pitchFamily="18" charset="0"/>
              </a:rPr>
              <a:t>наука о развитии головного мозга через движение, о развитии умственных способностей и физического здоровья через определенные двигательные упражнения.</a:t>
            </a:r>
          </a:p>
          <a:p>
            <a:pPr algn="ctr"/>
            <a:endParaRPr lang="ru-RU" sz="2800" dirty="0">
              <a:solidFill>
                <a:srgbClr val="FFFF00"/>
              </a:solidFill>
              <a:latin typeface="Times New Roman" panose="02020603050405020304" pitchFamily="18" charset="0"/>
              <a:cs typeface="Times New Roman" panose="02020603050405020304" pitchFamily="18" charset="0"/>
            </a:endParaRPr>
          </a:p>
          <a:p>
            <a:pPr algn="ctr"/>
            <a:r>
              <a:rPr lang="ru-RU" sz="2800" dirty="0">
                <a:solidFill>
                  <a:schemeClr val="bg1"/>
                </a:solidFill>
                <a:latin typeface="Times New Roman" panose="02020603050405020304" pitchFamily="18" charset="0"/>
                <a:cs typeface="Times New Roman" panose="02020603050405020304" pitchFamily="18" charset="0"/>
              </a:rPr>
              <a:t> Название </a:t>
            </a:r>
            <a:r>
              <a:rPr lang="ru-RU" sz="2800" b="1" dirty="0">
                <a:solidFill>
                  <a:schemeClr val="bg1"/>
                </a:solidFill>
                <a:latin typeface="Times New Roman" panose="02020603050405020304" pitchFamily="18" charset="0"/>
                <a:cs typeface="Times New Roman" panose="02020603050405020304" pitchFamily="18" charset="0"/>
              </a:rPr>
              <a:t>«кинезиология» </a:t>
            </a:r>
            <a:r>
              <a:rPr lang="ru-RU" sz="2800" dirty="0">
                <a:solidFill>
                  <a:schemeClr val="bg1"/>
                </a:solidFill>
                <a:latin typeface="Times New Roman" panose="02020603050405020304" pitchFamily="18" charset="0"/>
                <a:cs typeface="Times New Roman" panose="02020603050405020304" pitchFamily="18" charset="0"/>
              </a:rPr>
              <a:t>происходит от греческого слова </a:t>
            </a:r>
            <a:r>
              <a:rPr lang="ru-RU" sz="2800" b="1" dirty="0">
                <a:solidFill>
                  <a:schemeClr val="bg1"/>
                </a:solidFill>
                <a:latin typeface="Times New Roman" panose="02020603050405020304" pitchFamily="18" charset="0"/>
                <a:cs typeface="Times New Roman" panose="02020603050405020304" pitchFamily="18" charset="0"/>
              </a:rPr>
              <a:t>«</a:t>
            </a:r>
            <a:r>
              <a:rPr lang="ru-RU" sz="2800" b="1" dirty="0" err="1">
                <a:solidFill>
                  <a:schemeClr val="bg1"/>
                </a:solidFill>
                <a:latin typeface="Times New Roman" panose="02020603050405020304" pitchFamily="18" charset="0"/>
                <a:cs typeface="Times New Roman" panose="02020603050405020304" pitchFamily="18" charset="0"/>
              </a:rPr>
              <a:t>кинезис</a:t>
            </a:r>
            <a:r>
              <a:rPr lang="ru-RU" sz="2800" b="1" dirty="0">
                <a:solidFill>
                  <a:schemeClr val="bg1"/>
                </a:solidFill>
                <a:latin typeface="Times New Roman" panose="02020603050405020304" pitchFamily="18" charset="0"/>
                <a:cs typeface="Times New Roman" panose="02020603050405020304" pitchFamily="18" charset="0"/>
              </a:rPr>
              <a:t>» </a:t>
            </a:r>
            <a:r>
              <a:rPr lang="ru-RU" sz="2800" dirty="0">
                <a:solidFill>
                  <a:schemeClr val="bg1"/>
                </a:solidFill>
                <a:latin typeface="Times New Roman" panose="02020603050405020304" pitchFamily="18" charset="0"/>
                <a:cs typeface="Times New Roman" panose="02020603050405020304" pitchFamily="18" charset="0"/>
              </a:rPr>
              <a:t>(</a:t>
            </a:r>
            <a:r>
              <a:rPr lang="en-US" sz="2800" dirty="0">
                <a:solidFill>
                  <a:schemeClr val="bg1"/>
                </a:solidFill>
                <a:latin typeface="Times New Roman" panose="02020603050405020304" pitchFamily="18" charset="0"/>
                <a:cs typeface="Times New Roman" panose="02020603050405020304" pitchFamily="18" charset="0"/>
              </a:rPr>
              <a:t>Kinesis)</a:t>
            </a:r>
            <a:r>
              <a:rPr lang="ru-RU" sz="2800" b="1" dirty="0">
                <a:solidFill>
                  <a:schemeClr val="bg1"/>
                </a:solidFill>
                <a:latin typeface="Times New Roman" panose="02020603050405020304" pitchFamily="18" charset="0"/>
                <a:cs typeface="Times New Roman" panose="02020603050405020304" pitchFamily="18" charset="0"/>
              </a:rPr>
              <a:t>, </a:t>
            </a:r>
            <a:r>
              <a:rPr lang="ru-RU" sz="2800" dirty="0">
                <a:solidFill>
                  <a:schemeClr val="bg1"/>
                </a:solidFill>
                <a:latin typeface="Times New Roman" panose="02020603050405020304" pitchFamily="18" charset="0"/>
                <a:cs typeface="Times New Roman" panose="02020603050405020304" pitchFamily="18" charset="0"/>
              </a:rPr>
              <a:t>что означает </a:t>
            </a:r>
            <a:r>
              <a:rPr lang="ru-RU" sz="2800" b="1" dirty="0">
                <a:solidFill>
                  <a:schemeClr val="bg1"/>
                </a:solidFill>
                <a:latin typeface="Times New Roman" panose="02020603050405020304" pitchFamily="18" charset="0"/>
                <a:cs typeface="Times New Roman" panose="02020603050405020304" pitchFamily="18" charset="0"/>
              </a:rPr>
              <a:t>«движение» </a:t>
            </a:r>
            <a:r>
              <a:rPr lang="ru-RU" sz="2800" dirty="0">
                <a:solidFill>
                  <a:schemeClr val="bg1"/>
                </a:solidFill>
                <a:latin typeface="Times New Roman" panose="02020603050405020304" pitchFamily="18" charset="0"/>
                <a:cs typeface="Times New Roman" panose="02020603050405020304" pitchFamily="18" charset="0"/>
              </a:rPr>
              <a:t>и «</a:t>
            </a:r>
            <a:r>
              <a:rPr lang="ru-RU" sz="2800" b="1" dirty="0">
                <a:solidFill>
                  <a:schemeClr val="bg1"/>
                </a:solidFill>
                <a:latin typeface="Times New Roman" panose="02020603050405020304" pitchFamily="18" charset="0"/>
                <a:cs typeface="Times New Roman" panose="02020603050405020304" pitchFamily="18" charset="0"/>
              </a:rPr>
              <a:t>логос»</a:t>
            </a:r>
            <a:r>
              <a:rPr lang="en-US" sz="2800" b="1" dirty="0">
                <a:solidFill>
                  <a:schemeClr val="bg1"/>
                </a:solidFill>
                <a:latin typeface="Times New Roman" panose="02020603050405020304" pitchFamily="18" charset="0"/>
                <a:cs typeface="Times New Roman" panose="02020603050405020304" pitchFamily="18" charset="0"/>
              </a:rPr>
              <a:t> </a:t>
            </a:r>
            <a:r>
              <a:rPr lang="en-US" sz="2800" dirty="0">
                <a:solidFill>
                  <a:schemeClr val="bg1"/>
                </a:solidFill>
                <a:latin typeface="Times New Roman" panose="02020603050405020304" pitchFamily="18" charset="0"/>
                <a:cs typeface="Times New Roman" panose="02020603050405020304" pitchFamily="18" charset="0"/>
              </a:rPr>
              <a:t>(Logos)</a:t>
            </a:r>
            <a:r>
              <a:rPr lang="ru-RU" sz="2800" dirty="0">
                <a:solidFill>
                  <a:schemeClr val="bg1"/>
                </a:solidFill>
                <a:latin typeface="Times New Roman" panose="02020603050405020304" pitchFamily="18" charset="0"/>
                <a:cs typeface="Times New Roman" panose="02020603050405020304" pitchFamily="18" charset="0"/>
              </a:rPr>
              <a:t> - </a:t>
            </a:r>
            <a:r>
              <a:rPr lang="ru-RU" sz="2800" b="1" dirty="0">
                <a:solidFill>
                  <a:schemeClr val="bg1"/>
                </a:solidFill>
                <a:latin typeface="Times New Roman" panose="02020603050405020304" pitchFamily="18" charset="0"/>
                <a:cs typeface="Times New Roman" panose="02020603050405020304" pitchFamily="18" charset="0"/>
              </a:rPr>
              <a:t>«наука»</a:t>
            </a:r>
          </a:p>
          <a:p>
            <a:pPr algn="ctr"/>
            <a:endParaRPr lang="ru-RU" sz="2800" dirty="0">
              <a:solidFill>
                <a:srgbClr val="FF0000"/>
              </a:solidFill>
              <a:latin typeface="Times New Roman" panose="02020603050405020304" pitchFamily="18" charset="0"/>
              <a:cs typeface="Times New Roman" panose="02020603050405020304" pitchFamily="18" charset="0"/>
            </a:endParaRPr>
          </a:p>
        </p:txBody>
      </p:sp>
      <p:sp>
        <p:nvSpPr>
          <p:cNvPr id="7" name="Текст 5"/>
          <p:cNvSpPr txBox="1">
            <a:spLocks/>
          </p:cNvSpPr>
          <p:nvPr/>
        </p:nvSpPr>
        <p:spPr>
          <a:xfrm>
            <a:off x="539552" y="1370550"/>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21334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548680"/>
            <a:ext cx="8866758" cy="6120680"/>
          </a:xfrm>
        </p:spPr>
        <p:txBody>
          <a:bodyPr>
            <a:normAutofit/>
          </a:bodyPr>
          <a:lstStyle/>
          <a:p>
            <a:pPr algn="ctr"/>
            <a:r>
              <a:rPr lang="ru-RU" sz="2800" b="1" dirty="0" err="1">
                <a:solidFill>
                  <a:schemeClr val="bg1"/>
                </a:solidFill>
                <a:latin typeface="Times New Roman" panose="02020603050405020304" pitchFamily="18" charset="0"/>
                <a:cs typeface="Times New Roman" panose="02020603050405020304" pitchFamily="18" charset="0"/>
              </a:rPr>
              <a:t>Кинезиологические</a:t>
            </a:r>
            <a:r>
              <a:rPr lang="ru-RU" sz="2800" b="1" dirty="0">
                <a:solidFill>
                  <a:schemeClr val="bg1"/>
                </a:solidFill>
                <a:latin typeface="Times New Roman" panose="02020603050405020304" pitchFamily="18" charset="0"/>
                <a:cs typeface="Times New Roman" panose="02020603050405020304" pitchFamily="18" charset="0"/>
              </a:rPr>
              <a:t> упражнения –</a:t>
            </a:r>
          </a:p>
          <a:p>
            <a:pPr algn="ctr"/>
            <a:r>
              <a:rPr lang="ru-RU" sz="2800" dirty="0">
                <a:solidFill>
                  <a:schemeClr val="bg1"/>
                </a:solidFill>
                <a:latin typeface="Times New Roman" panose="02020603050405020304" pitchFamily="18" charset="0"/>
                <a:cs typeface="Times New Roman" panose="02020603050405020304" pitchFamily="18" charset="0"/>
              </a:rPr>
              <a:t>комплекс движений, позволяющих активизировать межполушарное взаимодействие, при котором полушария обмениваются информацией и происходит синхронизация их работы.</a:t>
            </a:r>
          </a:p>
          <a:p>
            <a:pPr algn="ctr"/>
            <a:endParaRPr lang="en-US" sz="2800" b="1" dirty="0">
              <a:solidFill>
                <a:srgbClr val="FFFF00"/>
              </a:solidFill>
              <a:latin typeface="Times New Roman" panose="02020603050405020304" pitchFamily="18" charset="0"/>
              <a:cs typeface="Times New Roman" panose="02020603050405020304" pitchFamily="18" charset="0"/>
            </a:endParaRPr>
          </a:p>
          <a:p>
            <a:pPr algn="ctr"/>
            <a:endParaRPr lang="en-US" sz="2800" b="1" dirty="0">
              <a:solidFill>
                <a:srgbClr val="FFFF00"/>
              </a:solidFill>
              <a:latin typeface="Times New Roman" panose="02020603050405020304" pitchFamily="18" charset="0"/>
              <a:cs typeface="Times New Roman" panose="02020603050405020304" pitchFamily="18" charset="0"/>
            </a:endParaRPr>
          </a:p>
          <a:p>
            <a:pPr algn="ctr"/>
            <a:endParaRPr lang="en-US" sz="2800" b="1" dirty="0">
              <a:solidFill>
                <a:srgbClr val="FFFF00"/>
              </a:solidFill>
              <a:latin typeface="Times New Roman" panose="02020603050405020304" pitchFamily="18" charset="0"/>
              <a:cs typeface="Times New Roman" panose="02020603050405020304" pitchFamily="18" charset="0"/>
            </a:endParaRPr>
          </a:p>
          <a:p>
            <a:pPr algn="ctr"/>
            <a:endParaRPr lang="en-US" sz="2800" b="1" dirty="0">
              <a:solidFill>
                <a:srgbClr val="FFFF00"/>
              </a:solidFill>
              <a:latin typeface="Times New Roman" panose="02020603050405020304" pitchFamily="18" charset="0"/>
              <a:cs typeface="Times New Roman" panose="02020603050405020304" pitchFamily="18" charset="0"/>
            </a:endParaRPr>
          </a:p>
          <a:p>
            <a:pPr algn="ctr"/>
            <a:r>
              <a:rPr lang="ru-RU" sz="2800" b="1" dirty="0" err="1">
                <a:solidFill>
                  <a:srgbClr val="FFFF00"/>
                </a:solidFill>
                <a:latin typeface="Times New Roman" panose="02020603050405020304" pitchFamily="18" charset="0"/>
                <a:cs typeface="Times New Roman" panose="02020603050405020304" pitchFamily="18" charset="0"/>
              </a:rPr>
              <a:t>Коррекционно</a:t>
            </a:r>
            <a:r>
              <a:rPr lang="ru-RU" sz="2800" b="1" dirty="0">
                <a:solidFill>
                  <a:srgbClr val="FFFF00"/>
                </a:solidFill>
                <a:latin typeface="Times New Roman" panose="02020603050405020304" pitchFamily="18" charset="0"/>
                <a:cs typeface="Times New Roman" panose="02020603050405020304" pitchFamily="18" charset="0"/>
              </a:rPr>
              <a:t> –развивающая работа </a:t>
            </a:r>
            <a:r>
              <a:rPr lang="ru-RU" sz="2800" dirty="0">
                <a:solidFill>
                  <a:srgbClr val="FFFF00"/>
                </a:solidFill>
                <a:latin typeface="Times New Roman" panose="02020603050405020304" pitchFamily="18" charset="0"/>
                <a:cs typeface="Times New Roman" panose="02020603050405020304" pitchFamily="18" charset="0"/>
              </a:rPr>
              <a:t>направлена от движения к мышлению, а не наоборот.</a:t>
            </a: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4F28567F-1858-4C9B-81F5-9B85161D20D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5656" y="2924944"/>
            <a:ext cx="5935287" cy="2456411"/>
          </a:xfrm>
          <a:prstGeom prst="rect">
            <a:avLst/>
          </a:prstGeom>
        </p:spPr>
      </p:pic>
    </p:spTree>
    <p:extLst>
      <p:ext uri="{BB962C8B-B14F-4D97-AF65-F5344CB8AC3E}">
        <p14:creationId xmlns:p14="http://schemas.microsoft.com/office/powerpoint/2010/main" val="822954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375150"/>
            <a:ext cx="4145347" cy="5294209"/>
          </a:xfrm>
        </p:spPr>
        <p:txBody>
          <a:bodyPr>
            <a:normAutofit/>
          </a:bodyPr>
          <a:lstStyle/>
          <a:p>
            <a:pPr algn="ctr"/>
            <a:endParaRPr lang="ru-RU" sz="2800" dirty="0">
              <a:solidFill>
                <a:srgbClr val="FFFF00"/>
              </a:solidFill>
            </a:endParaRPr>
          </a:p>
          <a:p>
            <a:pPr algn="ctr"/>
            <a:r>
              <a:rPr lang="ru-RU" sz="1600" dirty="0">
                <a:solidFill>
                  <a:srgbClr val="FFFF00"/>
                </a:solidFill>
              </a:rPr>
              <a:t>                                                                              </a:t>
            </a:r>
          </a:p>
        </p:txBody>
      </p:sp>
      <p:sp>
        <p:nvSpPr>
          <p:cNvPr id="7" name="Текст 5"/>
          <p:cNvSpPr txBox="1">
            <a:spLocks/>
          </p:cNvSpPr>
          <p:nvPr/>
        </p:nvSpPr>
        <p:spPr>
          <a:xfrm>
            <a:off x="566056" y="1321579"/>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0F82DD4A-D284-4C6D-9D59-F0F27DF796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056" y="1247646"/>
            <a:ext cx="4293978" cy="4824559"/>
          </a:xfrm>
          <a:prstGeom prst="rect">
            <a:avLst/>
          </a:prstGeom>
          <a:ln>
            <a:noFill/>
          </a:ln>
          <a:effectLst>
            <a:softEdge rad="112500"/>
          </a:effectLst>
        </p:spPr>
      </p:pic>
      <p:sp>
        <p:nvSpPr>
          <p:cNvPr id="4" name="TextBox 3">
            <a:extLst>
              <a:ext uri="{FF2B5EF4-FFF2-40B4-BE49-F238E27FC236}">
                <a16:creationId xmlns:a16="http://schemas.microsoft.com/office/drawing/2014/main" id="{D1A07B93-22CE-4B53-A72C-5738167A638A}"/>
              </a:ext>
            </a:extLst>
          </p:cNvPr>
          <p:cNvSpPr txBox="1"/>
          <p:nvPr/>
        </p:nvSpPr>
        <p:spPr>
          <a:xfrm>
            <a:off x="683568" y="188641"/>
            <a:ext cx="7916266" cy="523220"/>
          </a:xfrm>
          <a:prstGeom prst="rect">
            <a:avLst/>
          </a:prstGeom>
          <a:noFill/>
        </p:spPr>
        <p:txBody>
          <a:bodyPr wrap="square" rtlCol="0">
            <a:sp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Содружество полушарий</a:t>
            </a:r>
          </a:p>
        </p:txBody>
      </p:sp>
      <p:sp>
        <p:nvSpPr>
          <p:cNvPr id="9" name="TextBox 8">
            <a:extLst>
              <a:ext uri="{FF2B5EF4-FFF2-40B4-BE49-F238E27FC236}">
                <a16:creationId xmlns:a16="http://schemas.microsoft.com/office/drawing/2014/main" id="{4144F2AA-C9BD-47E0-98E2-31C0C496C152}"/>
              </a:ext>
            </a:extLst>
          </p:cNvPr>
          <p:cNvSpPr txBox="1"/>
          <p:nvPr/>
        </p:nvSpPr>
        <p:spPr>
          <a:xfrm rot="10800000" flipV="1">
            <a:off x="5027280" y="1455558"/>
            <a:ext cx="3757462" cy="4431983"/>
          </a:xfrm>
          <a:prstGeom prst="rect">
            <a:avLst/>
          </a:prstGeom>
          <a:noFill/>
        </p:spPr>
        <p:txBody>
          <a:bodyPr wrap="square" rtlCol="0">
            <a:spAutoFit/>
          </a:bodyPr>
          <a:lstStyle/>
          <a:p>
            <a:pPr algn="ctr"/>
            <a:endParaRPr lang="ru-RU" sz="2400" dirty="0">
              <a:solidFill>
                <a:srgbClr val="FFFF00"/>
              </a:solidFill>
            </a:endParaRPr>
          </a:p>
          <a:p>
            <a:pPr algn="ctr"/>
            <a:r>
              <a:rPr lang="ru-RU" sz="2400" dirty="0">
                <a:solidFill>
                  <a:schemeClr val="bg1"/>
                </a:solidFill>
                <a:latin typeface="Times New Roman" panose="02020603050405020304" pitchFamily="18" charset="0"/>
                <a:cs typeface="Times New Roman" panose="02020603050405020304" pitchFamily="18" charset="0"/>
              </a:rPr>
              <a:t>Мозг человека представляет собой  «содружество» функционально ассиметричных полушарий – левого и правого.</a:t>
            </a:r>
          </a:p>
          <a:p>
            <a:pPr algn="ctr"/>
            <a:r>
              <a:rPr lang="ru-RU" sz="2400" dirty="0">
                <a:solidFill>
                  <a:schemeClr val="bg1"/>
                </a:solidFill>
                <a:latin typeface="Times New Roman" panose="02020603050405020304" pitchFamily="18" charset="0"/>
                <a:cs typeface="Times New Roman" panose="02020603050405020304" pitchFamily="18" charset="0"/>
              </a:rPr>
              <a:t>Каждое из них не зеркальное отображение другого, а необходимое дополнение</a:t>
            </a:r>
            <a:r>
              <a:rPr lang="ru-RU" sz="2400" dirty="0">
                <a:solidFill>
                  <a:srgbClr val="FFFF00"/>
                </a:solidFill>
              </a:rPr>
              <a:t>.</a:t>
            </a:r>
            <a:endParaRPr lang="ru-RU" dirty="0">
              <a:solidFill>
                <a:srgbClr val="FFFF00"/>
              </a:solidFill>
            </a:endParaRPr>
          </a:p>
          <a:p>
            <a:endParaRPr lang="ru-RU" dirty="0"/>
          </a:p>
        </p:txBody>
      </p:sp>
    </p:spTree>
    <p:extLst>
      <p:ext uri="{BB962C8B-B14F-4D97-AF65-F5344CB8AC3E}">
        <p14:creationId xmlns:p14="http://schemas.microsoft.com/office/powerpoint/2010/main" val="2470771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a:solidFill>
                  <a:srgbClr val="FFFF00"/>
                </a:solidFill>
                <a:latin typeface="Times New Roman" panose="02020603050405020304" pitchFamily="18" charset="0"/>
                <a:cs typeface="Times New Roman" panose="02020603050405020304" pitchFamily="18" charset="0"/>
              </a:rPr>
              <a:t>Функции полушарий головного мозга</a:t>
            </a: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3" name="Рисунок 2">
            <a:extLst>
              <a:ext uri="{FF2B5EF4-FFF2-40B4-BE49-F238E27FC236}">
                <a16:creationId xmlns:a16="http://schemas.microsoft.com/office/drawing/2014/main" id="{D690C5BF-B245-4388-B2C6-71605444C3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92" y="836712"/>
            <a:ext cx="8488816" cy="5227818"/>
          </a:xfrm>
          <a:prstGeom prst="rect">
            <a:avLst/>
          </a:prstGeom>
          <a:ln>
            <a:noFill/>
          </a:ln>
          <a:effectLst>
            <a:softEdge rad="112500"/>
          </a:effectLst>
        </p:spPr>
      </p:pic>
    </p:spTree>
    <p:extLst>
      <p:ext uri="{BB962C8B-B14F-4D97-AF65-F5344CB8AC3E}">
        <p14:creationId xmlns:p14="http://schemas.microsoft.com/office/powerpoint/2010/main" val="2726043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a:extLst>
              <a:ext uri="{FF2B5EF4-FFF2-40B4-BE49-F238E27FC236}">
                <a16:creationId xmlns:a16="http://schemas.microsoft.com/office/drawing/2014/main" id="{64E82E50-4C16-466F-8E04-53A0E0D3E4D3}"/>
              </a:ext>
            </a:extLst>
          </p:cNvPr>
          <p:cNvSpPr/>
          <p:nvPr/>
        </p:nvSpPr>
        <p:spPr>
          <a:xfrm>
            <a:off x="395536" y="332656"/>
            <a:ext cx="8496944" cy="6075959"/>
          </a:xfrm>
          <a:prstGeom prst="rect">
            <a:avLst/>
          </a:prstGeom>
        </p:spPr>
        <p:txBody>
          <a:bodyPr wrap="square">
            <a:spAutoFit/>
          </a:bodyPr>
          <a:lstStyle/>
          <a:p>
            <a:pPr algn="just">
              <a:lnSpc>
                <a:spcPct val="150000"/>
              </a:lnSpc>
              <a:spcAft>
                <a:spcPts val="0"/>
              </a:spcAft>
            </a:pPr>
            <a:r>
              <a:rPr lang="ru-RU"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Цель проекта:</a:t>
            </a:r>
            <a:r>
              <a:rPr lang="ru-RU" sz="2000" dirty="0">
                <a:solidFill>
                  <a:srgbClr val="FFFF00"/>
                </a:solidFill>
                <a:latin typeface="Times New Roman" panose="02020603050405020304" pitchFamily="18" charset="0"/>
                <a:ea typeface="Calibri" panose="020F0502020204030204" pitchFamily="34" charset="0"/>
                <a:cs typeface="Times New Roman" panose="02020603050405020304" pitchFamily="18" charset="0"/>
              </a:rPr>
              <a:t> </a:t>
            </a:r>
            <a:r>
              <a:rPr lang="ru-RU" sz="20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Развитие межполушарного взаимодействия, способствующее активизации мыслительной и речевой деятельности. </a:t>
            </a:r>
          </a:p>
          <a:p>
            <a:pPr algn="just">
              <a:lnSpc>
                <a:spcPct val="150000"/>
              </a:lnSpc>
              <a:spcAft>
                <a:spcPts val="0"/>
              </a:spcAft>
            </a:pPr>
            <a:endParaRPr lang="ru-RU" sz="2000" dirty="0">
              <a:latin typeface="Calibri" panose="020F0502020204030204" pitchFamily="34" charset="0"/>
              <a:ea typeface="Calibri" panose="020F0502020204030204" pitchFamily="34" charset="0"/>
              <a:cs typeface="Times New Roman" panose="02020603050405020304" pitchFamily="18" charset="0"/>
            </a:endParaRPr>
          </a:p>
          <a:p>
            <a:pPr lvl="0"/>
            <a:r>
              <a:rPr lang="ru-RU" sz="2000" b="1" dirty="0">
                <a:solidFill>
                  <a:srgbClr val="FFFF00"/>
                </a:solidFill>
                <a:latin typeface="Times New Roman" panose="02020603050405020304" pitchFamily="18" charset="0"/>
                <a:ea typeface="Times New Roman" panose="02020603050405020304" pitchFamily="18" charset="0"/>
                <a:cs typeface="Times New Roman" panose="02020603050405020304" pitchFamily="18" charset="0"/>
              </a:rPr>
              <a:t>Задачи проекта:</a:t>
            </a:r>
          </a:p>
          <a:p>
            <a:pPr marL="285750" lvl="0" indent="-285750" algn="just">
              <a:buFont typeface="Wingdings" panose="05000000000000000000" pitchFamily="2" charset="2"/>
              <a:buChar char="ü"/>
            </a:pPr>
            <a:r>
              <a:rPr lang="ru-RU" sz="2000" dirty="0">
                <a:solidFill>
                  <a:schemeClr val="bg1"/>
                </a:solidFill>
                <a:latin typeface="Times New Roman" panose="02020603050405020304" pitchFamily="18" charset="0"/>
                <a:cs typeface="Times New Roman" panose="02020603050405020304" pitchFamily="18" charset="0"/>
              </a:rPr>
              <a:t>Создание педагогических условий для активизации мыслительной и речевой деятельности.</a:t>
            </a:r>
          </a:p>
          <a:p>
            <a:pPr lvl="0" algn="just"/>
            <a:endParaRPr lang="ru-RU" sz="2000"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ü"/>
            </a:pPr>
            <a:r>
              <a:rPr lang="ru-RU" sz="2000" dirty="0">
                <a:solidFill>
                  <a:schemeClr val="bg1"/>
                </a:solidFill>
                <a:latin typeface="Times New Roman" panose="02020603050405020304" pitchFamily="18" charset="0"/>
                <a:cs typeface="Times New Roman" panose="02020603050405020304" pitchFamily="18" charset="0"/>
              </a:rPr>
              <a:t>Развитие межполушарного взаимодействия</a:t>
            </a:r>
          </a:p>
          <a:p>
            <a:pPr lvl="0" algn="just"/>
            <a:endParaRPr lang="ru-RU" sz="2000"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ü"/>
            </a:pPr>
            <a:r>
              <a:rPr lang="ru-RU" sz="2000" dirty="0">
                <a:solidFill>
                  <a:schemeClr val="bg1"/>
                </a:solidFill>
                <a:latin typeface="Times New Roman" panose="02020603050405020304" pitchFamily="18" charset="0"/>
                <a:cs typeface="Times New Roman" panose="02020603050405020304" pitchFamily="18" charset="0"/>
              </a:rPr>
              <a:t>Развитие памяти, мышления, концентрации внимания, пространственных представлений, мелкой и крупной моторики.</a:t>
            </a:r>
          </a:p>
          <a:p>
            <a:pPr lvl="0" algn="just"/>
            <a:endParaRPr lang="ru-RU" sz="2000"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ü"/>
            </a:pPr>
            <a:r>
              <a:rPr lang="ru-RU" sz="2000" dirty="0">
                <a:solidFill>
                  <a:schemeClr val="bg1"/>
                </a:solidFill>
                <a:latin typeface="Times New Roman" panose="02020603050405020304" pitchFamily="18" charset="0"/>
                <a:cs typeface="Times New Roman" panose="02020603050405020304" pitchFamily="18" charset="0"/>
              </a:rPr>
              <a:t>Формирование эмоционально-психического равновесия, активного физического состояния.</a:t>
            </a:r>
          </a:p>
          <a:p>
            <a:pPr lvl="0" algn="just"/>
            <a:endParaRPr lang="ru-RU" sz="2000" dirty="0">
              <a:solidFill>
                <a:schemeClr val="bg1"/>
              </a:solidFill>
              <a:latin typeface="Times New Roman" panose="02020603050405020304" pitchFamily="18" charset="0"/>
              <a:cs typeface="Times New Roman" panose="02020603050405020304" pitchFamily="18" charset="0"/>
            </a:endParaRPr>
          </a:p>
          <a:p>
            <a:pPr marL="285750" lvl="0" indent="-285750" algn="just">
              <a:buFont typeface="Wingdings" panose="05000000000000000000" pitchFamily="2" charset="2"/>
              <a:buChar char="ü"/>
            </a:pPr>
            <a:r>
              <a:rPr lang="ru-RU" sz="2000" dirty="0">
                <a:solidFill>
                  <a:schemeClr val="bg1"/>
                </a:solidFill>
                <a:latin typeface="Times New Roman" panose="02020603050405020304" pitchFamily="18" charset="0"/>
                <a:cs typeface="Times New Roman" panose="02020603050405020304" pitchFamily="18" charset="0"/>
              </a:rPr>
              <a:t>Обогащение </a:t>
            </a:r>
            <a:r>
              <a:rPr lang="ru-RU" sz="2000" dirty="0" err="1">
                <a:solidFill>
                  <a:schemeClr val="bg1"/>
                </a:solidFill>
                <a:latin typeface="Times New Roman" panose="02020603050405020304" pitchFamily="18" charset="0"/>
                <a:cs typeface="Times New Roman" panose="02020603050405020304" pitchFamily="18" charset="0"/>
              </a:rPr>
              <a:t>детско</a:t>
            </a:r>
            <a:r>
              <a:rPr lang="ru-RU" sz="2000" dirty="0">
                <a:solidFill>
                  <a:schemeClr val="bg1"/>
                </a:solidFill>
                <a:latin typeface="Times New Roman" panose="02020603050405020304" pitchFamily="18" charset="0"/>
                <a:cs typeface="Times New Roman" panose="02020603050405020304" pitchFamily="18" charset="0"/>
              </a:rPr>
              <a:t> - родительских отношений опытом совместной деятельности.</a:t>
            </a:r>
          </a:p>
          <a:p>
            <a:pPr marL="457200" indent="-457200">
              <a:lnSpc>
                <a:spcPct val="150000"/>
              </a:lnSpc>
              <a:spcAft>
                <a:spcPts val="800"/>
              </a:spcAft>
            </a:pPr>
            <a:endParaRPr lang="ru-RU" sz="1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36066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Текст 5"/>
          <p:cNvSpPr>
            <a:spLocks noGrp="1"/>
          </p:cNvSpPr>
          <p:nvPr>
            <p:ph type="body" sz="half" idx="2"/>
          </p:nvPr>
        </p:nvSpPr>
        <p:spPr>
          <a:xfrm>
            <a:off x="138621" y="188640"/>
            <a:ext cx="8866758" cy="6480720"/>
          </a:xfrm>
        </p:spPr>
        <p:txBody>
          <a:bodyPr>
            <a:normAutofit/>
          </a:bodyPr>
          <a:lstStyle/>
          <a:p>
            <a:pPr algn="ctr"/>
            <a:r>
              <a:rPr lang="ru-RU" sz="2800" b="1" dirty="0" err="1">
                <a:solidFill>
                  <a:srgbClr val="FFFF00"/>
                </a:solidFill>
                <a:latin typeface="Times New Roman" panose="02020603050405020304" pitchFamily="18" charset="0"/>
                <a:cs typeface="Times New Roman" panose="02020603050405020304" pitchFamily="18" charset="0"/>
              </a:rPr>
              <a:t>Кинезиологические</a:t>
            </a:r>
            <a:r>
              <a:rPr lang="ru-RU" sz="2800" b="1" dirty="0">
                <a:solidFill>
                  <a:srgbClr val="FFFF00"/>
                </a:solidFill>
                <a:latin typeface="Times New Roman" panose="02020603050405020304" pitchFamily="18" charset="0"/>
                <a:cs typeface="Times New Roman" panose="02020603050405020304" pitchFamily="18" charset="0"/>
              </a:rPr>
              <a:t> комплексы</a:t>
            </a:r>
          </a:p>
          <a:p>
            <a:pPr algn="ctr"/>
            <a:r>
              <a:rPr lang="ru-RU" sz="2800" b="1" dirty="0">
                <a:solidFill>
                  <a:srgbClr val="FFFF00"/>
                </a:solidFill>
                <a:latin typeface="Times New Roman" panose="02020603050405020304" pitchFamily="18" charset="0"/>
                <a:cs typeface="Times New Roman" panose="02020603050405020304" pitchFamily="18" charset="0"/>
              </a:rPr>
              <a:t>включают в себя</a:t>
            </a:r>
          </a:p>
          <a:p>
            <a:pPr algn="ctr"/>
            <a:endParaRPr lang="ru-RU" sz="2800" b="1" dirty="0">
              <a:solidFill>
                <a:srgbClr val="FFFF00"/>
              </a:solidFill>
              <a:latin typeface="Times New Roman" panose="02020603050405020304" pitchFamily="18" charset="0"/>
              <a:cs typeface="Times New Roman" panose="02020603050405020304" pitchFamily="18" charset="0"/>
            </a:endParaRPr>
          </a:p>
          <a:p>
            <a:pPr marL="457200" indent="-457200">
              <a:buFont typeface="Wingdings" panose="05000000000000000000" pitchFamily="2" charset="2"/>
              <a:buChar char="q"/>
            </a:pPr>
            <a:r>
              <a:rPr lang="ru-RU" sz="2800" b="1" dirty="0">
                <a:solidFill>
                  <a:schemeClr val="bg1"/>
                </a:solidFill>
                <a:latin typeface="Times New Roman" panose="02020603050405020304" pitchFamily="18" charset="0"/>
                <a:cs typeface="Times New Roman" panose="02020603050405020304" pitchFamily="18" charset="0"/>
              </a:rPr>
              <a:t>Растяжки</a:t>
            </a:r>
          </a:p>
          <a:p>
            <a:pPr marL="457200" indent="-457200">
              <a:buFont typeface="Wingdings" panose="05000000000000000000" pitchFamily="2" charset="2"/>
              <a:buChar char="q"/>
            </a:pPr>
            <a:r>
              <a:rPr lang="ru-RU" sz="2800" b="1" dirty="0">
                <a:solidFill>
                  <a:schemeClr val="bg1"/>
                </a:solidFill>
                <a:latin typeface="Times New Roman" panose="02020603050405020304" pitchFamily="18" charset="0"/>
                <a:cs typeface="Times New Roman" panose="02020603050405020304" pitchFamily="18" charset="0"/>
              </a:rPr>
              <a:t>Дыхательные упражнения</a:t>
            </a:r>
          </a:p>
          <a:p>
            <a:pPr marL="457200" indent="-457200">
              <a:buFont typeface="Wingdings" panose="05000000000000000000" pitchFamily="2" charset="2"/>
              <a:buChar char="q"/>
            </a:pPr>
            <a:r>
              <a:rPr lang="ru-RU" sz="2800" b="1" dirty="0">
                <a:solidFill>
                  <a:schemeClr val="bg1"/>
                </a:solidFill>
                <a:latin typeface="Times New Roman" panose="02020603050405020304" pitchFamily="18" charset="0"/>
                <a:cs typeface="Times New Roman" panose="02020603050405020304" pitchFamily="18" charset="0"/>
              </a:rPr>
              <a:t>Глазодвигательные упражнения</a:t>
            </a:r>
          </a:p>
          <a:p>
            <a:pPr marL="457200" indent="-457200">
              <a:buFont typeface="Wingdings" panose="05000000000000000000" pitchFamily="2" charset="2"/>
              <a:buChar char="q"/>
            </a:pPr>
            <a:r>
              <a:rPr lang="ru-RU" sz="2800" b="1" dirty="0">
                <a:solidFill>
                  <a:schemeClr val="bg1"/>
                </a:solidFill>
                <a:latin typeface="Times New Roman" panose="02020603050405020304" pitchFamily="18" charset="0"/>
                <a:cs typeface="Times New Roman" panose="02020603050405020304" pitchFamily="18" charset="0"/>
              </a:rPr>
              <a:t>Телесные упражнения</a:t>
            </a:r>
          </a:p>
          <a:p>
            <a:pPr marL="457200" indent="-457200">
              <a:buFont typeface="Wingdings" panose="05000000000000000000" pitchFamily="2" charset="2"/>
              <a:buChar char="q"/>
            </a:pPr>
            <a:r>
              <a:rPr lang="ru-RU" sz="2800" b="1" dirty="0">
                <a:solidFill>
                  <a:schemeClr val="bg1"/>
                </a:solidFill>
                <a:latin typeface="Times New Roman" panose="02020603050405020304" pitchFamily="18" charset="0"/>
                <a:cs typeface="Times New Roman" panose="02020603050405020304" pitchFamily="18" charset="0"/>
              </a:rPr>
              <a:t>Упражнения для развития мелкой моторики</a:t>
            </a:r>
          </a:p>
          <a:p>
            <a:pPr marL="457200" indent="-457200">
              <a:buFont typeface="Wingdings" panose="05000000000000000000" pitchFamily="2" charset="2"/>
              <a:buChar char="q"/>
            </a:pPr>
            <a:r>
              <a:rPr lang="ru-RU" sz="2800" b="1" dirty="0">
                <a:solidFill>
                  <a:schemeClr val="bg1"/>
                </a:solidFill>
                <a:latin typeface="Times New Roman" panose="02020603050405020304" pitchFamily="18" charset="0"/>
                <a:cs typeface="Times New Roman" panose="02020603050405020304" pitchFamily="18" charset="0"/>
              </a:rPr>
              <a:t>Упражнения на релаксацию</a:t>
            </a:r>
          </a:p>
        </p:txBody>
      </p:sp>
      <p:sp>
        <p:nvSpPr>
          <p:cNvPr id="7" name="Текст 5"/>
          <p:cNvSpPr txBox="1">
            <a:spLocks/>
          </p:cNvSpPr>
          <p:nvPr/>
        </p:nvSpPr>
        <p:spPr>
          <a:xfrm>
            <a:off x="539552" y="1357298"/>
            <a:ext cx="8218686" cy="4214842"/>
          </a:xfrm>
          <a:prstGeom prst="rect">
            <a:avLst/>
          </a:prstGeom>
        </p:spPr>
        <p:txBody>
          <a:bodyPr vert="horz" lIns="91440" tIns="45720" rIns="91440" bIns="45720" rtlCol="0">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ru-RU"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292588827"/>
      </p:ext>
    </p:extLst>
  </p:cSld>
  <p:clrMapOvr>
    <a:masterClrMapping/>
  </p:clrMapOvr>
</p:sld>
</file>

<file path=ppt/theme/theme1.xml><?xml version="1.0" encoding="utf-8"?>
<a:theme xmlns:a="http://schemas.openxmlformats.org/drawingml/2006/main" name="Сектор">
  <a:themeElements>
    <a:clrScheme name="Сектор">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Сектор">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Сектор">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Slice</Template>
  <TotalTime>1365</TotalTime>
  <Words>922</Words>
  <Application>Microsoft Office PowerPoint</Application>
  <PresentationFormat>Экран (4:3)</PresentationFormat>
  <Paragraphs>107</Paragraphs>
  <Slides>21</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21</vt:i4>
      </vt:variant>
    </vt:vector>
  </HeadingPairs>
  <TitlesOfParts>
    <vt:vector size="28" baseType="lpstr">
      <vt:lpstr>Arial</vt:lpstr>
      <vt:lpstr>Calibri</vt:lpstr>
      <vt:lpstr>Century Gothic</vt:lpstr>
      <vt:lpstr>Times New Roman</vt:lpstr>
      <vt:lpstr>Wingdings</vt:lpstr>
      <vt:lpstr>Wingdings 3</vt:lpstr>
      <vt:lpstr>Сектор</vt:lpstr>
      <vt:lpstr>                                           МБДОУ детский сад №9 «Ромашка»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CtrlSoft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МБДОУ детский сад №9 «Ромашка»</dc:title>
  <dc:creator>Дом</dc:creator>
  <cp:lastModifiedBy>Дом</cp:lastModifiedBy>
  <cp:revision>135</cp:revision>
  <dcterms:created xsi:type="dcterms:W3CDTF">2013-12-07T17:15:11Z</dcterms:created>
  <dcterms:modified xsi:type="dcterms:W3CDTF">2023-04-17T18:38:46Z</dcterms:modified>
</cp:coreProperties>
</file>