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9" r:id="rId3"/>
    <p:sldId id="281" r:id="rId4"/>
    <p:sldId id="284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3C7"/>
    <a:srgbClr val="009900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3376-B05C-4C17-B8C0-D96B58900FEE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E8E8-4A14-4CD1-A47D-A024DA782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4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6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23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5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5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0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7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3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9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3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2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5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E8E8-4A14-4CD1-A47D-A024DA7826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8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3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5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6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6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7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4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7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5CB3-4698-45FE-A21C-F9A028B8C42C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0A90-DFFF-46DA-84FA-9913D733E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3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-31948" y="0"/>
            <a:ext cx="9144000" cy="6858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472608" cy="4162474"/>
          </a:xfrm>
        </p:spPr>
        <p:txBody>
          <a:bodyPr>
            <a:normAutofit fontScale="90000"/>
          </a:bodyPr>
          <a:lstStyle/>
          <a:p>
            <a:pPr marL="46037"/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д/с №9 «Ромашка»</a:t>
            </a:r>
            <a:b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грамматического строя речи и предупреждение различных видов </a:t>
            </a:r>
            <a:r>
              <a:rPr lang="ru-RU" sz="3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этапе автоматизации звуков /Ш/ и /Ж/</a:t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6373" y="5229200"/>
            <a:ext cx="8352928" cy="7200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Составила: учитель-логопед первой квалификационной категории Ахатова Ф. С.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/>
          <a:stretch/>
        </p:blipFill>
        <p:spPr>
          <a:xfrm>
            <a:off x="437176" y="562372"/>
            <a:ext cx="2640293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37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466787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031032"/>
            <a:ext cx="8214559" cy="6242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ОПТИЧЕСКАЯ ДИСГРАФИЯ – связанная с недоразвитием зрительного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гнозиса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, анализа, синтеза, пространственных представлений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8939" y="2674853"/>
            <a:ext cx="4248473" cy="558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Замена и искажение букв на письме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842313"/>
            <a:ext cx="687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Обусловлена неустойчивостью зрительных впечатлений и представлений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841" y="3382464"/>
            <a:ext cx="7848872" cy="131487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Нарушение формирования зрительного образа буквы, слова – отдельные буквы не узнаются, не соотносятся с определенными звуками , в различные моменты буквы воспринимаются по-разному </a:t>
            </a:r>
          </a:p>
        </p:txBody>
      </p:sp>
    </p:spTree>
    <p:extLst>
      <p:ext uri="{BB962C8B-B14F-4D97-AF65-F5344CB8AC3E}">
        <p14:creationId xmlns:p14="http://schemas.microsoft.com/office/powerpoint/2010/main" val="306236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466787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031032"/>
            <a:ext cx="8214559" cy="6242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АГРАММАТИЧЕСКАЯ ДИСГРАФИЯ – нарушение, обусловленное недоразвитием грамматического строя речи – морфологических, синтаксических обобщений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674853"/>
            <a:ext cx="6336703" cy="558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Затруднение в установлении логических и языковых связей между предложениями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842313"/>
            <a:ext cx="687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Проявляется на письме в </a:t>
            </a:r>
            <a:r>
              <a:rPr lang="ru-RU" sz="2000" dirty="0" err="1">
                <a:solidFill>
                  <a:schemeClr val="bg1">
                    <a:lumMod val="85000"/>
                  </a:schemeClr>
                </a:solidFill>
              </a:rPr>
              <a:t>аграмматизмах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 на уровне слова, словосочетания, предложения и текста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841" y="3382464"/>
            <a:ext cx="7848872" cy="131487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Последовательность связей не всегда соответствует очередности описываемых событий, нарушаются смысловые и грамматические связи между предложениями </a:t>
            </a:r>
          </a:p>
        </p:txBody>
      </p:sp>
    </p:spTree>
    <p:extLst>
      <p:ext uri="{BB962C8B-B14F-4D97-AF65-F5344CB8AC3E}">
        <p14:creationId xmlns:p14="http://schemas.microsoft.com/office/powerpoint/2010/main" val="135444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495863" cy="466787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899" y="1556792"/>
            <a:ext cx="8031329" cy="309634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Якунина В.А.  Трудные звуки и буквы Ж и Ш . Задания для профилактики нарушений письма. – М.: ТЦ Сфера, 2014. – 64 с. (Библиотека логопеда). (9)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842313"/>
            <a:ext cx="687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753420" cy="5076548"/>
          </a:xfrm>
        </p:spPr>
      </p:pic>
      <p:pic>
        <p:nvPicPr>
          <p:cNvPr id="5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4976"/>
            <a:ext cx="5753420" cy="50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60464"/>
            <a:ext cx="9144000" cy="691846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1908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	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специфическое и стойкое нарушение процесса письма , обусловленное сбоем функционирования анализаторов и психических процессов, которые обеспечивают письмо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286936"/>
            <a:ext cx="8147248" cy="457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869" y="2504442"/>
            <a:ext cx="8108442" cy="115212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Письменная речь - одна из форм существования языка. Письменность-величайшее изобретение человека.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712" y="3861048"/>
            <a:ext cx="8136904" cy="164034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Для овладения письмом важна степень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сформированности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всех сторон речи. Нарушение звукопроизношения, фонематического и лексико-грамматического развития находит отражение в письме и чтении.</a:t>
            </a:r>
          </a:p>
        </p:txBody>
      </p:sp>
    </p:spTree>
    <p:extLst>
      <p:ext uri="{BB962C8B-B14F-4D97-AF65-F5344CB8AC3E}">
        <p14:creationId xmlns:p14="http://schemas.microsoft.com/office/powerpoint/2010/main" val="215388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82719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968552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– один из самых сложных видов человеческой деятельности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8355" y="1426337"/>
            <a:ext cx="1413365" cy="706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    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135845" y="1553087"/>
            <a:ext cx="10250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84920" y="1418057"/>
            <a:ext cx="1562472" cy="7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7601" y="1426337"/>
            <a:ext cx="2435108" cy="85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последовательность предложений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824824" y="15619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6668" y="2935728"/>
            <a:ext cx="1606437" cy="937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Разделяет предложения на слова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16851" y="2911472"/>
            <a:ext cx="1684647" cy="153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его звуковую структуру, последовательность и место каждого звука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85264" y="2917329"/>
            <a:ext cx="2559782" cy="147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 со зрительным образом буквы и учится вычленять устойчивые признаки, которые отличают одну букву от другой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284001" y="3218582"/>
            <a:ext cx="7513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860204" y="3262023"/>
            <a:ext cx="9684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31382" y="4882687"/>
            <a:ext cx="4608512" cy="9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 руки воспроизводит зрительный образ буквы, проверяя зрительно полученный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6872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0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5004556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99522" y="1149034"/>
            <a:ext cx="388843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психологические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9522" y="2276872"/>
            <a:ext cx="3888432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dirty="0"/>
              <a:t>- недостаточность речевых контактов;</a:t>
            </a:r>
          </a:p>
          <a:p>
            <a:r>
              <a:rPr lang="ru-RU" sz="1600" dirty="0"/>
              <a:t>- педагогическая запущенность и т.д.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9659" y="2164353"/>
            <a:ext cx="3314303" cy="3384376"/>
          </a:xfrm>
          <a:prstGeom prst="roundRect">
            <a:avLst>
              <a:gd name="adj" fmla="val 2345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dirty="0"/>
              <a:t>- недоразвитие или поражение головного мозга в разные периоды развития ребенка;</a:t>
            </a:r>
          </a:p>
          <a:p>
            <a:r>
              <a:rPr lang="ru-RU" sz="1400" dirty="0"/>
              <a:t>- патологии беременности;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травматизация</a:t>
            </a:r>
            <a:r>
              <a:rPr lang="ru-RU" sz="1400" dirty="0"/>
              <a:t> плода;</a:t>
            </a:r>
          </a:p>
          <a:p>
            <a:r>
              <a:rPr lang="ru-RU" sz="1400" dirty="0"/>
              <a:t>- асфиксии;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менингоэнцефалиты</a:t>
            </a:r>
            <a:r>
              <a:rPr lang="ru-RU" sz="1400" dirty="0"/>
              <a:t>;</a:t>
            </a:r>
          </a:p>
          <a:p>
            <a:r>
              <a:rPr lang="ru-RU" sz="1400" dirty="0"/>
              <a:t>- тяжелые соматические заболевания;</a:t>
            </a:r>
          </a:p>
          <a:p>
            <a:r>
              <a:rPr lang="ru-RU" sz="1400" dirty="0"/>
              <a:t>- инфекции, истощающие ЦНС ребенка. </a:t>
            </a:r>
            <a:r>
              <a:rPr lang="ru-RU" sz="1400" b="1" dirty="0"/>
              <a:t>В результате страдают отделы головного мозга, которые участвуют в процессе письма.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9659" y="1142746"/>
            <a:ext cx="3244229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73464" y="3611765"/>
            <a:ext cx="3740547" cy="2118390"/>
          </a:xfrm>
          <a:prstGeom prst="roundRect">
            <a:avLst>
              <a:gd name="adj" fmla="val 234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dirty="0"/>
              <a:t>Симптомы </a:t>
            </a:r>
            <a:r>
              <a:rPr lang="ru-RU" sz="1400" dirty="0" err="1"/>
              <a:t>дисграфии</a:t>
            </a:r>
            <a:r>
              <a:rPr lang="ru-RU" sz="1400" dirty="0"/>
              <a:t> заключаются в специфических и повторяющихся ошибках на письме, не связанных с незнанием грамматических правил. Основная особенность этих ошибок- они допускаются в тех случаях, когда написание слов, на первый взгляд, не должно вызывать никаких затруднений.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09554" y="4745876"/>
            <a:ext cx="689968" cy="25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993316" y="3187701"/>
            <a:ext cx="441416" cy="259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1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-11919" y="0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5004556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письма при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872" y="1195701"/>
            <a:ext cx="7892418" cy="445587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Замены букв («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зук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вместо «жук»)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Пропуски букв («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бува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вместо «буква»)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Вставка лишних букв («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дыртка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вместо «дырка»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Перестановка букв («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докча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вмсто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 «дочка»)</a:t>
            </a:r>
          </a:p>
          <a:p>
            <a:pPr>
              <a:buFontTx/>
              <a:buChar char="-"/>
            </a:pP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Недописывание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 слов («дорог» вместо «дорогой»)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Слияние нескольких слов в одно («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девочкаплачет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вместо «девочка плачет»)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Разделение одного слова на части («о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рех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вместо «орех»)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Неправильное согласование слов («голубая небо» вместо «голубое небо», «пять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</a:rPr>
              <a:t>березов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» вместо «пять берез»)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Ошибки при употреблении предлогов ( «на стульев» вместо «на стульях»)</a:t>
            </a:r>
          </a:p>
        </p:txBody>
      </p:sp>
    </p:spTree>
    <p:extLst>
      <p:ext uri="{BB962C8B-B14F-4D97-AF65-F5344CB8AC3E}">
        <p14:creationId xmlns:p14="http://schemas.microsoft.com/office/powerpoint/2010/main" val="59278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5004556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для успешного овладения письмом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089" y="1399084"/>
            <a:ext cx="7849822" cy="42621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различение на слух всех звуков речи, включая акустические и </a:t>
            </a:r>
            <a:r>
              <a:rPr lang="ru-RU" sz="1500" b="1" dirty="0" err="1">
                <a:solidFill>
                  <a:schemeClr val="bg1">
                    <a:lumMod val="85000"/>
                  </a:schemeClr>
                </a:solidFill>
              </a:rPr>
              <a:t>артикуляторно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близкие( звонкие – глухие, мягкие – твердые, свистящие  - шипящие, 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р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] – [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л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] – [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й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правильное произношение всех речевых звуков ( в случае отсутствия замен одних звуков другими, типа «</a:t>
            </a:r>
            <a:r>
              <a:rPr lang="ru-RU" sz="1500" b="1" dirty="0" err="1">
                <a:solidFill>
                  <a:schemeClr val="bg1">
                    <a:lumMod val="85000"/>
                  </a:schemeClr>
                </a:solidFill>
              </a:rPr>
              <a:t>зулавль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» вместо «журавль»;</a:t>
            </a:r>
          </a:p>
          <a:p>
            <a:pPr>
              <a:buFontTx/>
              <a:buChar char="-"/>
            </a:pP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владение простейшими видами анализа, доступными детям дошкольного возраста, а именно: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выделение звука на фоне слова (например: «Есть ли звук 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 [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ж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в слове </a:t>
            </a:r>
            <a:r>
              <a:rPr lang="ru-RU" sz="1500" b="1" i="1" u="sng" dirty="0">
                <a:solidFill>
                  <a:schemeClr val="bg1">
                    <a:lumMod val="85000"/>
                  </a:schemeClr>
                </a:solidFill>
              </a:rPr>
              <a:t>ежиха </a:t>
            </a:r>
            <a:r>
              <a:rPr lang="ru-RU" sz="1500" b="1" u="sng" dirty="0">
                <a:solidFill>
                  <a:schemeClr val="bg1">
                    <a:lumMod val="85000"/>
                  </a:schemeClr>
                </a:solidFill>
              </a:rPr>
              <a:t>?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определение места звука в слове (начало, середина, конец) (например: «На каком месте в слове «</a:t>
            </a:r>
            <a:r>
              <a:rPr lang="ru-RU" sz="1500" b="1" u="sng" dirty="0">
                <a:solidFill>
                  <a:schemeClr val="bg1">
                    <a:lumMod val="85000"/>
                  </a:schemeClr>
                </a:solidFill>
              </a:rPr>
              <a:t>жаба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» находится звук 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ж</a:t>
            </a:r>
            <a:r>
              <a:rPr lang="en-US" sz="1500" b="1" dirty="0">
                <a:solidFill>
                  <a:schemeClr val="bg1">
                    <a:lumMod val="85000"/>
                  </a:schemeClr>
                </a:solidFill>
              </a:rPr>
              <a:t>]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– в начале, в середине или в конце?»);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выделение ударного гласного звука из начала и конца слова (например: «Какой первый звук в слове </a:t>
            </a:r>
            <a:r>
              <a:rPr lang="ru-RU" sz="1500" b="1" i="1" u="sng" dirty="0">
                <a:solidFill>
                  <a:schemeClr val="bg1">
                    <a:lumMod val="85000"/>
                  </a:schemeClr>
                </a:solidFill>
              </a:rPr>
              <a:t>Аня?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 Какой последний звук в слове </a:t>
            </a:r>
            <a:r>
              <a:rPr lang="ru-RU" sz="1500" b="1" i="1" u="sng" dirty="0">
                <a:solidFill>
                  <a:schemeClr val="bg1">
                    <a:lumMod val="85000"/>
                  </a:schemeClr>
                </a:solidFill>
              </a:rPr>
              <a:t>вода?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»);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500" b="1" dirty="0" err="1">
                <a:solidFill>
                  <a:schemeClr val="bg1">
                    <a:lumMod val="85000"/>
                  </a:schemeClr>
                </a:solidFill>
              </a:rPr>
              <a:t>сформированность</a:t>
            </a:r>
            <a:r>
              <a:rPr lang="ru-RU" sz="1500" b="1" dirty="0">
                <a:solidFill>
                  <a:schemeClr val="bg1">
                    <a:lumMod val="85000"/>
                  </a:schemeClr>
                </a:solidFill>
              </a:rPr>
              <a:t> зрительно – пространственных представлений (способность различать предметы, геометрические фигуры по расположению в пространстве, величине, форме (квадрат, треугольник, овал, круг; большой – маленький, больше – меньше, вверху – внизу, справа – слева). Это совершенно необходимо для прочного усвоения зрительных образов букв.</a:t>
            </a:r>
          </a:p>
          <a:p>
            <a:pPr>
              <a:buFontTx/>
              <a:buChar char="-"/>
            </a:pPr>
            <a:endParaRPr lang="ru-RU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466787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265" y="1031032"/>
            <a:ext cx="7849822" cy="81128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АКУСТИЧЕСКАЯ ДИСГРАФИЯ – частичное специфическое нарушение письма</a:t>
            </a:r>
          </a:p>
          <a:p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бразовавшееся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 на фоне восприятия речевого сигнала. 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4865" y="2429429"/>
            <a:ext cx="5638823" cy="40169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Смешение и замена согласных оппозиционных букв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874" y="2927383"/>
            <a:ext cx="4186803" cy="45822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Искажение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звукослоговой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 структуры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20392" y="3481864"/>
            <a:ext cx="6785567" cy="59520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Нарушение слитности написания отдельных слов в предложении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2242" y="4185633"/>
            <a:ext cx="1809838" cy="43941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Аграмматизм</a:t>
            </a:r>
            <a:endParaRPr lang="ru-RU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842313"/>
            <a:ext cx="687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Характеризуется стойкими и повторяющимися ошибками</a:t>
            </a:r>
          </a:p>
        </p:txBody>
      </p:sp>
    </p:spTree>
    <p:extLst>
      <p:ext uri="{BB962C8B-B14F-4D97-AF65-F5344CB8AC3E}">
        <p14:creationId xmlns:p14="http://schemas.microsoft.com/office/powerpoint/2010/main" val="355686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466787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265" y="1031032"/>
            <a:ext cx="7849822" cy="6242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АРТИКУЛЯТОРНО – АКУСТИЧЕСКАЯ ДИСГРАФИЯ  – отражение на письме неправильного звукопроизношения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2429429"/>
            <a:ext cx="5550000" cy="164764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На начальных этапах обучения он пишет , проговаривая слоги, слова, опираясь на неправильное произношение звуков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842313"/>
            <a:ext cx="687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Ребенок пишет так, как произносит</a:t>
            </a:r>
          </a:p>
        </p:txBody>
      </p:sp>
    </p:spTree>
    <p:extLst>
      <p:ext uri="{BB962C8B-B14F-4D97-AF65-F5344CB8AC3E}">
        <p14:creationId xmlns:p14="http://schemas.microsoft.com/office/powerpoint/2010/main" val="130905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nstola.ru/download.php?file=201309/2560x1440/fonstola.ru-1204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0"/>
          <a:stretch/>
        </p:blipFill>
        <p:spPr bwMode="auto">
          <a:xfrm>
            <a:off x="0" y="-23751"/>
            <a:ext cx="9144000" cy="688175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0633" y="921361"/>
            <a:ext cx="8507288" cy="4667879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14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539552" y="116632"/>
            <a:ext cx="8147248" cy="2160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39552" y="224644"/>
            <a:ext cx="8227640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031032"/>
            <a:ext cx="8214559" cy="6242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ДИСГРАФИЯ на почве </a:t>
            </a:r>
            <a:r>
              <a:rPr lang="ru-RU" b="1" dirty="0" err="1">
                <a:solidFill>
                  <a:schemeClr val="bg1">
                    <a:lumMod val="85000"/>
                  </a:schemeClr>
                </a:solidFill>
              </a:rPr>
              <a:t>несформированности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 анализа и синтеза речевого потока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3" y="2798452"/>
            <a:ext cx="7382849" cy="164764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Без четкой ориентировки в звуковом составе слов для обозначения каждого конкретного звука не может быть выбрана соответствующая буква и тем самым определен их порядок. В итоге правильная запись слов, не говоря  уже о фразах, становится невозможной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842313"/>
            <a:ext cx="687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Ребенок затрудняется в устной речи выделить слова и разделить их на слоги</a:t>
            </a:r>
          </a:p>
        </p:txBody>
      </p:sp>
    </p:spTree>
    <p:extLst>
      <p:ext uri="{BB962C8B-B14F-4D97-AF65-F5344CB8AC3E}">
        <p14:creationId xmlns:p14="http://schemas.microsoft.com/office/powerpoint/2010/main" val="3145399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</TotalTime>
  <Words>866</Words>
  <Application>Microsoft Office PowerPoint</Application>
  <PresentationFormat>Экран (4:3)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Wingdings</vt:lpstr>
      <vt:lpstr>Тема Office</vt:lpstr>
      <vt:lpstr>   МБДОУ д/с №9 «Ромашка»  Развитие лексико – грамматического строя речи и предупреждение различных видов дисграфии на этапе автоматизации звуков /Ш/ и /Ж/  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231</cp:revision>
  <dcterms:created xsi:type="dcterms:W3CDTF">2015-04-12T08:01:42Z</dcterms:created>
  <dcterms:modified xsi:type="dcterms:W3CDTF">2021-12-21T19:51:18Z</dcterms:modified>
</cp:coreProperties>
</file>