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86" r:id="rId3"/>
    <p:sldId id="258" r:id="rId4"/>
    <p:sldId id="287" r:id="rId5"/>
    <p:sldId id="288" r:id="rId6"/>
    <p:sldId id="289" r:id="rId7"/>
    <p:sldId id="270" r:id="rId8"/>
    <p:sldId id="269" r:id="rId9"/>
    <p:sldId id="271" r:id="rId10"/>
    <p:sldId id="290" r:id="rId11"/>
    <p:sldId id="291" r:id="rId12"/>
    <p:sldId id="292" r:id="rId13"/>
    <p:sldId id="293" r:id="rId14"/>
    <p:sldId id="294"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5" d="100"/>
          <a:sy n="75" d="100"/>
        </p:scale>
        <p:origin x="123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13B2AD-4563-4B40-8E05-2D613BAB84D3}" type="doc">
      <dgm:prSet loTypeId="urn:microsoft.com/office/officeart/2005/8/layout/cycle1" loCatId="cycle" qsTypeId="urn:microsoft.com/office/officeart/2005/8/quickstyle/simple1" qsCatId="simple" csTypeId="urn:microsoft.com/office/officeart/2005/8/colors/accent1_2" csCatId="accent1"/>
      <dgm:spPr/>
    </dgm:pt>
    <dgm:pt modelId="{25937339-26C2-4420-841C-79CAC56BB054}">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smtClean="0">
              <a:ln>
                <a:noFill/>
              </a:ln>
              <a:solidFill>
                <a:schemeClr val="tx1"/>
              </a:solidFill>
              <a:effectLst/>
              <a:cs typeface="Arial" charset="0"/>
            </a:rPr>
            <a:t>     2.цель/задача</a:t>
          </a:r>
        </a:p>
      </dgm:t>
    </dgm:pt>
    <dgm:pt modelId="{A0635591-CF88-488B-91E2-88B73C5256C6}" type="parTrans" cxnId="{C9D52358-E82E-4090-9B0F-71941D1FD30B}">
      <dgm:prSet/>
      <dgm:spPr/>
    </dgm:pt>
    <dgm:pt modelId="{9514BF52-802F-481F-9DD5-9ED4176B5E58}" type="sibTrans" cxnId="{C9D52358-E82E-4090-9B0F-71941D1FD30B}">
      <dgm:prSet/>
      <dgm:spPr/>
    </dgm:pt>
    <dgm:pt modelId="{5876BE48-8DB1-454B-9BAB-1A5E1224F099}">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smtClean="0">
              <a:ln>
                <a:noFill/>
              </a:ln>
              <a:solidFill>
                <a:schemeClr val="tx1"/>
              </a:solidFill>
              <a:effectLst/>
              <a:cs typeface="Arial" charset="0"/>
            </a:rPr>
            <a:t>               3. действия и операции</a:t>
          </a:r>
        </a:p>
      </dgm:t>
    </dgm:pt>
    <dgm:pt modelId="{759A791B-2207-43BD-AF27-9C29F0CBF3F3}" type="parTrans" cxnId="{C890197B-5963-418C-BD31-EA3AA1D93576}">
      <dgm:prSet/>
      <dgm:spPr/>
    </dgm:pt>
    <dgm:pt modelId="{68E6ADDD-7302-45D6-A654-511C0D3CF86A}" type="sibTrans" cxnId="{C890197B-5963-418C-BD31-EA3AA1D93576}">
      <dgm:prSet/>
      <dgm:spPr/>
    </dgm:pt>
    <dgm:pt modelId="{98790EFB-79FA-4C62-A1C8-42826FE30FF0}">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b="1" i="0" u="none" strike="noStrike" cap="none" normalizeH="0" baseline="0" smtClean="0">
            <a:ln>
              <a:noFill/>
            </a:ln>
            <a:solidFill>
              <a:schemeClr val="tx1"/>
            </a:solidFill>
            <a:effectLst/>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smtClean="0">
              <a:ln>
                <a:noFill/>
              </a:ln>
              <a:solidFill>
                <a:schemeClr val="tx1"/>
              </a:solidFill>
              <a:effectLst/>
              <a:cs typeface="Arial"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smtClean="0">
              <a:ln>
                <a:noFill/>
              </a:ln>
              <a:solidFill>
                <a:schemeClr val="tx1"/>
              </a:solidFill>
              <a:effectLst/>
              <a:cs typeface="Arial" charset="0"/>
            </a:rPr>
            <a:t>4. самоконтроль</a:t>
          </a:r>
        </a:p>
      </dgm:t>
    </dgm:pt>
    <dgm:pt modelId="{9A988CD4-029F-4FEE-B4E1-48D8F7FB65BC}" type="parTrans" cxnId="{0DB6CA04-AE3F-4496-9607-AEAA5007BF49}">
      <dgm:prSet/>
      <dgm:spPr/>
    </dgm:pt>
    <dgm:pt modelId="{C11F4200-689B-47C5-A057-A776DDA42762}" type="sibTrans" cxnId="{0DB6CA04-AE3F-4496-9607-AEAA5007BF49}">
      <dgm:prSet/>
      <dgm:spPr/>
    </dgm:pt>
    <dgm:pt modelId="{D8997EB6-692E-4117-8C94-C338CF05987D}">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smtClean="0">
              <a:ln>
                <a:noFill/>
              </a:ln>
              <a:solidFill>
                <a:schemeClr val="tx1"/>
              </a:solidFill>
              <a:effectLst/>
              <a:cs typeface="Arial" charset="0"/>
            </a:rPr>
            <a:t>5. самооценка</a:t>
          </a:r>
        </a:p>
      </dgm:t>
    </dgm:pt>
    <dgm:pt modelId="{466CD943-1418-4D12-8305-77A45BF1BFE7}" type="parTrans" cxnId="{8136AB3C-2BE7-4AAB-B6B1-2546955BC394}">
      <dgm:prSet/>
      <dgm:spPr/>
    </dgm:pt>
    <dgm:pt modelId="{7EFD76E4-9DB1-4064-B69D-88CDE566490A}" type="sibTrans" cxnId="{8136AB3C-2BE7-4AAB-B6B1-2546955BC394}">
      <dgm:prSet/>
      <dgm:spPr/>
    </dgm:pt>
    <dgm:pt modelId="{6F3755B8-DC5A-4FA8-A210-908EA926B9C6}">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smtClean="0">
              <a:ln>
                <a:noFill/>
              </a:ln>
              <a:solidFill>
                <a:schemeClr val="tx1"/>
              </a:solidFill>
              <a:effectLst/>
              <a:cs typeface="Arial" charset="0"/>
            </a:rPr>
            <a:t>1.мотив</a:t>
          </a:r>
        </a:p>
      </dgm:t>
    </dgm:pt>
    <dgm:pt modelId="{8A1FA5B5-479D-41B8-B5AA-11C747BCFD98}" type="parTrans" cxnId="{4DB88478-63FC-43F8-87A1-385FC1896C13}">
      <dgm:prSet/>
      <dgm:spPr/>
    </dgm:pt>
    <dgm:pt modelId="{8F71840D-7FDE-4BE6-B3D2-F1262745F89A}" type="sibTrans" cxnId="{4DB88478-63FC-43F8-87A1-385FC1896C13}">
      <dgm:prSet/>
      <dgm:spPr/>
    </dgm:pt>
    <dgm:pt modelId="{B131C61E-5958-48AE-B777-767F5661725C}" type="pres">
      <dgm:prSet presAssocID="{4913B2AD-4563-4B40-8E05-2D613BAB84D3}" presName="cycle" presStyleCnt="0">
        <dgm:presLayoutVars>
          <dgm:dir/>
          <dgm:resizeHandles val="exact"/>
        </dgm:presLayoutVars>
      </dgm:prSet>
      <dgm:spPr/>
    </dgm:pt>
    <dgm:pt modelId="{7A77E667-73BC-49F9-8473-1D9D2B4D9582}" type="pres">
      <dgm:prSet presAssocID="{25937339-26C2-4420-841C-79CAC56BB054}" presName="dummy" presStyleCnt="0"/>
      <dgm:spPr/>
    </dgm:pt>
    <dgm:pt modelId="{AFB2F5A3-EDE4-46D5-B003-DADE14F296A9}" type="pres">
      <dgm:prSet presAssocID="{25937339-26C2-4420-841C-79CAC56BB054}" presName="node" presStyleLbl="revTx" presStyleIdx="0" presStyleCnt="5">
        <dgm:presLayoutVars>
          <dgm:bulletEnabled val="1"/>
        </dgm:presLayoutVars>
      </dgm:prSet>
      <dgm:spPr/>
      <dgm:t>
        <a:bodyPr/>
        <a:lstStyle/>
        <a:p>
          <a:endParaRPr lang="ru-RU"/>
        </a:p>
      </dgm:t>
    </dgm:pt>
    <dgm:pt modelId="{B109AF71-904C-413D-A2B2-62D906C2BADA}" type="pres">
      <dgm:prSet presAssocID="{9514BF52-802F-481F-9DD5-9ED4176B5E58}" presName="sibTrans" presStyleLbl="node1" presStyleIdx="0" presStyleCnt="5"/>
      <dgm:spPr/>
    </dgm:pt>
    <dgm:pt modelId="{FCBC262D-00E9-438B-BFCB-C9122C0E339F}" type="pres">
      <dgm:prSet presAssocID="{5876BE48-8DB1-454B-9BAB-1A5E1224F099}" presName="dummy" presStyleCnt="0"/>
      <dgm:spPr/>
    </dgm:pt>
    <dgm:pt modelId="{72D81774-65B6-447A-BFB3-FCC5293DA9B7}" type="pres">
      <dgm:prSet presAssocID="{5876BE48-8DB1-454B-9BAB-1A5E1224F099}" presName="node" presStyleLbl="revTx" presStyleIdx="1" presStyleCnt="5">
        <dgm:presLayoutVars>
          <dgm:bulletEnabled val="1"/>
        </dgm:presLayoutVars>
      </dgm:prSet>
      <dgm:spPr/>
      <dgm:t>
        <a:bodyPr/>
        <a:lstStyle/>
        <a:p>
          <a:endParaRPr lang="ru-RU"/>
        </a:p>
      </dgm:t>
    </dgm:pt>
    <dgm:pt modelId="{825DDABA-F596-40BB-A03C-2BD302A5A6EA}" type="pres">
      <dgm:prSet presAssocID="{68E6ADDD-7302-45D6-A654-511C0D3CF86A}" presName="sibTrans" presStyleLbl="node1" presStyleIdx="1" presStyleCnt="5"/>
      <dgm:spPr/>
    </dgm:pt>
    <dgm:pt modelId="{0F5214A6-C610-4579-939A-E529C6983565}" type="pres">
      <dgm:prSet presAssocID="{98790EFB-79FA-4C62-A1C8-42826FE30FF0}" presName="dummy" presStyleCnt="0"/>
      <dgm:spPr/>
    </dgm:pt>
    <dgm:pt modelId="{D39C7238-51F9-4A88-8380-13CFE470B765}" type="pres">
      <dgm:prSet presAssocID="{98790EFB-79FA-4C62-A1C8-42826FE30FF0}" presName="node" presStyleLbl="revTx" presStyleIdx="2" presStyleCnt="5">
        <dgm:presLayoutVars>
          <dgm:bulletEnabled val="1"/>
        </dgm:presLayoutVars>
      </dgm:prSet>
      <dgm:spPr/>
      <dgm:t>
        <a:bodyPr/>
        <a:lstStyle/>
        <a:p>
          <a:endParaRPr lang="ru-RU"/>
        </a:p>
      </dgm:t>
    </dgm:pt>
    <dgm:pt modelId="{09172378-FE59-4035-92C7-7B2D9123D702}" type="pres">
      <dgm:prSet presAssocID="{C11F4200-689B-47C5-A057-A776DDA42762}" presName="sibTrans" presStyleLbl="node1" presStyleIdx="2" presStyleCnt="5"/>
      <dgm:spPr/>
    </dgm:pt>
    <dgm:pt modelId="{AFB2FA58-56C4-4753-8002-E6D67DC1E496}" type="pres">
      <dgm:prSet presAssocID="{D8997EB6-692E-4117-8C94-C338CF05987D}" presName="dummy" presStyleCnt="0"/>
      <dgm:spPr/>
    </dgm:pt>
    <dgm:pt modelId="{94528B5A-618A-4FAB-A618-B6B3C43859D6}" type="pres">
      <dgm:prSet presAssocID="{D8997EB6-692E-4117-8C94-C338CF05987D}" presName="node" presStyleLbl="revTx" presStyleIdx="3" presStyleCnt="5">
        <dgm:presLayoutVars>
          <dgm:bulletEnabled val="1"/>
        </dgm:presLayoutVars>
      </dgm:prSet>
      <dgm:spPr/>
      <dgm:t>
        <a:bodyPr/>
        <a:lstStyle/>
        <a:p>
          <a:endParaRPr lang="ru-RU"/>
        </a:p>
      </dgm:t>
    </dgm:pt>
    <dgm:pt modelId="{F9295630-8482-4137-AD19-924770DEBD20}" type="pres">
      <dgm:prSet presAssocID="{7EFD76E4-9DB1-4064-B69D-88CDE566490A}" presName="sibTrans" presStyleLbl="node1" presStyleIdx="3" presStyleCnt="5"/>
      <dgm:spPr/>
    </dgm:pt>
    <dgm:pt modelId="{DDF6DADD-7264-445C-AB0D-102AC4BCD63D}" type="pres">
      <dgm:prSet presAssocID="{6F3755B8-DC5A-4FA8-A210-908EA926B9C6}" presName="dummy" presStyleCnt="0"/>
      <dgm:spPr/>
    </dgm:pt>
    <dgm:pt modelId="{0B2D6C9B-5D18-40B2-8949-4E7D4FF6D49F}" type="pres">
      <dgm:prSet presAssocID="{6F3755B8-DC5A-4FA8-A210-908EA926B9C6}" presName="node" presStyleLbl="revTx" presStyleIdx="4" presStyleCnt="5">
        <dgm:presLayoutVars>
          <dgm:bulletEnabled val="1"/>
        </dgm:presLayoutVars>
      </dgm:prSet>
      <dgm:spPr/>
      <dgm:t>
        <a:bodyPr/>
        <a:lstStyle/>
        <a:p>
          <a:endParaRPr lang="ru-RU"/>
        </a:p>
      </dgm:t>
    </dgm:pt>
    <dgm:pt modelId="{4F4A6633-C5B1-4B24-92A6-D8E657758BDC}" type="pres">
      <dgm:prSet presAssocID="{8F71840D-7FDE-4BE6-B3D2-F1262745F89A}" presName="sibTrans" presStyleLbl="node1" presStyleIdx="4" presStyleCnt="5"/>
      <dgm:spPr/>
    </dgm:pt>
  </dgm:ptLst>
  <dgm:cxnLst>
    <dgm:cxn modelId="{42F92BF2-0C90-405B-A938-7FF1623668B7}" type="presOf" srcId="{4913B2AD-4563-4B40-8E05-2D613BAB84D3}" destId="{B131C61E-5958-48AE-B777-767F5661725C}" srcOrd="0" destOrd="0" presId="urn:microsoft.com/office/officeart/2005/8/layout/cycle1"/>
    <dgm:cxn modelId="{0DB6CA04-AE3F-4496-9607-AEAA5007BF49}" srcId="{4913B2AD-4563-4B40-8E05-2D613BAB84D3}" destId="{98790EFB-79FA-4C62-A1C8-42826FE30FF0}" srcOrd="2" destOrd="0" parTransId="{9A988CD4-029F-4FEE-B4E1-48D8F7FB65BC}" sibTransId="{C11F4200-689B-47C5-A057-A776DDA42762}"/>
    <dgm:cxn modelId="{C890197B-5963-418C-BD31-EA3AA1D93576}" srcId="{4913B2AD-4563-4B40-8E05-2D613BAB84D3}" destId="{5876BE48-8DB1-454B-9BAB-1A5E1224F099}" srcOrd="1" destOrd="0" parTransId="{759A791B-2207-43BD-AF27-9C29F0CBF3F3}" sibTransId="{68E6ADDD-7302-45D6-A654-511C0D3CF86A}"/>
    <dgm:cxn modelId="{8136AB3C-2BE7-4AAB-B6B1-2546955BC394}" srcId="{4913B2AD-4563-4B40-8E05-2D613BAB84D3}" destId="{D8997EB6-692E-4117-8C94-C338CF05987D}" srcOrd="3" destOrd="0" parTransId="{466CD943-1418-4D12-8305-77A45BF1BFE7}" sibTransId="{7EFD76E4-9DB1-4064-B69D-88CDE566490A}"/>
    <dgm:cxn modelId="{3B2A2534-12D5-4445-98BC-883DF2FC4A31}" type="presOf" srcId="{25937339-26C2-4420-841C-79CAC56BB054}" destId="{AFB2F5A3-EDE4-46D5-B003-DADE14F296A9}" srcOrd="0" destOrd="0" presId="urn:microsoft.com/office/officeart/2005/8/layout/cycle1"/>
    <dgm:cxn modelId="{8ABD2DEA-E394-4D5B-A8AF-989468A9B1A5}" type="presOf" srcId="{9514BF52-802F-481F-9DD5-9ED4176B5E58}" destId="{B109AF71-904C-413D-A2B2-62D906C2BADA}" srcOrd="0" destOrd="0" presId="urn:microsoft.com/office/officeart/2005/8/layout/cycle1"/>
    <dgm:cxn modelId="{F7327123-DC91-458D-90ED-FF08FBC012B0}" type="presOf" srcId="{D8997EB6-692E-4117-8C94-C338CF05987D}" destId="{94528B5A-618A-4FAB-A618-B6B3C43859D6}" srcOrd="0" destOrd="0" presId="urn:microsoft.com/office/officeart/2005/8/layout/cycle1"/>
    <dgm:cxn modelId="{54D3B92D-2603-4D0D-8232-B4DDA11FDC31}" type="presOf" srcId="{6F3755B8-DC5A-4FA8-A210-908EA926B9C6}" destId="{0B2D6C9B-5D18-40B2-8949-4E7D4FF6D49F}" srcOrd="0" destOrd="0" presId="urn:microsoft.com/office/officeart/2005/8/layout/cycle1"/>
    <dgm:cxn modelId="{C9D52358-E82E-4090-9B0F-71941D1FD30B}" srcId="{4913B2AD-4563-4B40-8E05-2D613BAB84D3}" destId="{25937339-26C2-4420-841C-79CAC56BB054}" srcOrd="0" destOrd="0" parTransId="{A0635591-CF88-488B-91E2-88B73C5256C6}" sibTransId="{9514BF52-802F-481F-9DD5-9ED4176B5E58}"/>
    <dgm:cxn modelId="{A76D7216-0D2E-4971-B40F-097424A2FEBD}" type="presOf" srcId="{7EFD76E4-9DB1-4064-B69D-88CDE566490A}" destId="{F9295630-8482-4137-AD19-924770DEBD20}" srcOrd="0" destOrd="0" presId="urn:microsoft.com/office/officeart/2005/8/layout/cycle1"/>
    <dgm:cxn modelId="{E385850F-9C15-43B3-8C58-D1F749BF9042}" type="presOf" srcId="{8F71840D-7FDE-4BE6-B3D2-F1262745F89A}" destId="{4F4A6633-C5B1-4B24-92A6-D8E657758BDC}" srcOrd="0" destOrd="0" presId="urn:microsoft.com/office/officeart/2005/8/layout/cycle1"/>
    <dgm:cxn modelId="{9F566D28-3464-4593-8505-3F0D72824F27}" type="presOf" srcId="{C11F4200-689B-47C5-A057-A776DDA42762}" destId="{09172378-FE59-4035-92C7-7B2D9123D702}" srcOrd="0" destOrd="0" presId="urn:microsoft.com/office/officeart/2005/8/layout/cycle1"/>
    <dgm:cxn modelId="{2E17A125-81AA-4C79-AF32-2B2961A942FB}" type="presOf" srcId="{5876BE48-8DB1-454B-9BAB-1A5E1224F099}" destId="{72D81774-65B6-447A-BFB3-FCC5293DA9B7}" srcOrd="0" destOrd="0" presId="urn:microsoft.com/office/officeart/2005/8/layout/cycle1"/>
    <dgm:cxn modelId="{F7366B98-7CA1-4E09-AA8E-34B76C4E1EF7}" type="presOf" srcId="{98790EFB-79FA-4C62-A1C8-42826FE30FF0}" destId="{D39C7238-51F9-4A88-8380-13CFE470B765}" srcOrd="0" destOrd="0" presId="urn:microsoft.com/office/officeart/2005/8/layout/cycle1"/>
    <dgm:cxn modelId="{DDBF0629-72EE-4C97-B65C-E27B9965A63B}" type="presOf" srcId="{68E6ADDD-7302-45D6-A654-511C0D3CF86A}" destId="{825DDABA-F596-40BB-A03C-2BD302A5A6EA}" srcOrd="0" destOrd="0" presId="urn:microsoft.com/office/officeart/2005/8/layout/cycle1"/>
    <dgm:cxn modelId="{4DB88478-63FC-43F8-87A1-385FC1896C13}" srcId="{4913B2AD-4563-4B40-8E05-2D613BAB84D3}" destId="{6F3755B8-DC5A-4FA8-A210-908EA926B9C6}" srcOrd="4" destOrd="0" parTransId="{8A1FA5B5-479D-41B8-B5AA-11C747BCFD98}" sibTransId="{8F71840D-7FDE-4BE6-B3D2-F1262745F89A}"/>
    <dgm:cxn modelId="{491C6378-5EEA-4C4A-9356-0FEC60053C10}" type="presParOf" srcId="{B131C61E-5958-48AE-B777-767F5661725C}" destId="{7A77E667-73BC-49F9-8473-1D9D2B4D9582}" srcOrd="0" destOrd="0" presId="urn:microsoft.com/office/officeart/2005/8/layout/cycle1"/>
    <dgm:cxn modelId="{AE26EF49-F27F-460C-A840-B72F0F4CB4AF}" type="presParOf" srcId="{B131C61E-5958-48AE-B777-767F5661725C}" destId="{AFB2F5A3-EDE4-46D5-B003-DADE14F296A9}" srcOrd="1" destOrd="0" presId="urn:microsoft.com/office/officeart/2005/8/layout/cycle1"/>
    <dgm:cxn modelId="{7CC8D53A-8FD1-42AB-B8C8-6B0B65E693DA}" type="presParOf" srcId="{B131C61E-5958-48AE-B777-767F5661725C}" destId="{B109AF71-904C-413D-A2B2-62D906C2BADA}" srcOrd="2" destOrd="0" presId="urn:microsoft.com/office/officeart/2005/8/layout/cycle1"/>
    <dgm:cxn modelId="{729C9A0D-F017-487B-A83C-26474A4290FD}" type="presParOf" srcId="{B131C61E-5958-48AE-B777-767F5661725C}" destId="{FCBC262D-00E9-438B-BFCB-C9122C0E339F}" srcOrd="3" destOrd="0" presId="urn:microsoft.com/office/officeart/2005/8/layout/cycle1"/>
    <dgm:cxn modelId="{7EDFC5C0-F3C3-4D23-B575-CD1F0A71BCDC}" type="presParOf" srcId="{B131C61E-5958-48AE-B777-767F5661725C}" destId="{72D81774-65B6-447A-BFB3-FCC5293DA9B7}" srcOrd="4" destOrd="0" presId="urn:microsoft.com/office/officeart/2005/8/layout/cycle1"/>
    <dgm:cxn modelId="{CBE747B5-874F-4422-93E2-D522DF415469}" type="presParOf" srcId="{B131C61E-5958-48AE-B777-767F5661725C}" destId="{825DDABA-F596-40BB-A03C-2BD302A5A6EA}" srcOrd="5" destOrd="0" presId="urn:microsoft.com/office/officeart/2005/8/layout/cycle1"/>
    <dgm:cxn modelId="{50B7435F-24B4-471E-8E2D-B79558EC88E3}" type="presParOf" srcId="{B131C61E-5958-48AE-B777-767F5661725C}" destId="{0F5214A6-C610-4579-939A-E529C6983565}" srcOrd="6" destOrd="0" presId="urn:microsoft.com/office/officeart/2005/8/layout/cycle1"/>
    <dgm:cxn modelId="{BDF24B0A-A121-45B3-89C0-4B1E6C8EA4F8}" type="presParOf" srcId="{B131C61E-5958-48AE-B777-767F5661725C}" destId="{D39C7238-51F9-4A88-8380-13CFE470B765}" srcOrd="7" destOrd="0" presId="urn:microsoft.com/office/officeart/2005/8/layout/cycle1"/>
    <dgm:cxn modelId="{96CEAAF3-06ED-4CA0-805D-F633508E9446}" type="presParOf" srcId="{B131C61E-5958-48AE-B777-767F5661725C}" destId="{09172378-FE59-4035-92C7-7B2D9123D702}" srcOrd="8" destOrd="0" presId="urn:microsoft.com/office/officeart/2005/8/layout/cycle1"/>
    <dgm:cxn modelId="{CC667890-DEC2-426B-8006-5C7CDFD1CD0C}" type="presParOf" srcId="{B131C61E-5958-48AE-B777-767F5661725C}" destId="{AFB2FA58-56C4-4753-8002-E6D67DC1E496}" srcOrd="9" destOrd="0" presId="urn:microsoft.com/office/officeart/2005/8/layout/cycle1"/>
    <dgm:cxn modelId="{5BCDE5C5-2E7E-436A-8FC9-1B39CB6C6EE1}" type="presParOf" srcId="{B131C61E-5958-48AE-B777-767F5661725C}" destId="{94528B5A-618A-4FAB-A618-B6B3C43859D6}" srcOrd="10" destOrd="0" presId="urn:microsoft.com/office/officeart/2005/8/layout/cycle1"/>
    <dgm:cxn modelId="{C2F834E4-AC27-474E-97D4-7B4150A18C80}" type="presParOf" srcId="{B131C61E-5958-48AE-B777-767F5661725C}" destId="{F9295630-8482-4137-AD19-924770DEBD20}" srcOrd="11" destOrd="0" presId="urn:microsoft.com/office/officeart/2005/8/layout/cycle1"/>
    <dgm:cxn modelId="{43D1047F-2AC3-404D-897E-1BC1815E353A}" type="presParOf" srcId="{B131C61E-5958-48AE-B777-767F5661725C}" destId="{DDF6DADD-7264-445C-AB0D-102AC4BCD63D}" srcOrd="12" destOrd="0" presId="urn:microsoft.com/office/officeart/2005/8/layout/cycle1"/>
    <dgm:cxn modelId="{40FD64C2-D6FF-4BAC-8866-003FBB5FEEBD}" type="presParOf" srcId="{B131C61E-5958-48AE-B777-767F5661725C}" destId="{0B2D6C9B-5D18-40B2-8949-4E7D4FF6D49F}" srcOrd="13" destOrd="0" presId="urn:microsoft.com/office/officeart/2005/8/layout/cycle1"/>
    <dgm:cxn modelId="{2E6D2019-6BB0-4F2F-A702-ADA779138BFE}" type="presParOf" srcId="{B131C61E-5958-48AE-B777-767F5661725C}" destId="{4F4A6633-C5B1-4B24-92A6-D8E657758BDC}" srcOrd="14"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B2F5A3-EDE4-46D5-B003-DADE14F296A9}">
      <dsp:nvSpPr>
        <dsp:cNvPr id="0" name=""/>
        <dsp:cNvSpPr/>
      </dsp:nvSpPr>
      <dsp:spPr>
        <a:xfrm>
          <a:off x="4586218" y="34071"/>
          <a:ext cx="1157696" cy="11576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0" u="none" strike="noStrike" kern="1200" cap="none" normalizeH="0" baseline="0" smtClean="0">
              <a:ln>
                <a:noFill/>
              </a:ln>
              <a:solidFill>
                <a:schemeClr val="tx1"/>
              </a:solidFill>
              <a:effectLst/>
              <a:cs typeface="Arial" charset="0"/>
            </a:rPr>
            <a:t>     2.цель/задача</a:t>
          </a:r>
        </a:p>
      </dsp:txBody>
      <dsp:txXfrm>
        <a:off x="4586218" y="34071"/>
        <a:ext cx="1157696" cy="1157696"/>
      </dsp:txXfrm>
    </dsp:sp>
    <dsp:sp modelId="{B109AF71-904C-413D-A2B2-62D906C2BADA}">
      <dsp:nvSpPr>
        <dsp:cNvPr id="0" name=""/>
        <dsp:cNvSpPr/>
      </dsp:nvSpPr>
      <dsp:spPr>
        <a:xfrm>
          <a:off x="1860422" y="281"/>
          <a:ext cx="4343654" cy="4343654"/>
        </a:xfrm>
        <a:prstGeom prst="circularArrow">
          <a:avLst>
            <a:gd name="adj1" fmla="val 5197"/>
            <a:gd name="adj2" fmla="val 335702"/>
            <a:gd name="adj3" fmla="val 21294103"/>
            <a:gd name="adj4" fmla="val 19765484"/>
            <a:gd name="adj5" fmla="val 6063"/>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2D81774-65B6-447A-BFB3-FCC5293DA9B7}">
      <dsp:nvSpPr>
        <dsp:cNvPr id="0" name=""/>
        <dsp:cNvSpPr/>
      </dsp:nvSpPr>
      <dsp:spPr>
        <a:xfrm>
          <a:off x="5286338" y="2188817"/>
          <a:ext cx="1157696" cy="11576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0" u="none" strike="noStrike" kern="1200" cap="none" normalizeH="0" baseline="0" smtClean="0">
              <a:ln>
                <a:noFill/>
              </a:ln>
              <a:solidFill>
                <a:schemeClr val="tx1"/>
              </a:solidFill>
              <a:effectLst/>
              <a:cs typeface="Arial" charset="0"/>
            </a:rPr>
            <a:t>               3. действия и операции</a:t>
          </a:r>
        </a:p>
      </dsp:txBody>
      <dsp:txXfrm>
        <a:off x="5286338" y="2188817"/>
        <a:ext cx="1157696" cy="1157696"/>
      </dsp:txXfrm>
    </dsp:sp>
    <dsp:sp modelId="{825DDABA-F596-40BB-A03C-2BD302A5A6EA}">
      <dsp:nvSpPr>
        <dsp:cNvPr id="0" name=""/>
        <dsp:cNvSpPr/>
      </dsp:nvSpPr>
      <dsp:spPr>
        <a:xfrm>
          <a:off x="1860422" y="281"/>
          <a:ext cx="4343654" cy="4343654"/>
        </a:xfrm>
        <a:prstGeom prst="circularArrow">
          <a:avLst>
            <a:gd name="adj1" fmla="val 5197"/>
            <a:gd name="adj2" fmla="val 335702"/>
            <a:gd name="adj3" fmla="val 4015591"/>
            <a:gd name="adj4" fmla="val 2252613"/>
            <a:gd name="adj5" fmla="val 6063"/>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39C7238-51F9-4A88-8380-13CFE470B765}">
      <dsp:nvSpPr>
        <dsp:cNvPr id="0" name=""/>
        <dsp:cNvSpPr/>
      </dsp:nvSpPr>
      <dsp:spPr>
        <a:xfrm>
          <a:off x="3453401" y="3520524"/>
          <a:ext cx="1157696" cy="11576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1400" b="1" i="0" u="none" strike="noStrike" kern="1200" cap="none" normalizeH="0" baseline="0" smtClean="0">
            <a:ln>
              <a:noFill/>
            </a:ln>
            <a:solidFill>
              <a:schemeClr val="tx1"/>
            </a:solidFill>
            <a:effectLst/>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0" u="none" strike="noStrike" kern="1200" cap="none" normalizeH="0" baseline="0" smtClean="0">
              <a:ln>
                <a:noFill/>
              </a:ln>
              <a:solidFill>
                <a:schemeClr val="tx1"/>
              </a:solidFill>
              <a:effectLst/>
              <a:cs typeface="Arial"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0" u="none" strike="noStrike" kern="1200" cap="none" normalizeH="0" baseline="0" smtClean="0">
              <a:ln>
                <a:noFill/>
              </a:ln>
              <a:solidFill>
                <a:schemeClr val="tx1"/>
              </a:solidFill>
              <a:effectLst/>
              <a:cs typeface="Arial" charset="0"/>
            </a:rPr>
            <a:t>4. самоконтроль</a:t>
          </a:r>
        </a:p>
      </dsp:txBody>
      <dsp:txXfrm>
        <a:off x="3453401" y="3520524"/>
        <a:ext cx="1157696" cy="1157696"/>
      </dsp:txXfrm>
    </dsp:sp>
    <dsp:sp modelId="{09172378-FE59-4035-92C7-7B2D9123D702}">
      <dsp:nvSpPr>
        <dsp:cNvPr id="0" name=""/>
        <dsp:cNvSpPr/>
      </dsp:nvSpPr>
      <dsp:spPr>
        <a:xfrm>
          <a:off x="1860422" y="281"/>
          <a:ext cx="4343654" cy="4343654"/>
        </a:xfrm>
        <a:prstGeom prst="circularArrow">
          <a:avLst>
            <a:gd name="adj1" fmla="val 5197"/>
            <a:gd name="adj2" fmla="val 335702"/>
            <a:gd name="adj3" fmla="val 8211686"/>
            <a:gd name="adj4" fmla="val 6448708"/>
            <a:gd name="adj5" fmla="val 6063"/>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4528B5A-618A-4FAB-A618-B6B3C43859D6}">
      <dsp:nvSpPr>
        <dsp:cNvPr id="0" name=""/>
        <dsp:cNvSpPr/>
      </dsp:nvSpPr>
      <dsp:spPr>
        <a:xfrm>
          <a:off x="1620464" y="2188817"/>
          <a:ext cx="1157696" cy="11576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0" u="none" strike="noStrike" kern="1200" cap="none" normalizeH="0" baseline="0" smtClean="0">
              <a:ln>
                <a:noFill/>
              </a:ln>
              <a:solidFill>
                <a:schemeClr val="tx1"/>
              </a:solidFill>
              <a:effectLst/>
              <a:cs typeface="Arial" charset="0"/>
            </a:rPr>
            <a:t>5. самооценка</a:t>
          </a:r>
        </a:p>
      </dsp:txBody>
      <dsp:txXfrm>
        <a:off x="1620464" y="2188817"/>
        <a:ext cx="1157696" cy="1157696"/>
      </dsp:txXfrm>
    </dsp:sp>
    <dsp:sp modelId="{F9295630-8482-4137-AD19-924770DEBD20}">
      <dsp:nvSpPr>
        <dsp:cNvPr id="0" name=""/>
        <dsp:cNvSpPr/>
      </dsp:nvSpPr>
      <dsp:spPr>
        <a:xfrm>
          <a:off x="1860422" y="281"/>
          <a:ext cx="4343654" cy="4343654"/>
        </a:xfrm>
        <a:prstGeom prst="circularArrow">
          <a:avLst>
            <a:gd name="adj1" fmla="val 5197"/>
            <a:gd name="adj2" fmla="val 335702"/>
            <a:gd name="adj3" fmla="val 12298814"/>
            <a:gd name="adj4" fmla="val 10770195"/>
            <a:gd name="adj5" fmla="val 6063"/>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B2D6C9B-5D18-40B2-8949-4E7D4FF6D49F}">
      <dsp:nvSpPr>
        <dsp:cNvPr id="0" name=""/>
        <dsp:cNvSpPr/>
      </dsp:nvSpPr>
      <dsp:spPr>
        <a:xfrm>
          <a:off x="2320584" y="34071"/>
          <a:ext cx="1157696" cy="11576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0" u="none" strike="noStrike" kern="1200" cap="none" normalizeH="0" baseline="0" smtClean="0">
              <a:ln>
                <a:noFill/>
              </a:ln>
              <a:solidFill>
                <a:schemeClr val="tx1"/>
              </a:solidFill>
              <a:effectLst/>
              <a:cs typeface="Arial" charset="0"/>
            </a:rPr>
            <a:t>1.мотив</a:t>
          </a:r>
        </a:p>
      </dsp:txBody>
      <dsp:txXfrm>
        <a:off x="2320584" y="34071"/>
        <a:ext cx="1157696" cy="1157696"/>
      </dsp:txXfrm>
    </dsp:sp>
    <dsp:sp modelId="{4F4A6633-C5B1-4B24-92A6-D8E657758BDC}">
      <dsp:nvSpPr>
        <dsp:cNvPr id="0" name=""/>
        <dsp:cNvSpPr/>
      </dsp:nvSpPr>
      <dsp:spPr>
        <a:xfrm>
          <a:off x="1860422" y="281"/>
          <a:ext cx="4343654" cy="4343654"/>
        </a:xfrm>
        <a:prstGeom prst="circularArrow">
          <a:avLst>
            <a:gd name="adj1" fmla="val 5197"/>
            <a:gd name="adj2" fmla="val 335702"/>
            <a:gd name="adj3" fmla="val 16866577"/>
            <a:gd name="adj4" fmla="val 15197722"/>
            <a:gd name="adj5" fmla="val 6063"/>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D162C7-8567-4161-BAB3-C8706FECA8DB}" type="datetimeFigureOut">
              <a:rPr lang="ru-RU" smtClean="0"/>
              <a:pPr/>
              <a:t>29.10.2024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56181C-4832-4A39-BCA4-0AD738CE9A06}" type="slidenum">
              <a:rPr lang="ru-RU" smtClean="0"/>
              <a:pPr/>
              <a:t>‹#›</a:t>
            </a:fld>
            <a:endParaRPr lang="ru-RU"/>
          </a:p>
        </p:txBody>
      </p:sp>
    </p:spTree>
    <p:extLst>
      <p:ext uri="{BB962C8B-B14F-4D97-AF65-F5344CB8AC3E}">
        <p14:creationId xmlns:p14="http://schemas.microsoft.com/office/powerpoint/2010/main" val="33041292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p:spPr>
        <p:txBody>
          <a:bodyPr/>
          <a:lstStyle/>
          <a:p>
            <a:endParaRPr lang="ru-R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pPr eaLnBrk="1" hangingPunct="1">
              <a:spcBef>
                <a:spcPct val="0"/>
              </a:spcBef>
            </a:pPr>
            <a:r>
              <a:rPr lang="ru-RU" smtClean="0"/>
              <a:t>Изменилось как содержание образования, так и содержание оценки образования. </a:t>
            </a:r>
            <a:r>
              <a:rPr lang="ru-RU" dirty="0" smtClean="0"/>
              <a:t>В ООП прописывается на каком предметном  содержании.</a:t>
            </a:r>
          </a:p>
        </p:txBody>
      </p:sp>
      <p:sp>
        <p:nvSpPr>
          <p:cNvPr id="14340" name="Slide Number Placeholder 3"/>
          <p:cNvSpPr txBox="1">
            <a:spLocks noGrp="1"/>
          </p:cNvSpPr>
          <p:nvPr/>
        </p:nvSpPr>
        <p:spPr bwMode="auto">
          <a:xfrm>
            <a:off x="3884613" y="8686800"/>
            <a:ext cx="2971800" cy="455613"/>
          </a:xfrm>
          <a:prstGeom prst="rect">
            <a:avLst/>
          </a:prstGeom>
          <a:noFill/>
          <a:ln w="9525">
            <a:noFill/>
            <a:miter lim="800000"/>
            <a:headEnd/>
            <a:tailEnd/>
          </a:ln>
        </p:spPr>
        <p:txBody>
          <a:bodyPr anchor="b"/>
          <a:lstStyle/>
          <a:p>
            <a:pPr algn="r"/>
            <a:fld id="{7721738D-36DC-49C9-9ADA-2B2915512567}" type="slidenum">
              <a:rPr lang="en-US" sz="1200">
                <a:solidFill>
                  <a:srgbClr val="000000"/>
                </a:solidFill>
              </a:rPr>
              <a:pPr algn="r"/>
              <a:t>9</a:t>
            </a:fld>
            <a:endParaRPr lang="en-US" sz="1200">
              <a:solidFill>
                <a:srgbClr val="000000"/>
              </a:solidFill>
            </a:endParaRPr>
          </a:p>
        </p:txBody>
      </p:sp>
      <p:sp>
        <p:nvSpPr>
          <p:cNvPr id="14341" name="Нижний колонтитул 4"/>
          <p:cNvSpPr>
            <a:spLocks noGrp="1"/>
          </p:cNvSpPr>
          <p:nvPr>
            <p:ph type="ftr" sz="quarter" idx="4"/>
          </p:nvPr>
        </p:nvSpPr>
        <p:spPr>
          <a:noFill/>
        </p:spPr>
        <p:txBody>
          <a:bodyPr/>
          <a:lstStyle/>
          <a:p>
            <a:endParaRPr lang="ru-RU" smtClean="0">
              <a:solidFill>
                <a:srgbClr val="000000"/>
              </a:solidFill>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6E4C138-D28C-4FD4-8E84-083B6413882B}" type="datetimeFigureOut">
              <a:rPr lang="ru-RU" smtClean="0"/>
              <a:pPr/>
              <a:t>29.10.2024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45C9209-6AC8-477D-BD58-1E885DF90F5B}" type="slidenum">
              <a:rPr lang="ru-RU" smtClean="0"/>
              <a:pPr/>
              <a:t>‹#›</a:t>
            </a:fld>
            <a:endParaRPr lang="ru-RU"/>
          </a:p>
        </p:txBody>
      </p:sp>
    </p:spTree>
    <p:extLst>
      <p:ext uri="{BB962C8B-B14F-4D97-AF65-F5344CB8AC3E}">
        <p14:creationId xmlns:p14="http://schemas.microsoft.com/office/powerpoint/2010/main" val="307843178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5" cstate="print">
            <a:alphaModFix amt="85000"/>
            <a:lum/>
          </a:blip>
          <a:srcRect/>
          <a:stretch>
            <a:fillRect l="-5000" r="-5000"/>
          </a:stretch>
        </a:blipFill>
        <a:effectLst/>
      </p:bgPr>
    </p:bg>
    <p:spTree>
      <p:nvGrpSpPr>
        <p:cNvPr id="1" name=""/>
        <p:cNvGrpSpPr/>
        <p:nvPr/>
      </p:nvGrpSpPr>
      <p:grpSpPr>
        <a:xfrm>
          <a:off x="0" y="0"/>
          <a:ext cx="0" cy="0"/>
          <a:chOff x="0" y="0"/>
          <a:chExt cx="0" cy="0"/>
        </a:xfrm>
      </p:grpSpPr>
      <p:pic>
        <p:nvPicPr>
          <p:cNvPr id="10" name="Рисунок 9" descr="Book7.jpg"/>
          <p:cNvPicPr>
            <a:picLocks noChangeAspect="1"/>
          </p:cNvPicPr>
          <p:nvPr userDrawn="1"/>
        </p:nvPicPr>
        <p:blipFill>
          <a:blip r:embed="rId6" cstate="print">
            <a:clrChange>
              <a:clrFrom>
                <a:srgbClr val="FFFFFF"/>
              </a:clrFrom>
              <a:clrTo>
                <a:srgbClr val="FFFFFF">
                  <a:alpha val="0"/>
                </a:srgbClr>
              </a:clrTo>
            </a:clrChange>
          </a:blip>
          <a:stretch>
            <a:fillRect/>
          </a:stretch>
        </p:blipFill>
        <p:spPr>
          <a:xfrm>
            <a:off x="179512" y="5661248"/>
            <a:ext cx="1423468" cy="975494"/>
          </a:xfrm>
          <a:prstGeom prst="rect">
            <a:avLst/>
          </a:prstGeom>
        </p:spPr>
      </p:pic>
      <p:pic>
        <p:nvPicPr>
          <p:cNvPr id="9" name="Рисунок 8" descr="kolokol34.png"/>
          <p:cNvPicPr>
            <a:picLocks noChangeAspect="1"/>
          </p:cNvPicPr>
          <p:nvPr userDrawn="1"/>
        </p:nvPicPr>
        <p:blipFill>
          <a:blip r:embed="rId7" cstate="print"/>
          <a:stretch>
            <a:fillRect/>
          </a:stretch>
        </p:blipFill>
        <p:spPr>
          <a:xfrm>
            <a:off x="7740352" y="260648"/>
            <a:ext cx="1152128" cy="877812"/>
          </a:xfrm>
          <a:prstGeom prst="rect">
            <a:avLst/>
          </a:prstGeom>
        </p:spPr>
      </p:pic>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DBAA97-D6E1-4031-BBAF-C0FE623A61D0}" type="datetimeFigureOut">
              <a:rPr lang="ru-RU" smtClean="0"/>
              <a:pPr/>
              <a:t>29.10.2024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D6303E-CC88-4AD6-A49B-5A6A149AFD81}" type="slidenum">
              <a:rPr lang="ru-RU" smtClean="0"/>
              <a:pPr/>
              <a:t>‹#›</a:t>
            </a:fld>
            <a:endParaRPr lang="ru-RU"/>
          </a:p>
        </p:txBody>
      </p:sp>
      <p:sp>
        <p:nvSpPr>
          <p:cNvPr id="7" name="Прямоугольник 6"/>
          <p:cNvSpPr/>
          <p:nvPr userDrawn="1"/>
        </p:nvSpPr>
        <p:spPr>
          <a:xfrm>
            <a:off x="251520" y="260648"/>
            <a:ext cx="8640960" cy="6336704"/>
          </a:xfrm>
          <a:prstGeom prst="rect">
            <a:avLst/>
          </a:prstGeom>
          <a:noFill/>
          <a:ln>
            <a:solidFill>
              <a:schemeClr val="accent6">
                <a:lumMod val="75000"/>
              </a:schemeClr>
            </a:solidFill>
          </a:ln>
          <a:effectLst>
            <a:glow rad="1397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 bg1="lt1" tx1="dk1" bg2="lt2" tx2="dk2" accent1="accent1" accent2="accent2" accent3="accent3" accent4="accent4" accent5="accent5" accent6="accent6" hlink="hlink" folHlink="folHlink"/>
  <p:sldLayoutIdLst>
    <p:sldLayoutId id="2147483649" r:id="rId1"/>
    <p:sldLayoutId id="2147483655" r:id="rId2"/>
    <p:sldLayoutId id="2147483656"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692696"/>
            <a:ext cx="7772400" cy="4248473"/>
          </a:xfrm>
        </p:spPr>
        <p:txBody>
          <a:bodyPr>
            <a:normAutofit/>
          </a:bodyPr>
          <a:lstStyle/>
          <a:p>
            <a:r>
              <a:rPr lang="ru-RU" i="1" dirty="0" smtClean="0"/>
              <a:t/>
            </a:r>
            <a:br>
              <a:rPr lang="ru-RU" i="1" dirty="0" smtClean="0"/>
            </a:br>
            <a:r>
              <a:rPr lang="ru-RU" sz="3600" dirty="0"/>
              <a:t>«</a:t>
            </a:r>
            <a:r>
              <a:rPr lang="ru-RU" sz="3600" b="1" dirty="0"/>
              <a:t>Формирование у педагогических работников навыков по обеспечению защищенности субъектов образовательного процесса</a:t>
            </a:r>
            <a:r>
              <a:rPr lang="ru-RU" sz="3600" dirty="0"/>
              <a:t>» </a:t>
            </a:r>
          </a:p>
        </p:txBody>
      </p:sp>
      <p:sp>
        <p:nvSpPr>
          <p:cNvPr id="3" name="Подзаголовок 2"/>
          <p:cNvSpPr>
            <a:spLocks noGrp="1"/>
          </p:cNvSpPr>
          <p:nvPr>
            <p:ph type="subTitle" idx="1"/>
          </p:nvPr>
        </p:nvSpPr>
        <p:spPr>
          <a:xfrm>
            <a:off x="1371600" y="4869160"/>
            <a:ext cx="6400800" cy="1512168"/>
          </a:xfrm>
        </p:spPr>
        <p:txBody>
          <a:bodyPr>
            <a:normAutofit/>
          </a:bodyPr>
          <a:lstStyle/>
          <a:p>
            <a:endParaRPr lang="ru-RU" dirty="0" smtClean="0"/>
          </a:p>
          <a:p>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Виды утверждений</a:t>
            </a:r>
            <a:endParaRPr lang="ru-RU" dirty="0"/>
          </a:p>
        </p:txBody>
      </p:sp>
      <p:sp>
        <p:nvSpPr>
          <p:cNvPr id="3" name="Объект 2"/>
          <p:cNvSpPr>
            <a:spLocks noGrp="1"/>
          </p:cNvSpPr>
          <p:nvPr>
            <p:ph idx="1"/>
          </p:nvPr>
        </p:nvSpPr>
        <p:spPr/>
        <p:txBody>
          <a:bodyPr/>
          <a:lstStyle/>
          <a:p>
            <a:r>
              <a:rPr lang="ru-RU" dirty="0"/>
              <a:t>«Я-утверждение</a:t>
            </a:r>
            <a:r>
              <a:rPr lang="ru-RU" dirty="0" smtClean="0"/>
              <a:t>»</a:t>
            </a:r>
          </a:p>
          <a:p>
            <a:r>
              <a:rPr lang="ru-RU" dirty="0" smtClean="0"/>
              <a:t>«ты-утверждение»</a:t>
            </a:r>
          </a:p>
          <a:p>
            <a:r>
              <a:rPr lang="ru-RU" dirty="0" smtClean="0"/>
              <a:t>«мы-утверждение»</a:t>
            </a:r>
          </a:p>
          <a:p>
            <a:endParaRPr lang="ru-RU" dirty="0"/>
          </a:p>
        </p:txBody>
      </p:sp>
    </p:spTree>
    <p:extLst>
      <p:ext uri="{BB962C8B-B14F-4D97-AF65-F5344CB8AC3E}">
        <p14:creationId xmlns:p14="http://schemas.microsoft.com/office/powerpoint/2010/main" val="7302590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a:t>«Я-утверждение</a:t>
            </a:r>
            <a:r>
              <a:rPr lang="ru-RU" dirty="0" smtClean="0"/>
              <a:t>»</a:t>
            </a:r>
            <a:endParaRPr lang="ru-RU" dirty="0"/>
          </a:p>
        </p:txBody>
      </p:sp>
      <p:sp>
        <p:nvSpPr>
          <p:cNvPr id="3" name="Объект 2"/>
          <p:cNvSpPr>
            <a:spLocks noGrp="1"/>
          </p:cNvSpPr>
          <p:nvPr>
            <p:ph idx="1"/>
          </p:nvPr>
        </p:nvSpPr>
        <p:spPr/>
        <p:txBody>
          <a:bodyPr/>
          <a:lstStyle/>
          <a:p>
            <a:r>
              <a:rPr lang="ru-RU" dirty="0" smtClean="0"/>
              <a:t>При «Я-утверждении» человек не даёт оценки, а сообщает о своих чувствах, выражает отношение к проблеме.</a:t>
            </a:r>
          </a:p>
          <a:p>
            <a:r>
              <a:rPr lang="ru-RU" dirty="0" smtClean="0"/>
              <a:t>Снижается вероятность возражений с противоположной стороны.</a:t>
            </a:r>
            <a:endParaRPr lang="ru-RU" dirty="0"/>
          </a:p>
        </p:txBody>
      </p:sp>
    </p:spTree>
    <p:extLst>
      <p:ext uri="{BB962C8B-B14F-4D97-AF65-F5344CB8AC3E}">
        <p14:creationId xmlns:p14="http://schemas.microsoft.com/office/powerpoint/2010/main" val="35979322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normAutofit lnSpcReduction="10000"/>
          </a:bodyPr>
          <a:lstStyle/>
          <a:p>
            <a:r>
              <a:rPr lang="ru-RU" dirty="0" smtClean="0"/>
              <a:t>« ты всегда одалживаешь у меня деньги и никогда не отдаёшь»</a:t>
            </a:r>
          </a:p>
          <a:p>
            <a:r>
              <a:rPr lang="ru-RU" dirty="0" smtClean="0"/>
              <a:t>«опять ты за старое…»</a:t>
            </a:r>
          </a:p>
          <a:p>
            <a:r>
              <a:rPr lang="ru-RU" dirty="0" smtClean="0"/>
              <a:t>«ну как всегда…»</a:t>
            </a:r>
          </a:p>
          <a:p>
            <a:r>
              <a:rPr lang="ru-RU" dirty="0" smtClean="0"/>
              <a:t>«вот все услышали, а ты нет…»</a:t>
            </a:r>
          </a:p>
          <a:p>
            <a:r>
              <a:rPr lang="ru-RU" dirty="0" smtClean="0"/>
              <a:t>«ты-утверждение» заставляет чувствовать себя виноватым или осуждаемым, заставляет защищаться, а не решать проблему</a:t>
            </a:r>
            <a:endParaRPr lang="ru-RU" dirty="0"/>
          </a:p>
        </p:txBody>
      </p:sp>
    </p:spTree>
    <p:extLst>
      <p:ext uri="{BB962C8B-B14F-4D97-AF65-F5344CB8AC3E}">
        <p14:creationId xmlns:p14="http://schemas.microsoft.com/office/powerpoint/2010/main" val="37341200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Перефразирование </a:t>
            </a:r>
            <a:endParaRPr lang="ru-RU" dirty="0"/>
          </a:p>
        </p:txBody>
      </p:sp>
      <p:sp>
        <p:nvSpPr>
          <p:cNvPr id="3" name="Объект 2"/>
          <p:cNvSpPr>
            <a:spLocks noGrp="1"/>
          </p:cNvSpPr>
          <p:nvPr>
            <p:ph idx="1"/>
          </p:nvPr>
        </p:nvSpPr>
        <p:spPr/>
        <p:txBody>
          <a:bodyPr/>
          <a:lstStyle/>
          <a:p>
            <a:r>
              <a:rPr lang="ru-RU" dirty="0" smtClean="0"/>
              <a:t>Способность выразить основные моменты сказанного</a:t>
            </a:r>
            <a:endParaRPr lang="ru-RU" dirty="0"/>
          </a:p>
        </p:txBody>
      </p:sp>
    </p:spTree>
    <p:extLst>
      <p:ext uri="{BB962C8B-B14F-4D97-AF65-F5344CB8AC3E}">
        <p14:creationId xmlns:p14="http://schemas.microsoft.com/office/powerpoint/2010/main" val="10507345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Упражнение «Позиции»</a:t>
            </a:r>
            <a:endParaRPr lang="ru-RU" dirty="0"/>
          </a:p>
        </p:txBody>
      </p:sp>
      <p:sp>
        <p:nvSpPr>
          <p:cNvPr id="3" name="Объект 2"/>
          <p:cNvSpPr>
            <a:spLocks noGrp="1"/>
          </p:cNvSpPr>
          <p:nvPr>
            <p:ph idx="1"/>
          </p:nvPr>
        </p:nvSpPr>
        <p:spPr/>
        <p:txBody>
          <a:bodyPr>
            <a:normAutofit fontScale="92500" lnSpcReduction="10000"/>
          </a:bodyPr>
          <a:lstStyle/>
          <a:p>
            <a:r>
              <a:rPr lang="ru-RU" dirty="0" smtClean="0"/>
              <a:t>П – посредник</a:t>
            </a:r>
          </a:p>
          <a:p>
            <a:r>
              <a:rPr lang="ru-RU" dirty="0" smtClean="0"/>
              <a:t>С – синий, мыслитель, анализ шаг за шагом</a:t>
            </a:r>
          </a:p>
          <a:p>
            <a:r>
              <a:rPr lang="ru-RU" dirty="0" smtClean="0"/>
              <a:t>К-красный, эмоционально открытый, выражающий чувства</a:t>
            </a:r>
          </a:p>
          <a:p>
            <a:r>
              <a:rPr lang="ru-RU" dirty="0" smtClean="0"/>
              <a:t>З – зелёный, всегда позитивно настроен</a:t>
            </a:r>
          </a:p>
          <a:p>
            <a:r>
              <a:rPr lang="ru-RU" dirty="0" smtClean="0"/>
              <a:t>Ф – фиолетовый, негативный, ему ничего не нравится</a:t>
            </a:r>
          </a:p>
          <a:p>
            <a:r>
              <a:rPr lang="ru-RU" dirty="0" smtClean="0"/>
              <a:t>Вопрос – не следует ли потребовать от телеканалов прекратить показ </a:t>
            </a:r>
            <a:r>
              <a:rPr lang="ru-RU" smtClean="0"/>
              <a:t>сцен насилия?</a:t>
            </a:r>
            <a:endParaRPr lang="ru-RU" dirty="0"/>
          </a:p>
        </p:txBody>
      </p:sp>
    </p:spTree>
    <p:extLst>
      <p:ext uri="{BB962C8B-B14F-4D97-AF65-F5344CB8AC3E}">
        <p14:creationId xmlns:p14="http://schemas.microsoft.com/office/powerpoint/2010/main" val="473248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35282" y="548680"/>
            <a:ext cx="7272808" cy="4401205"/>
          </a:xfrm>
          <a:prstGeom prst="rect">
            <a:avLst/>
          </a:prstGeom>
        </p:spPr>
        <p:txBody>
          <a:bodyPr wrap="square">
            <a:spAutoFit/>
          </a:bodyPr>
          <a:lstStyle/>
          <a:p>
            <a:pPr algn="just"/>
            <a:r>
              <a:rPr lang="ru-RU" sz="4000" dirty="0"/>
              <a:t>Формы и методы </a:t>
            </a:r>
            <a:r>
              <a:rPr lang="ru-RU" sz="4000" b="1" dirty="0"/>
              <a:t>психолого-педагогического сопровождения </a:t>
            </a:r>
            <a:r>
              <a:rPr lang="ru-RU" sz="4000" dirty="0"/>
              <a:t>безопасного функционирования образовательной организации. </a:t>
            </a:r>
            <a:endParaRPr lang="ru-RU" sz="4000" dirty="0" smtClean="0"/>
          </a:p>
          <a:p>
            <a:pPr algn="just"/>
            <a:r>
              <a:rPr lang="ru-RU" sz="4000" b="1" dirty="0" smtClean="0"/>
              <a:t>Применение </a:t>
            </a:r>
            <a:r>
              <a:rPr lang="ru-RU" sz="4000" b="1" dirty="0"/>
              <a:t>медиативных </a:t>
            </a:r>
            <a:r>
              <a:rPr lang="ru-RU" sz="4000" b="1" dirty="0" smtClean="0"/>
              <a:t>технологий</a:t>
            </a:r>
          </a:p>
        </p:txBody>
      </p:sp>
    </p:spTree>
    <p:extLst>
      <p:ext uri="{BB962C8B-B14F-4D97-AF65-F5344CB8AC3E}">
        <p14:creationId xmlns:p14="http://schemas.microsoft.com/office/powerpoint/2010/main" val="269678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Цель</a:t>
            </a:r>
            <a:endParaRPr lang="ru-RU" b="1" dirty="0"/>
          </a:p>
        </p:txBody>
      </p:sp>
      <p:sp>
        <p:nvSpPr>
          <p:cNvPr id="3" name="Содержимое 2"/>
          <p:cNvSpPr>
            <a:spLocks noGrp="1"/>
          </p:cNvSpPr>
          <p:nvPr>
            <p:ph idx="1"/>
          </p:nvPr>
        </p:nvSpPr>
        <p:spPr/>
        <p:txBody>
          <a:bodyPr>
            <a:normAutofit/>
          </a:bodyPr>
          <a:lstStyle/>
          <a:p>
            <a:r>
              <a:rPr lang="ru-RU" sz="3600" dirty="0"/>
              <a:t>формирование </a:t>
            </a:r>
            <a:r>
              <a:rPr lang="ru-RU" sz="3600" dirty="0" smtClean="0"/>
              <a:t>психолого-педагогической компетентности </a:t>
            </a:r>
            <a:r>
              <a:rPr lang="ru-RU" sz="3600" dirty="0"/>
              <a:t>слушателей в </a:t>
            </a:r>
            <a:r>
              <a:rPr lang="ru-RU" sz="3600" dirty="0" smtClean="0"/>
              <a:t>обеспечении безопасного функционирования образовательной организации, овладение техниками  медиации</a:t>
            </a:r>
            <a:endParaRPr lang="ru-RU" sz="3600" dirty="0"/>
          </a:p>
        </p:txBody>
      </p:sp>
    </p:spTree>
    <p:extLst>
      <p:ext uri="{BB962C8B-B14F-4D97-AF65-F5344CB8AC3E}">
        <p14:creationId xmlns:p14="http://schemas.microsoft.com/office/powerpoint/2010/main" val="41472930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ru-RU" dirty="0" smtClean="0"/>
              <a:t>Мнение психолога</a:t>
            </a:r>
            <a:endParaRPr lang="ru-RU" dirty="0"/>
          </a:p>
        </p:txBody>
      </p:sp>
      <p:sp>
        <p:nvSpPr>
          <p:cNvPr id="5" name="Объект 4"/>
          <p:cNvSpPr>
            <a:spLocks noGrp="1"/>
          </p:cNvSpPr>
          <p:nvPr>
            <p:ph idx="1"/>
          </p:nvPr>
        </p:nvSpPr>
        <p:spPr/>
        <p:txBody>
          <a:bodyPr/>
          <a:lstStyle/>
          <a:p>
            <a:r>
              <a:rPr lang="ru-RU" dirty="0"/>
              <a:t>Мы окружаем детей стеной защиты: в школе </a:t>
            </a:r>
            <a:r>
              <a:rPr lang="ru-RU" i="1" dirty="0"/>
              <a:t>—</a:t>
            </a:r>
            <a:r>
              <a:rPr lang="ru-RU" dirty="0"/>
              <a:t> охрана, в детском саду </a:t>
            </a:r>
            <a:r>
              <a:rPr lang="ru-RU" i="1" dirty="0"/>
              <a:t>—</a:t>
            </a:r>
            <a:r>
              <a:rPr lang="ru-RU" dirty="0"/>
              <a:t>охрана, постоянно звонки, контроль. Получается, что чем больше мы пытаемся обезопасить детей, тем страшнее нам становится. Чем больше кругов защиты выстраиваем, тем больше нам кажется, что они беззащитны. Так могут начать думать и сами </a:t>
            </a:r>
            <a:r>
              <a:rPr lang="ru-RU" dirty="0" smtClean="0"/>
              <a:t>дети…</a:t>
            </a:r>
            <a:endParaRPr lang="ru-RU" dirty="0"/>
          </a:p>
        </p:txBody>
      </p:sp>
    </p:spTree>
    <p:extLst>
      <p:ext uri="{BB962C8B-B14F-4D97-AF65-F5344CB8AC3E}">
        <p14:creationId xmlns:p14="http://schemas.microsoft.com/office/powerpoint/2010/main" val="1955040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Да, мы все уязвимы, но что с этим делать? </a:t>
            </a:r>
          </a:p>
        </p:txBody>
      </p:sp>
      <p:sp>
        <p:nvSpPr>
          <p:cNvPr id="3" name="Объект 2"/>
          <p:cNvSpPr>
            <a:spLocks noGrp="1"/>
          </p:cNvSpPr>
          <p:nvPr>
            <p:ph idx="1"/>
          </p:nvPr>
        </p:nvSpPr>
        <p:spPr/>
        <p:txBody>
          <a:bodyPr>
            <a:normAutofit lnSpcReduction="10000"/>
          </a:bodyPr>
          <a:lstStyle/>
          <a:p>
            <a:r>
              <a:rPr lang="ru-RU" dirty="0"/>
              <a:t>Невозможно гарантировать полную безопасность ребенка ни в детском саду, ни в школе, ни на улице, ни дома</a:t>
            </a:r>
            <a:r>
              <a:rPr lang="ru-RU" dirty="0" smtClean="0"/>
              <a:t>.</a:t>
            </a:r>
          </a:p>
          <a:p>
            <a:r>
              <a:rPr lang="ru-RU" dirty="0"/>
              <a:t>Парализовать себя страхом и бояться, или все-таки понимать, что тебе дана жизнь, надо ее прожить и учить этому детей. Надо не бояться за ребенка, надо готовить его к жизни, говоря о том, что в ней есть хорошего, а что плохого.</a:t>
            </a:r>
          </a:p>
        </p:txBody>
      </p:sp>
    </p:spTree>
    <p:extLst>
      <p:ext uri="{BB962C8B-B14F-4D97-AF65-F5344CB8AC3E}">
        <p14:creationId xmlns:p14="http://schemas.microsoft.com/office/powerpoint/2010/main" val="367532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85000" lnSpcReduction="10000"/>
          </a:bodyPr>
          <a:lstStyle/>
          <a:p>
            <a:r>
              <a:rPr lang="ru-RU" dirty="0"/>
              <a:t>Запрещая что-то делать, например, фразами «не лезь, упадешь», «куда ты несешься?», мы формируем робкую личность, позицию жертвы</a:t>
            </a:r>
            <a:r>
              <a:rPr lang="ru-RU" dirty="0" smtClean="0"/>
              <a:t>.</a:t>
            </a:r>
          </a:p>
          <a:p>
            <a:r>
              <a:rPr lang="ru-RU" dirty="0"/>
              <a:t>Таким образом, мы не даем им верить в себя. Прямо противоположного результата можно достигнуть, если у ребенка воспитывать самоуважение с раннего детства. </a:t>
            </a:r>
            <a:endParaRPr lang="ru-RU" dirty="0" smtClean="0"/>
          </a:p>
          <a:p>
            <a:r>
              <a:rPr lang="ru-RU" dirty="0" smtClean="0"/>
              <a:t>Давать </a:t>
            </a:r>
            <a:r>
              <a:rPr lang="ru-RU" dirty="0"/>
              <a:t>ему ощущение, что он может управлять своей жизнью, рассказывая о его возможностях, уважать его выбор, но при этом расставляя разумные границы.</a:t>
            </a:r>
          </a:p>
        </p:txBody>
      </p:sp>
    </p:spTree>
    <p:extLst>
      <p:ext uri="{BB962C8B-B14F-4D97-AF65-F5344CB8AC3E}">
        <p14:creationId xmlns:p14="http://schemas.microsoft.com/office/powerpoint/2010/main" val="42543353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3" cstate="print"/>
          <a:srcRect/>
          <a:stretch>
            <a:fillRect/>
          </a:stretch>
        </p:blipFill>
        <p:spPr bwMode="auto">
          <a:xfrm>
            <a:off x="755650" y="1133475"/>
            <a:ext cx="7777163" cy="5641975"/>
          </a:xfrm>
          <a:prstGeom prst="rect">
            <a:avLst/>
          </a:prstGeom>
          <a:noFill/>
          <a:ln w="9525">
            <a:noFill/>
            <a:miter lim="800000"/>
            <a:headEnd/>
            <a:tailEnd/>
          </a:ln>
        </p:spPr>
      </p:pic>
      <p:sp>
        <p:nvSpPr>
          <p:cNvPr id="10243" name="Rectangle 3"/>
          <p:cNvSpPr>
            <a:spLocks noGrp="1" noChangeArrowheads="1"/>
          </p:cNvSpPr>
          <p:nvPr>
            <p:ph type="title"/>
          </p:nvPr>
        </p:nvSpPr>
        <p:spPr>
          <a:xfrm>
            <a:off x="0" y="188913"/>
            <a:ext cx="9144000" cy="1143000"/>
          </a:xfrm>
        </p:spPr>
        <p:txBody>
          <a:bodyPr>
            <a:normAutofit fontScale="90000"/>
          </a:bodyPr>
          <a:lstStyle/>
          <a:p>
            <a:r>
              <a:rPr lang="ru-RU" sz="3600" b="1" dirty="0" smtClean="0"/>
              <a:t>Есть педагоги, которые по-прежнему нацелены на старый результат:</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8" name="Rectangle 2"/>
          <p:cNvSpPr>
            <a:spLocks noGrp="1" noChangeArrowheads="1"/>
          </p:cNvSpPr>
          <p:nvPr>
            <p:ph type="title"/>
          </p:nvPr>
        </p:nvSpPr>
        <p:spPr>
          <a:xfrm>
            <a:off x="685800" y="152400"/>
            <a:ext cx="7772400" cy="1692275"/>
          </a:xfrm>
        </p:spPr>
        <p:txBody>
          <a:bodyPr/>
          <a:lstStyle/>
          <a:p>
            <a:pPr eaLnBrk="1" hangingPunct="1"/>
            <a:r>
              <a:rPr lang="ru-RU" sz="3200" b="1" smtClean="0">
                <a:solidFill>
                  <a:schemeClr val="tx1"/>
                </a:solidFill>
              </a:rPr>
              <a:t>Психологическая структура деятельности (субъекта собственной деятельности)</a:t>
            </a:r>
          </a:p>
        </p:txBody>
      </p:sp>
      <p:graphicFrame>
        <p:nvGraphicFramePr>
          <p:cNvPr id="2" name="Схема 1"/>
          <p:cNvGraphicFramePr/>
          <p:nvPr/>
        </p:nvGraphicFramePr>
        <p:xfrm>
          <a:off x="684213" y="1844675"/>
          <a:ext cx="8064500" cy="46799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Номер слайда 3"/>
          <p:cNvSpPr>
            <a:spLocks noGrp="1"/>
          </p:cNvSpPr>
          <p:nvPr>
            <p:ph type="sldNum" sz="quarter" idx="4294967295"/>
          </p:nvPr>
        </p:nvSpPr>
        <p:spPr>
          <a:xfrm>
            <a:off x="8215313" y="6356350"/>
            <a:ext cx="928687" cy="501650"/>
          </a:xfrm>
          <a:prstGeom prst="rect">
            <a:avLst/>
          </a:prstGeom>
          <a:noFill/>
        </p:spPr>
        <p:txBody>
          <a:bodyPr/>
          <a:lstStyle/>
          <a:p>
            <a:fld id="{95BE46D4-5FEA-484D-82B9-2B0BB394B707}" type="slidenum">
              <a:rPr lang="ru-RU" sz="3200" smtClean="0"/>
              <a:pPr/>
              <a:t>9</a:t>
            </a:fld>
            <a:endParaRPr lang="ru-RU" sz="3200" smtClean="0"/>
          </a:p>
        </p:txBody>
      </p:sp>
      <p:sp>
        <p:nvSpPr>
          <p:cNvPr id="3" name="Rectangle 2"/>
          <p:cNvSpPr>
            <a:spLocks noGrp="1"/>
          </p:cNvSpPr>
          <p:nvPr>
            <p:ph idx="4294967295"/>
          </p:nvPr>
        </p:nvSpPr>
        <p:spPr>
          <a:xfrm>
            <a:off x="0" y="1600200"/>
            <a:ext cx="7467600" cy="4873625"/>
          </a:xfrm>
        </p:spPr>
        <p:txBody>
          <a:bodyPr>
            <a:normAutofit/>
          </a:bodyPr>
          <a:lstStyle/>
          <a:p>
            <a:pPr marL="274320" indent="-274320" algn="ctr" eaLnBrk="1" fontAlgn="auto" hangingPunct="1">
              <a:spcBef>
                <a:spcPts val="580"/>
              </a:spcBef>
              <a:spcAft>
                <a:spcPts val="0"/>
              </a:spcAft>
              <a:buClr>
                <a:schemeClr val="accent3"/>
              </a:buClr>
              <a:buFontTx/>
              <a:buNone/>
              <a:defRPr/>
            </a:pPr>
            <a:endParaRPr lang="ru-RU" dirty="0">
              <a:effectLst>
                <a:outerShdw blurRad="38100" dist="38100" dir="2700000" algn="tl">
                  <a:srgbClr val="C0C0C0"/>
                </a:outerShdw>
              </a:effectLst>
            </a:endParaRPr>
          </a:p>
          <a:p>
            <a:pPr marL="274320" indent="-274320" eaLnBrk="1" fontAlgn="auto" hangingPunct="1">
              <a:spcBef>
                <a:spcPts val="580"/>
              </a:spcBef>
              <a:spcAft>
                <a:spcPts val="0"/>
              </a:spcAft>
              <a:buClr>
                <a:schemeClr val="accent3"/>
              </a:buClr>
              <a:buFont typeface="Wingdings 2"/>
              <a:buChar char=""/>
              <a:defRPr/>
            </a:pPr>
            <a:endParaRPr lang="ru-RU" dirty="0">
              <a:effectLst>
                <a:outerShdw blurRad="38100" dist="38100" dir="2700000" algn="tl">
                  <a:srgbClr val="C0C0C0"/>
                </a:outerShdw>
              </a:effectLst>
            </a:endParaRPr>
          </a:p>
        </p:txBody>
      </p:sp>
      <p:sp>
        <p:nvSpPr>
          <p:cNvPr id="6148" name="AutoShape 5"/>
          <p:cNvSpPr>
            <a:spLocks noChangeArrowheads="1"/>
          </p:cNvSpPr>
          <p:nvPr/>
        </p:nvSpPr>
        <p:spPr bwMode="auto">
          <a:xfrm>
            <a:off x="179388" y="1341438"/>
            <a:ext cx="2663825" cy="684212"/>
          </a:xfrm>
          <a:prstGeom prst="roundRect">
            <a:avLst>
              <a:gd name="adj" fmla="val 16667"/>
            </a:avLst>
          </a:prstGeom>
          <a:noFill/>
          <a:ln w="31750">
            <a:solidFill>
              <a:srgbClr val="0000CC"/>
            </a:solidFill>
            <a:round/>
            <a:headEnd/>
            <a:tailEnd/>
          </a:ln>
          <a:effectLst>
            <a:prstShdw prst="shdw17" dist="17961" dir="2700000">
              <a:srgbClr val="00007A"/>
            </a:prstShdw>
          </a:effectLst>
        </p:spPr>
        <p:txBody>
          <a:bodyPr wrap="none" lIns="90000" tIns="46800" rIns="90000" bIns="46800" anchor="ctr"/>
          <a:lstStyle/>
          <a:p>
            <a:pPr algn="ctr" eaLnBrk="0" hangingPunct="0"/>
            <a:r>
              <a:rPr lang="ru-RU" b="1">
                <a:solidFill>
                  <a:srgbClr val="000000"/>
                </a:solidFill>
              </a:rPr>
              <a:t>ЛИЧНОСТНЫЕ</a:t>
            </a:r>
          </a:p>
        </p:txBody>
      </p:sp>
      <p:sp>
        <p:nvSpPr>
          <p:cNvPr id="6149" name="AutoShape 6"/>
          <p:cNvSpPr>
            <a:spLocks noChangeArrowheads="1"/>
          </p:cNvSpPr>
          <p:nvPr/>
        </p:nvSpPr>
        <p:spPr bwMode="auto">
          <a:xfrm>
            <a:off x="3205163" y="1341438"/>
            <a:ext cx="2519362" cy="684212"/>
          </a:xfrm>
          <a:prstGeom prst="roundRect">
            <a:avLst>
              <a:gd name="adj" fmla="val 16667"/>
            </a:avLst>
          </a:prstGeom>
          <a:noFill/>
          <a:ln w="31750">
            <a:solidFill>
              <a:srgbClr val="0000CC"/>
            </a:solidFill>
            <a:round/>
            <a:headEnd/>
            <a:tailEnd/>
          </a:ln>
          <a:effectLst>
            <a:prstShdw prst="shdw17" dist="17961" dir="2700000">
              <a:srgbClr val="00007A"/>
            </a:prstShdw>
          </a:effectLst>
        </p:spPr>
        <p:txBody>
          <a:bodyPr wrap="none" lIns="90000" tIns="46800" rIns="90000" bIns="46800" anchor="ctr"/>
          <a:lstStyle/>
          <a:p>
            <a:pPr algn="ctr" eaLnBrk="0" hangingPunct="0"/>
            <a:r>
              <a:rPr lang="ru-RU" b="1">
                <a:solidFill>
                  <a:srgbClr val="000000"/>
                </a:solidFill>
              </a:rPr>
              <a:t>МЕТАПРЕДМЕТНЫЕ</a:t>
            </a:r>
          </a:p>
        </p:txBody>
      </p:sp>
      <p:sp>
        <p:nvSpPr>
          <p:cNvPr id="6150" name="AutoShape 7"/>
          <p:cNvSpPr>
            <a:spLocks noChangeArrowheads="1"/>
          </p:cNvSpPr>
          <p:nvPr/>
        </p:nvSpPr>
        <p:spPr bwMode="auto">
          <a:xfrm>
            <a:off x="6194425" y="1341438"/>
            <a:ext cx="2698750" cy="684212"/>
          </a:xfrm>
          <a:prstGeom prst="roundRect">
            <a:avLst>
              <a:gd name="adj" fmla="val 16667"/>
            </a:avLst>
          </a:prstGeom>
          <a:noFill/>
          <a:ln w="31750">
            <a:solidFill>
              <a:srgbClr val="0000CC"/>
            </a:solidFill>
            <a:round/>
            <a:headEnd/>
            <a:tailEnd/>
          </a:ln>
          <a:effectLst>
            <a:prstShdw prst="shdw17" dist="17961" dir="2700000">
              <a:srgbClr val="00007A"/>
            </a:prstShdw>
          </a:effectLst>
        </p:spPr>
        <p:txBody>
          <a:bodyPr wrap="none" lIns="90000" tIns="46800" rIns="90000" bIns="46800" anchor="ctr"/>
          <a:lstStyle/>
          <a:p>
            <a:pPr algn="ctr" eaLnBrk="0" hangingPunct="0"/>
            <a:r>
              <a:rPr lang="ru-RU" b="1">
                <a:solidFill>
                  <a:srgbClr val="000000"/>
                </a:solidFill>
              </a:rPr>
              <a:t>ПРЕДМЕТНЫЕ</a:t>
            </a:r>
          </a:p>
        </p:txBody>
      </p:sp>
      <p:sp>
        <p:nvSpPr>
          <p:cNvPr id="6151" name="AutoShape 8"/>
          <p:cNvSpPr>
            <a:spLocks noChangeArrowheads="1"/>
          </p:cNvSpPr>
          <p:nvPr/>
        </p:nvSpPr>
        <p:spPr bwMode="auto">
          <a:xfrm>
            <a:off x="179388" y="2276475"/>
            <a:ext cx="2663825" cy="1081088"/>
          </a:xfrm>
          <a:prstGeom prst="roundRect">
            <a:avLst>
              <a:gd name="adj" fmla="val 16667"/>
            </a:avLst>
          </a:prstGeom>
          <a:noFill/>
          <a:ln w="31750">
            <a:solidFill>
              <a:srgbClr val="0000CC"/>
            </a:solidFill>
            <a:round/>
            <a:headEnd/>
            <a:tailEnd/>
          </a:ln>
          <a:effectLst>
            <a:prstShdw prst="shdw17" dist="17961" dir="2700000">
              <a:srgbClr val="00007A"/>
            </a:prstShdw>
          </a:effectLst>
        </p:spPr>
        <p:txBody>
          <a:bodyPr wrap="none" lIns="90000" tIns="46800" rIns="90000" bIns="46800" anchor="ctr"/>
          <a:lstStyle/>
          <a:p>
            <a:pPr algn="ctr" eaLnBrk="0" hangingPunct="0"/>
            <a:r>
              <a:rPr lang="ru-RU" u="sng">
                <a:solidFill>
                  <a:srgbClr val="000000"/>
                </a:solidFill>
              </a:rPr>
              <a:t>Самоопределение:</a:t>
            </a:r>
          </a:p>
          <a:p>
            <a:pPr algn="ctr" eaLnBrk="0" hangingPunct="0"/>
            <a:r>
              <a:rPr lang="ru-RU" sz="1200">
                <a:solidFill>
                  <a:srgbClr val="000000"/>
                </a:solidFill>
              </a:rPr>
              <a:t>внутренняя позиция школьника;</a:t>
            </a:r>
          </a:p>
          <a:p>
            <a:pPr algn="ctr" eaLnBrk="0" hangingPunct="0"/>
            <a:r>
              <a:rPr lang="ru-RU" sz="1200">
                <a:solidFill>
                  <a:srgbClr val="000000"/>
                </a:solidFill>
              </a:rPr>
              <a:t>Самоидентификация;</a:t>
            </a:r>
          </a:p>
          <a:p>
            <a:pPr algn="ctr" eaLnBrk="0" hangingPunct="0"/>
            <a:r>
              <a:rPr lang="ru-RU" sz="1200">
                <a:solidFill>
                  <a:srgbClr val="000000"/>
                </a:solidFill>
              </a:rPr>
              <a:t>самоуважение и самооценка</a:t>
            </a:r>
          </a:p>
        </p:txBody>
      </p:sp>
      <p:sp>
        <p:nvSpPr>
          <p:cNvPr id="6152" name="AutoShape 9"/>
          <p:cNvSpPr>
            <a:spLocks noChangeArrowheads="1"/>
          </p:cNvSpPr>
          <p:nvPr/>
        </p:nvSpPr>
        <p:spPr bwMode="auto">
          <a:xfrm>
            <a:off x="179388" y="3573463"/>
            <a:ext cx="2663825" cy="1009650"/>
          </a:xfrm>
          <a:prstGeom prst="roundRect">
            <a:avLst>
              <a:gd name="adj" fmla="val 16667"/>
            </a:avLst>
          </a:prstGeom>
          <a:noFill/>
          <a:ln w="31750">
            <a:solidFill>
              <a:srgbClr val="0000CC"/>
            </a:solidFill>
            <a:round/>
            <a:headEnd/>
            <a:tailEnd/>
          </a:ln>
          <a:effectLst>
            <a:prstShdw prst="shdw17" dist="17961" dir="2700000">
              <a:srgbClr val="00007A"/>
            </a:prstShdw>
          </a:effectLst>
        </p:spPr>
        <p:txBody>
          <a:bodyPr wrap="none" lIns="90000" tIns="46800" rIns="90000" bIns="46800" anchor="ctr"/>
          <a:lstStyle/>
          <a:p>
            <a:pPr algn="ctr" eaLnBrk="0" hangingPunct="0"/>
            <a:r>
              <a:rPr lang="ru-RU" u="sng">
                <a:solidFill>
                  <a:srgbClr val="000000"/>
                </a:solidFill>
              </a:rPr>
              <a:t>Смыслообразование:</a:t>
            </a:r>
          </a:p>
          <a:p>
            <a:pPr algn="ctr" eaLnBrk="0" hangingPunct="0"/>
            <a:r>
              <a:rPr lang="ru-RU" sz="1200">
                <a:solidFill>
                  <a:srgbClr val="000000"/>
                </a:solidFill>
              </a:rPr>
              <a:t>мотивация (учебная, </a:t>
            </a:r>
          </a:p>
          <a:p>
            <a:pPr algn="ctr" eaLnBrk="0" hangingPunct="0"/>
            <a:r>
              <a:rPr lang="ru-RU" sz="1200">
                <a:solidFill>
                  <a:srgbClr val="000000"/>
                </a:solidFill>
              </a:rPr>
              <a:t>социальная); границы </a:t>
            </a:r>
          </a:p>
          <a:p>
            <a:pPr algn="ctr" eaLnBrk="0" hangingPunct="0"/>
            <a:r>
              <a:rPr lang="ru-RU" sz="1200">
                <a:solidFill>
                  <a:srgbClr val="000000"/>
                </a:solidFill>
              </a:rPr>
              <a:t>собственного</a:t>
            </a:r>
          </a:p>
          <a:p>
            <a:pPr algn="ctr" eaLnBrk="0" hangingPunct="0"/>
            <a:r>
              <a:rPr lang="ru-RU" sz="1200">
                <a:solidFill>
                  <a:srgbClr val="000000"/>
                </a:solidFill>
              </a:rPr>
              <a:t>знания и «незнания»</a:t>
            </a:r>
          </a:p>
        </p:txBody>
      </p:sp>
      <p:sp>
        <p:nvSpPr>
          <p:cNvPr id="62474" name="AutoShape 10"/>
          <p:cNvSpPr>
            <a:spLocks noChangeArrowheads="1"/>
          </p:cNvSpPr>
          <p:nvPr/>
        </p:nvSpPr>
        <p:spPr bwMode="auto">
          <a:xfrm>
            <a:off x="179388" y="4797425"/>
            <a:ext cx="2663825" cy="1871663"/>
          </a:xfrm>
          <a:prstGeom prst="roundRect">
            <a:avLst>
              <a:gd name="adj" fmla="val 16667"/>
            </a:avLst>
          </a:prstGeom>
          <a:noFill/>
          <a:ln w="31750">
            <a:solidFill>
              <a:srgbClr val="0000CC"/>
            </a:solidFill>
            <a:round/>
            <a:headEnd/>
            <a:tailEnd/>
          </a:ln>
          <a:effectLst>
            <a:prstShdw prst="shdw17" dist="17961" dir="2700000">
              <a:srgbClr val="0000CC">
                <a:gamma/>
                <a:shade val="60000"/>
                <a:invGamma/>
              </a:srgbClr>
            </a:prstShdw>
          </a:effectLst>
        </p:spPr>
        <p:txBody>
          <a:bodyPr wrap="none" lIns="90000" tIns="46800" rIns="90000" bIns="46800" anchor="ctr"/>
          <a:lstStyle/>
          <a:p>
            <a:pPr algn="ctr" eaLnBrk="0" fontAlgn="auto" hangingPunct="0">
              <a:spcBef>
                <a:spcPts val="0"/>
              </a:spcBef>
              <a:spcAft>
                <a:spcPts val="0"/>
              </a:spcAft>
              <a:defRPr/>
            </a:pPr>
            <a:r>
              <a:rPr lang="ru-RU" u="sng">
                <a:solidFill>
                  <a:prstClr val="black"/>
                </a:solidFill>
                <a:latin typeface="Arial" pitchFamily="34" charset="0"/>
              </a:rPr>
              <a:t>Ценностная и </a:t>
            </a:r>
          </a:p>
          <a:p>
            <a:pPr algn="ctr" eaLnBrk="0" fontAlgn="auto" hangingPunct="0">
              <a:spcBef>
                <a:spcPts val="0"/>
              </a:spcBef>
              <a:spcAft>
                <a:spcPts val="0"/>
              </a:spcAft>
              <a:defRPr/>
            </a:pPr>
            <a:r>
              <a:rPr lang="ru-RU" u="sng">
                <a:solidFill>
                  <a:prstClr val="black"/>
                </a:solidFill>
                <a:latin typeface="Arial" pitchFamily="34" charset="0"/>
              </a:rPr>
              <a:t>морально-этическая</a:t>
            </a:r>
          </a:p>
          <a:p>
            <a:pPr algn="ctr" eaLnBrk="0" fontAlgn="auto" hangingPunct="0">
              <a:spcBef>
                <a:spcPts val="0"/>
              </a:spcBef>
              <a:spcAft>
                <a:spcPts val="0"/>
              </a:spcAft>
              <a:defRPr/>
            </a:pPr>
            <a:r>
              <a:rPr lang="ru-RU" u="sng">
                <a:solidFill>
                  <a:prstClr val="black"/>
                </a:solidFill>
                <a:latin typeface="Arial" pitchFamily="34" charset="0"/>
              </a:rPr>
              <a:t>ориентация:</a:t>
            </a:r>
          </a:p>
          <a:p>
            <a:pPr algn="ctr" eaLnBrk="0" fontAlgn="auto" hangingPunct="0">
              <a:spcBef>
                <a:spcPts val="0"/>
              </a:spcBef>
              <a:spcAft>
                <a:spcPts val="0"/>
              </a:spcAft>
              <a:defRPr/>
            </a:pPr>
            <a:r>
              <a:rPr lang="ru-RU" sz="1200">
                <a:solidFill>
                  <a:prstClr val="black"/>
                </a:solidFill>
                <a:latin typeface="Arial" pitchFamily="34" charset="0"/>
              </a:rPr>
              <a:t>ориентация на выполнение</a:t>
            </a:r>
          </a:p>
          <a:p>
            <a:pPr algn="ctr" eaLnBrk="0" fontAlgn="auto" hangingPunct="0">
              <a:spcBef>
                <a:spcPts val="0"/>
              </a:spcBef>
              <a:spcAft>
                <a:spcPts val="0"/>
              </a:spcAft>
              <a:defRPr/>
            </a:pPr>
            <a:r>
              <a:rPr lang="ru-RU" sz="1200">
                <a:solidFill>
                  <a:prstClr val="black"/>
                </a:solidFill>
                <a:latin typeface="Arial" pitchFamily="34" charset="0"/>
              </a:rPr>
              <a:t>морально-нравственных норм;</a:t>
            </a:r>
          </a:p>
          <a:p>
            <a:pPr algn="ctr" eaLnBrk="0" fontAlgn="auto" hangingPunct="0">
              <a:spcBef>
                <a:spcPts val="0"/>
              </a:spcBef>
              <a:spcAft>
                <a:spcPts val="0"/>
              </a:spcAft>
              <a:defRPr/>
            </a:pPr>
            <a:r>
              <a:rPr lang="ru-RU" sz="1200">
                <a:solidFill>
                  <a:prstClr val="black"/>
                </a:solidFill>
                <a:latin typeface="Arial" pitchFamily="34" charset="0"/>
              </a:rPr>
              <a:t>способность к решению моральных</a:t>
            </a:r>
          </a:p>
          <a:p>
            <a:pPr algn="ctr" eaLnBrk="0" fontAlgn="auto" hangingPunct="0">
              <a:spcBef>
                <a:spcPts val="0"/>
              </a:spcBef>
              <a:spcAft>
                <a:spcPts val="0"/>
              </a:spcAft>
              <a:defRPr/>
            </a:pPr>
            <a:r>
              <a:rPr lang="ru-RU" sz="1200">
                <a:solidFill>
                  <a:prstClr val="black"/>
                </a:solidFill>
                <a:latin typeface="Arial" pitchFamily="34" charset="0"/>
              </a:rPr>
              <a:t>проблем на основе децентрации;</a:t>
            </a:r>
          </a:p>
          <a:p>
            <a:pPr algn="ctr" eaLnBrk="0" fontAlgn="auto" hangingPunct="0">
              <a:spcBef>
                <a:spcPts val="0"/>
              </a:spcBef>
              <a:spcAft>
                <a:spcPts val="0"/>
              </a:spcAft>
              <a:defRPr/>
            </a:pPr>
            <a:r>
              <a:rPr lang="ru-RU" sz="1200">
                <a:solidFill>
                  <a:prstClr val="black"/>
                </a:solidFill>
                <a:latin typeface="Arial" pitchFamily="34" charset="0"/>
              </a:rPr>
              <a:t>оценка своих поступков</a:t>
            </a:r>
            <a:r>
              <a:rPr lang="ru-RU" sz="1000">
                <a:solidFill>
                  <a:srgbClr val="E9E5DC"/>
                </a:solidFill>
                <a:effectLst>
                  <a:outerShdw blurRad="38100" dist="38100" dir="2700000" algn="tl">
                    <a:srgbClr val="C0C0C0"/>
                  </a:outerShdw>
                </a:effectLst>
                <a:latin typeface="Arial" pitchFamily="34" charset="0"/>
              </a:rPr>
              <a:t> </a:t>
            </a:r>
          </a:p>
        </p:txBody>
      </p:sp>
      <p:sp>
        <p:nvSpPr>
          <p:cNvPr id="6154" name="AutoShape 11"/>
          <p:cNvSpPr>
            <a:spLocks noChangeArrowheads="1"/>
          </p:cNvSpPr>
          <p:nvPr/>
        </p:nvSpPr>
        <p:spPr bwMode="auto">
          <a:xfrm>
            <a:off x="3203575" y="2276475"/>
            <a:ext cx="2663825" cy="1296988"/>
          </a:xfrm>
          <a:prstGeom prst="roundRect">
            <a:avLst>
              <a:gd name="adj" fmla="val 16667"/>
            </a:avLst>
          </a:prstGeom>
          <a:noFill/>
          <a:ln w="31750">
            <a:solidFill>
              <a:srgbClr val="0000CC"/>
            </a:solidFill>
            <a:round/>
            <a:headEnd/>
            <a:tailEnd/>
          </a:ln>
          <a:effectLst>
            <a:prstShdw prst="shdw17" dist="17961" dir="2700000">
              <a:srgbClr val="00007A"/>
            </a:prstShdw>
          </a:effectLst>
        </p:spPr>
        <p:txBody>
          <a:bodyPr wrap="none" lIns="90000" tIns="46800" rIns="90000" bIns="46800" anchor="ctr"/>
          <a:lstStyle/>
          <a:p>
            <a:pPr algn="ctr" eaLnBrk="0" hangingPunct="0"/>
            <a:r>
              <a:rPr lang="ru-RU" u="sng">
                <a:solidFill>
                  <a:srgbClr val="000000"/>
                </a:solidFill>
              </a:rPr>
              <a:t>Регулятивные:</a:t>
            </a:r>
          </a:p>
          <a:p>
            <a:pPr algn="ctr" eaLnBrk="0" hangingPunct="0"/>
            <a:r>
              <a:rPr lang="ru-RU" sz="1200">
                <a:solidFill>
                  <a:srgbClr val="000000"/>
                </a:solidFill>
              </a:rPr>
              <a:t>управление своей </a:t>
            </a:r>
          </a:p>
          <a:p>
            <a:pPr algn="ctr" eaLnBrk="0" hangingPunct="0"/>
            <a:r>
              <a:rPr lang="ru-RU" sz="1200">
                <a:solidFill>
                  <a:srgbClr val="000000"/>
                </a:solidFill>
              </a:rPr>
              <a:t>деятельностью;</a:t>
            </a:r>
          </a:p>
          <a:p>
            <a:pPr algn="ctr" eaLnBrk="0" hangingPunct="0"/>
            <a:r>
              <a:rPr lang="ru-RU" sz="1200">
                <a:solidFill>
                  <a:srgbClr val="000000"/>
                </a:solidFill>
              </a:rPr>
              <a:t>контроль и коррекция;</a:t>
            </a:r>
          </a:p>
          <a:p>
            <a:pPr algn="ctr" eaLnBrk="0" hangingPunct="0"/>
            <a:r>
              <a:rPr lang="ru-RU" sz="1200">
                <a:solidFill>
                  <a:srgbClr val="000000"/>
                </a:solidFill>
              </a:rPr>
              <a:t>инициативность и </a:t>
            </a:r>
          </a:p>
          <a:p>
            <a:pPr algn="ctr" eaLnBrk="0" hangingPunct="0"/>
            <a:r>
              <a:rPr lang="ru-RU" sz="1200">
                <a:solidFill>
                  <a:srgbClr val="000000"/>
                </a:solidFill>
              </a:rPr>
              <a:t>самостоятельность</a:t>
            </a:r>
          </a:p>
        </p:txBody>
      </p:sp>
      <p:sp>
        <p:nvSpPr>
          <p:cNvPr id="6155" name="AutoShape 12"/>
          <p:cNvSpPr>
            <a:spLocks noChangeArrowheads="1"/>
          </p:cNvSpPr>
          <p:nvPr/>
        </p:nvSpPr>
        <p:spPr bwMode="auto">
          <a:xfrm>
            <a:off x="3203575" y="3716338"/>
            <a:ext cx="2663825" cy="863600"/>
          </a:xfrm>
          <a:prstGeom prst="roundRect">
            <a:avLst>
              <a:gd name="adj" fmla="val 16667"/>
            </a:avLst>
          </a:prstGeom>
          <a:noFill/>
          <a:ln w="31750">
            <a:solidFill>
              <a:srgbClr val="0000CC"/>
            </a:solidFill>
            <a:round/>
            <a:headEnd/>
            <a:tailEnd/>
          </a:ln>
          <a:effectLst>
            <a:prstShdw prst="shdw17" dist="17961" dir="2700000">
              <a:srgbClr val="00007A"/>
            </a:prstShdw>
          </a:effectLst>
        </p:spPr>
        <p:txBody>
          <a:bodyPr wrap="none" lIns="90000" tIns="46800" rIns="90000" bIns="46800" anchor="ctr"/>
          <a:lstStyle/>
          <a:p>
            <a:pPr algn="ctr" eaLnBrk="0" hangingPunct="0"/>
            <a:r>
              <a:rPr lang="ru-RU" u="sng">
                <a:solidFill>
                  <a:srgbClr val="000000"/>
                </a:solidFill>
              </a:rPr>
              <a:t>Коммуникативные:</a:t>
            </a:r>
          </a:p>
          <a:p>
            <a:pPr algn="ctr" eaLnBrk="0" hangingPunct="0"/>
            <a:r>
              <a:rPr lang="ru-RU" sz="1200">
                <a:solidFill>
                  <a:srgbClr val="000000"/>
                </a:solidFill>
              </a:rPr>
              <a:t>речевая деятельность;</a:t>
            </a:r>
          </a:p>
          <a:p>
            <a:pPr algn="ctr" eaLnBrk="0" hangingPunct="0"/>
            <a:r>
              <a:rPr lang="ru-RU" sz="1200">
                <a:solidFill>
                  <a:srgbClr val="000000"/>
                </a:solidFill>
              </a:rPr>
              <a:t>навыки сотрудничества</a:t>
            </a:r>
          </a:p>
        </p:txBody>
      </p:sp>
      <p:sp>
        <p:nvSpPr>
          <p:cNvPr id="6156" name="AutoShape 13"/>
          <p:cNvSpPr>
            <a:spLocks noChangeArrowheads="1"/>
          </p:cNvSpPr>
          <p:nvPr/>
        </p:nvSpPr>
        <p:spPr bwMode="auto">
          <a:xfrm>
            <a:off x="3130550" y="4724400"/>
            <a:ext cx="2809875" cy="2133600"/>
          </a:xfrm>
          <a:prstGeom prst="roundRect">
            <a:avLst>
              <a:gd name="adj" fmla="val 16667"/>
            </a:avLst>
          </a:prstGeom>
          <a:noFill/>
          <a:ln w="31750">
            <a:solidFill>
              <a:srgbClr val="0000CC"/>
            </a:solidFill>
            <a:round/>
            <a:headEnd/>
            <a:tailEnd/>
          </a:ln>
          <a:effectLst>
            <a:prstShdw prst="shdw17" dist="17961" dir="2700000">
              <a:srgbClr val="00007A"/>
            </a:prstShdw>
          </a:effectLst>
        </p:spPr>
        <p:txBody>
          <a:bodyPr wrap="none" lIns="90000" tIns="46800" rIns="90000" bIns="46800" anchor="ctr"/>
          <a:lstStyle/>
          <a:p>
            <a:pPr algn="ctr" eaLnBrk="0" hangingPunct="0"/>
            <a:r>
              <a:rPr lang="ru-RU" u="sng">
                <a:solidFill>
                  <a:srgbClr val="000000"/>
                </a:solidFill>
              </a:rPr>
              <a:t>Познавательные:</a:t>
            </a:r>
          </a:p>
          <a:p>
            <a:pPr algn="ctr" eaLnBrk="0" hangingPunct="0"/>
            <a:r>
              <a:rPr lang="ru-RU" sz="1200">
                <a:solidFill>
                  <a:srgbClr val="000000"/>
                </a:solidFill>
              </a:rPr>
              <a:t>работа с информацией;</a:t>
            </a:r>
          </a:p>
          <a:p>
            <a:pPr algn="ctr" eaLnBrk="0" hangingPunct="0"/>
            <a:r>
              <a:rPr lang="ru-RU" sz="1200">
                <a:solidFill>
                  <a:srgbClr val="000000"/>
                </a:solidFill>
              </a:rPr>
              <a:t>работа с учебными моделями;</a:t>
            </a:r>
          </a:p>
          <a:p>
            <a:pPr algn="ctr" eaLnBrk="0" hangingPunct="0"/>
            <a:r>
              <a:rPr lang="ru-RU" sz="1200">
                <a:solidFill>
                  <a:srgbClr val="000000"/>
                </a:solidFill>
              </a:rPr>
              <a:t>использование знако-</a:t>
            </a:r>
          </a:p>
          <a:p>
            <a:pPr algn="ctr" eaLnBrk="0" hangingPunct="0"/>
            <a:r>
              <a:rPr lang="ru-RU" sz="1200">
                <a:solidFill>
                  <a:srgbClr val="000000"/>
                </a:solidFill>
              </a:rPr>
              <a:t>символических средств, </a:t>
            </a:r>
          </a:p>
          <a:p>
            <a:pPr algn="ctr" eaLnBrk="0" hangingPunct="0"/>
            <a:r>
              <a:rPr lang="ru-RU" sz="1200">
                <a:solidFill>
                  <a:srgbClr val="000000"/>
                </a:solidFill>
              </a:rPr>
              <a:t>общих схем решения;</a:t>
            </a:r>
          </a:p>
          <a:p>
            <a:pPr algn="ctr" eaLnBrk="0" hangingPunct="0"/>
            <a:r>
              <a:rPr lang="ru-RU" sz="1200">
                <a:solidFill>
                  <a:srgbClr val="000000"/>
                </a:solidFill>
              </a:rPr>
              <a:t>выполнение логических </a:t>
            </a:r>
          </a:p>
          <a:p>
            <a:pPr algn="ctr" eaLnBrk="0" hangingPunct="0"/>
            <a:r>
              <a:rPr lang="ru-RU" sz="1200">
                <a:solidFill>
                  <a:srgbClr val="000000"/>
                </a:solidFill>
              </a:rPr>
              <a:t>операций сравнения,  анализа, </a:t>
            </a:r>
          </a:p>
          <a:p>
            <a:pPr algn="ctr" eaLnBrk="0" hangingPunct="0"/>
            <a:r>
              <a:rPr lang="ru-RU" sz="1200">
                <a:solidFill>
                  <a:srgbClr val="000000"/>
                </a:solidFill>
              </a:rPr>
              <a:t>обобщения, классификации, </a:t>
            </a:r>
          </a:p>
          <a:p>
            <a:pPr algn="ctr" eaLnBrk="0" hangingPunct="0"/>
            <a:r>
              <a:rPr lang="ru-RU" sz="1200">
                <a:solidFill>
                  <a:srgbClr val="000000"/>
                </a:solidFill>
              </a:rPr>
              <a:t>Установления аналогий, </a:t>
            </a:r>
          </a:p>
          <a:p>
            <a:pPr algn="ctr" eaLnBrk="0" hangingPunct="0"/>
            <a:r>
              <a:rPr lang="ru-RU" sz="1200">
                <a:solidFill>
                  <a:srgbClr val="000000"/>
                </a:solidFill>
              </a:rPr>
              <a:t>подведения под понятие</a:t>
            </a:r>
          </a:p>
        </p:txBody>
      </p:sp>
      <p:sp>
        <p:nvSpPr>
          <p:cNvPr id="6157" name="AutoShape 13"/>
          <p:cNvSpPr>
            <a:spLocks noChangeArrowheads="1"/>
          </p:cNvSpPr>
          <p:nvPr/>
        </p:nvSpPr>
        <p:spPr bwMode="auto">
          <a:xfrm>
            <a:off x="6516688" y="2276475"/>
            <a:ext cx="2143125" cy="785813"/>
          </a:xfrm>
          <a:prstGeom prst="roundRect">
            <a:avLst>
              <a:gd name="adj" fmla="val 16667"/>
            </a:avLst>
          </a:prstGeom>
          <a:noFill/>
          <a:ln w="31750">
            <a:solidFill>
              <a:srgbClr val="0000CC"/>
            </a:solidFill>
            <a:round/>
            <a:headEnd/>
            <a:tailEnd/>
          </a:ln>
          <a:effectLst>
            <a:prstShdw prst="shdw17" dist="17961" dir="2700000">
              <a:srgbClr val="00007A"/>
            </a:prstShdw>
          </a:effectLst>
        </p:spPr>
        <p:txBody>
          <a:bodyPr wrap="none" lIns="90000" tIns="46800" rIns="90000" bIns="46800" anchor="ctr"/>
          <a:lstStyle/>
          <a:p>
            <a:pPr algn="ctr" eaLnBrk="0" hangingPunct="0"/>
            <a:r>
              <a:rPr lang="ru-RU">
                <a:solidFill>
                  <a:srgbClr val="000000"/>
                </a:solidFill>
              </a:rPr>
              <a:t>Основы системы</a:t>
            </a:r>
          </a:p>
          <a:p>
            <a:pPr algn="ctr" eaLnBrk="0" hangingPunct="0"/>
            <a:r>
              <a:rPr lang="ru-RU">
                <a:solidFill>
                  <a:srgbClr val="000000"/>
                </a:solidFill>
              </a:rPr>
              <a:t>научных знаний</a:t>
            </a:r>
          </a:p>
        </p:txBody>
      </p:sp>
      <p:sp>
        <p:nvSpPr>
          <p:cNvPr id="6158" name="AutoShape 16"/>
          <p:cNvSpPr>
            <a:spLocks noChangeArrowheads="1"/>
          </p:cNvSpPr>
          <p:nvPr/>
        </p:nvSpPr>
        <p:spPr bwMode="auto">
          <a:xfrm>
            <a:off x="6516688" y="3714750"/>
            <a:ext cx="2143125" cy="1370013"/>
          </a:xfrm>
          <a:prstGeom prst="roundRect">
            <a:avLst>
              <a:gd name="adj" fmla="val 16667"/>
            </a:avLst>
          </a:prstGeom>
          <a:noFill/>
          <a:ln w="31750">
            <a:solidFill>
              <a:srgbClr val="0000CC"/>
            </a:solidFill>
            <a:round/>
            <a:headEnd/>
            <a:tailEnd/>
          </a:ln>
          <a:effectLst>
            <a:prstShdw prst="shdw17" dist="17961" dir="2700000">
              <a:srgbClr val="00007A"/>
            </a:prstShdw>
          </a:effectLst>
        </p:spPr>
        <p:txBody>
          <a:bodyPr wrap="none" lIns="90000" tIns="46800" rIns="90000" bIns="46800" anchor="ctr"/>
          <a:lstStyle/>
          <a:p>
            <a:pPr algn="ctr"/>
            <a:r>
              <a:rPr lang="ru-RU" sz="1400">
                <a:solidFill>
                  <a:srgbClr val="000000"/>
                </a:solidFill>
              </a:rPr>
              <a:t>Опыт «предметной» </a:t>
            </a:r>
          </a:p>
          <a:p>
            <a:pPr algn="ctr"/>
            <a:r>
              <a:rPr lang="ru-RU" sz="1400">
                <a:solidFill>
                  <a:srgbClr val="000000"/>
                </a:solidFill>
              </a:rPr>
              <a:t>деятельности по </a:t>
            </a:r>
          </a:p>
          <a:p>
            <a:pPr algn="ctr"/>
            <a:r>
              <a:rPr lang="ru-RU" sz="1400">
                <a:solidFill>
                  <a:srgbClr val="000000"/>
                </a:solidFill>
              </a:rPr>
              <a:t>получению,</a:t>
            </a:r>
          </a:p>
          <a:p>
            <a:pPr algn="ctr"/>
            <a:r>
              <a:rPr lang="ru-RU" sz="1400">
                <a:solidFill>
                  <a:srgbClr val="000000"/>
                </a:solidFill>
              </a:rPr>
              <a:t>преобразованию</a:t>
            </a:r>
          </a:p>
          <a:p>
            <a:pPr algn="ctr"/>
            <a:r>
              <a:rPr lang="ru-RU" sz="1400">
                <a:solidFill>
                  <a:srgbClr val="000000"/>
                </a:solidFill>
              </a:rPr>
              <a:t>и применению</a:t>
            </a:r>
          </a:p>
          <a:p>
            <a:pPr algn="ctr"/>
            <a:r>
              <a:rPr lang="ru-RU" sz="1400">
                <a:solidFill>
                  <a:srgbClr val="000000"/>
                </a:solidFill>
              </a:rPr>
              <a:t>нового знания</a:t>
            </a:r>
          </a:p>
        </p:txBody>
      </p:sp>
      <p:sp>
        <p:nvSpPr>
          <p:cNvPr id="6159" name="Text Box 37"/>
          <p:cNvSpPr txBox="1">
            <a:spLocks noChangeArrowheads="1"/>
          </p:cNvSpPr>
          <p:nvPr/>
        </p:nvSpPr>
        <p:spPr bwMode="auto">
          <a:xfrm>
            <a:off x="6500813" y="5715000"/>
            <a:ext cx="2124075" cy="942975"/>
          </a:xfrm>
          <a:prstGeom prst="rect">
            <a:avLst/>
          </a:prstGeom>
          <a:noFill/>
          <a:ln w="9525">
            <a:noFill/>
            <a:miter lim="800000"/>
            <a:headEnd/>
            <a:tailEnd/>
          </a:ln>
        </p:spPr>
        <p:txBody>
          <a:bodyPr lIns="90000" tIns="46800" rIns="90000" bIns="46800">
            <a:spAutoFit/>
          </a:bodyPr>
          <a:lstStyle/>
          <a:p>
            <a:pPr algn="ctr" eaLnBrk="0" hangingPunct="0"/>
            <a:r>
              <a:rPr lang="ru-RU" sz="1400">
                <a:solidFill>
                  <a:srgbClr val="000000"/>
                </a:solidFill>
              </a:rPr>
              <a:t>Предметные и метапредметные действия с учебным материалом</a:t>
            </a:r>
            <a:r>
              <a:rPr lang="ru-RU" sz="1400">
                <a:solidFill>
                  <a:srgbClr val="E9E5DC"/>
                </a:solidFill>
              </a:rPr>
              <a:t> </a:t>
            </a:r>
          </a:p>
        </p:txBody>
      </p:sp>
      <p:sp>
        <p:nvSpPr>
          <p:cNvPr id="6180" name="AutoShape 36"/>
          <p:cNvSpPr>
            <a:spLocks noChangeArrowheads="1"/>
          </p:cNvSpPr>
          <p:nvPr/>
        </p:nvSpPr>
        <p:spPr bwMode="auto">
          <a:xfrm>
            <a:off x="6500813" y="5786438"/>
            <a:ext cx="2071687" cy="1071562"/>
          </a:xfrm>
          <a:prstGeom prst="roundRect">
            <a:avLst>
              <a:gd name="adj" fmla="val 16667"/>
            </a:avLst>
          </a:prstGeom>
          <a:noFill/>
          <a:ln w="28575">
            <a:solidFill>
              <a:srgbClr val="0000CC"/>
            </a:solidFill>
            <a:round/>
            <a:headEnd/>
            <a:tailEnd/>
          </a:ln>
          <a:effectLst>
            <a:prstShdw prst="shdw17" dist="17961" dir="2700000">
              <a:srgbClr val="0000CC">
                <a:gamma/>
                <a:shade val="60000"/>
                <a:invGamma/>
              </a:srgbClr>
            </a:prstShdw>
          </a:effectLst>
        </p:spPr>
        <p:txBody>
          <a:bodyPr wrap="none" lIns="90000" tIns="46800" rIns="90000" bIns="46800" anchor="ctr"/>
          <a:lstStyle/>
          <a:p>
            <a:pPr algn="ctr" eaLnBrk="0" fontAlgn="auto" hangingPunct="0">
              <a:spcBef>
                <a:spcPts val="0"/>
              </a:spcBef>
              <a:spcAft>
                <a:spcPts val="0"/>
              </a:spcAft>
              <a:defRPr/>
            </a:pPr>
            <a:endParaRPr lang="ru-RU" sz="1600">
              <a:solidFill>
                <a:srgbClr val="E9E5DC"/>
              </a:solidFill>
              <a:effectLst>
                <a:outerShdw blurRad="38100" dist="38100" dir="2700000" algn="tl">
                  <a:srgbClr val="000000"/>
                </a:outerShdw>
              </a:effectLst>
            </a:endParaRPr>
          </a:p>
        </p:txBody>
      </p:sp>
      <p:sp>
        <p:nvSpPr>
          <p:cNvPr id="6161" name="AutoShape 27"/>
          <p:cNvSpPr>
            <a:spLocks noChangeArrowheads="1"/>
          </p:cNvSpPr>
          <p:nvPr/>
        </p:nvSpPr>
        <p:spPr bwMode="auto">
          <a:xfrm rot="5400000">
            <a:off x="7200107" y="3104356"/>
            <a:ext cx="647700" cy="576263"/>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noFill/>
          <a:ln w="28575">
            <a:solidFill>
              <a:srgbClr val="0000CC"/>
            </a:solidFill>
            <a:miter lim="800000"/>
            <a:headEnd/>
            <a:tailEnd/>
          </a:ln>
          <a:effectLst>
            <a:prstShdw prst="shdw17" dist="17961" dir="2700000">
              <a:srgbClr val="00007A"/>
            </a:prstShdw>
          </a:effectLst>
        </p:spPr>
        <p:txBody>
          <a:bodyPr wrap="none" anchor="ctr"/>
          <a:lstStyle/>
          <a:p>
            <a:endParaRPr lang="ru-RU"/>
          </a:p>
        </p:txBody>
      </p:sp>
      <p:sp>
        <p:nvSpPr>
          <p:cNvPr id="6162" name="AutoShape 27"/>
          <p:cNvSpPr>
            <a:spLocks noChangeArrowheads="1"/>
          </p:cNvSpPr>
          <p:nvPr/>
        </p:nvSpPr>
        <p:spPr bwMode="auto">
          <a:xfrm rot="5400000">
            <a:off x="7273926" y="5119687"/>
            <a:ext cx="646112" cy="576263"/>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noFill/>
          <a:ln w="28575">
            <a:solidFill>
              <a:srgbClr val="0000CC"/>
            </a:solidFill>
            <a:miter lim="800000"/>
            <a:headEnd/>
            <a:tailEnd/>
          </a:ln>
          <a:effectLst>
            <a:prstShdw prst="shdw17" dist="17961" dir="2700000">
              <a:srgbClr val="00007A"/>
            </a:prstShdw>
          </a:effectLst>
        </p:spPr>
        <p:txBody>
          <a:bodyPr wrap="none" anchor="ctr"/>
          <a:lstStyle/>
          <a:p>
            <a:endParaRPr lang="ru-RU"/>
          </a:p>
        </p:txBody>
      </p:sp>
      <p:sp>
        <p:nvSpPr>
          <p:cNvPr id="22" name="Rectangle 19"/>
          <p:cNvSpPr>
            <a:spLocks noChangeArrowheads="1"/>
          </p:cNvSpPr>
          <p:nvPr/>
        </p:nvSpPr>
        <p:spPr bwMode="auto">
          <a:xfrm>
            <a:off x="179388" y="285750"/>
            <a:ext cx="8642350" cy="1016000"/>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fontAlgn="auto">
              <a:spcBef>
                <a:spcPts val="0"/>
              </a:spcBef>
              <a:spcAft>
                <a:spcPts val="0"/>
              </a:spcAft>
              <a:defRPr/>
            </a:pPr>
            <a:r>
              <a:rPr lang="ru-RU" sz="3000" b="1" dirty="0">
                <a:solidFill>
                  <a:srgbClr val="696464"/>
                </a:solidFill>
                <a:latin typeface="Calibri"/>
              </a:rPr>
              <a:t>Требования к результатам освоения </a:t>
            </a:r>
          </a:p>
          <a:p>
            <a:pPr algn="ctr" fontAlgn="auto">
              <a:spcBef>
                <a:spcPts val="0"/>
              </a:spcBef>
              <a:spcAft>
                <a:spcPts val="0"/>
              </a:spcAft>
              <a:defRPr/>
            </a:pPr>
            <a:r>
              <a:rPr lang="ru-RU" sz="3000" b="1" dirty="0">
                <a:solidFill>
                  <a:srgbClr val="696464"/>
                </a:solidFill>
                <a:latin typeface="Calibri"/>
              </a:rPr>
              <a:t>основной образовательной  программы</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1055</TotalTime>
  <Words>615</Words>
  <Application>Microsoft Office PowerPoint</Application>
  <PresentationFormat>Экран (4:3)</PresentationFormat>
  <Paragraphs>97</Paragraphs>
  <Slides>14</Slides>
  <Notes>2</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14</vt:i4>
      </vt:variant>
    </vt:vector>
  </HeadingPairs>
  <TitlesOfParts>
    <vt:vector size="18" baseType="lpstr">
      <vt:lpstr>Arial</vt:lpstr>
      <vt:lpstr>Calibri</vt:lpstr>
      <vt:lpstr>Wingdings 2</vt:lpstr>
      <vt:lpstr>Тема Office</vt:lpstr>
      <vt:lpstr> «Формирование у педагогических работников навыков по обеспечению защищенности субъектов образовательного процесса» </vt:lpstr>
      <vt:lpstr>Презентация PowerPoint</vt:lpstr>
      <vt:lpstr>Цель</vt:lpstr>
      <vt:lpstr>Мнение психолога</vt:lpstr>
      <vt:lpstr>Да, мы все уязвимы, но что с этим делать? </vt:lpstr>
      <vt:lpstr>Презентация PowerPoint</vt:lpstr>
      <vt:lpstr>Есть педагоги, которые по-прежнему нацелены на старый результат:</vt:lpstr>
      <vt:lpstr>Психологическая структура деятельности (субъекта собственной деятельности)</vt:lpstr>
      <vt:lpstr>Презентация PowerPoint</vt:lpstr>
      <vt:lpstr>Виды утверждений</vt:lpstr>
      <vt:lpstr>«Я-утверждение»</vt:lpstr>
      <vt:lpstr>Презентация PowerPoint</vt:lpstr>
      <vt:lpstr>Перефразирование </vt:lpstr>
      <vt:lpstr>Упражнение «Позиции»</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oxana</dc:creator>
  <cp:lastModifiedBy>Документы</cp:lastModifiedBy>
  <cp:revision>80</cp:revision>
  <dcterms:created xsi:type="dcterms:W3CDTF">2012-02-15T14:11:34Z</dcterms:created>
  <dcterms:modified xsi:type="dcterms:W3CDTF">2024-10-29T06:51:07Z</dcterms:modified>
</cp:coreProperties>
</file>