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handoutMasterIdLst>
    <p:handoutMasterId r:id="rId26"/>
  </p:handoutMasterIdLst>
  <p:sldIdLst>
    <p:sldId id="256" r:id="rId2"/>
    <p:sldId id="257" r:id="rId3"/>
    <p:sldId id="258" r:id="rId4"/>
    <p:sldId id="259" r:id="rId5"/>
    <p:sldId id="260" r:id="rId6"/>
    <p:sldId id="275" r:id="rId7"/>
    <p:sldId id="276" r:id="rId8"/>
    <p:sldId id="277" r:id="rId9"/>
    <p:sldId id="279" r:id="rId10"/>
    <p:sldId id="278" r:id="rId11"/>
    <p:sldId id="280" r:id="rId12"/>
    <p:sldId id="281" r:id="rId13"/>
    <p:sldId id="282" r:id="rId14"/>
    <p:sldId id="283" r:id="rId15"/>
    <p:sldId id="284" r:id="rId16"/>
    <p:sldId id="285" r:id="rId17"/>
    <p:sldId id="287" r:id="rId18"/>
    <p:sldId id="286" r:id="rId19"/>
    <p:sldId id="288" r:id="rId20"/>
    <p:sldId id="289" r:id="rId21"/>
    <p:sldId id="290" r:id="rId22"/>
    <p:sldId id="291" r:id="rId23"/>
    <p:sldId id="292" r:id="rId24"/>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B4D02020-FAB8-48A0-8280-908B6A4AC7A4}">
          <p14:sldIdLst>
            <p14:sldId id="256"/>
            <p14:sldId id="257"/>
            <p14:sldId id="258"/>
            <p14:sldId id="259"/>
            <p14:sldId id="260"/>
            <p14:sldId id="275"/>
            <p14:sldId id="276"/>
            <p14:sldId id="277"/>
            <p14:sldId id="279"/>
            <p14:sldId id="278"/>
            <p14:sldId id="280"/>
            <p14:sldId id="281"/>
            <p14:sldId id="282"/>
            <p14:sldId id="283"/>
            <p14:sldId id="284"/>
            <p14:sldId id="285"/>
            <p14:sldId id="287"/>
            <p14:sldId id="286"/>
            <p14:sldId id="288"/>
            <p14:sldId id="289"/>
            <p14:sldId id="290"/>
            <p14:sldId id="291"/>
            <p14:sldId id="292"/>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110" d="100"/>
          <a:sy n="110" d="100"/>
        </p:scale>
        <p:origin x="-16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D113E0A2-7A1F-420F-B3AC-EF236BBA0176}" type="datetimeFigureOut">
              <a:rPr lang="ru-RU" smtClean="0"/>
              <a:t>30.10.2024</a:t>
            </a:fld>
            <a:endParaRPr lang="ru-RU"/>
          </a:p>
        </p:txBody>
      </p:sp>
      <p:sp>
        <p:nvSpPr>
          <p:cNvPr id="4" name="Нижний колонтитул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CE1A0D23-CECC-4362-A274-F1B9B3D1D646}" type="slidenum">
              <a:rPr lang="ru-RU" smtClean="0"/>
              <a:t>‹#›</a:t>
            </a:fld>
            <a:endParaRPr lang="ru-RU"/>
          </a:p>
        </p:txBody>
      </p:sp>
    </p:spTree>
    <p:extLst>
      <p:ext uri="{BB962C8B-B14F-4D97-AF65-F5344CB8AC3E}">
        <p14:creationId xmlns:p14="http://schemas.microsoft.com/office/powerpoint/2010/main" val="1836623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871580ED-CC1D-4F69-9E29-CAC65FCDD4DA}" type="datetimeFigureOut">
              <a:rPr lang="ru-RU" smtClean="0"/>
              <a:t>30.10.2024</a:t>
            </a:fld>
            <a:endParaRPr lang="ru-RU"/>
          </a:p>
        </p:txBody>
      </p:sp>
      <p:sp>
        <p:nvSpPr>
          <p:cNvPr id="4" name="Образ слайда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964374BF-58FA-4AE4-9985-FA1DCF6C6C7F}" type="slidenum">
              <a:rPr lang="ru-RU" smtClean="0"/>
              <a:t>‹#›</a:t>
            </a:fld>
            <a:endParaRPr lang="ru-RU"/>
          </a:p>
        </p:txBody>
      </p:sp>
    </p:spTree>
    <p:extLst>
      <p:ext uri="{BB962C8B-B14F-4D97-AF65-F5344CB8AC3E}">
        <p14:creationId xmlns:p14="http://schemas.microsoft.com/office/powerpoint/2010/main" val="1853563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4374BF-58FA-4AE4-9985-FA1DCF6C6C7F}" type="slidenum">
              <a:rPr lang="ru-RU" smtClean="0"/>
              <a:t>1</a:t>
            </a:fld>
            <a:endParaRPr lang="ru-RU"/>
          </a:p>
        </p:txBody>
      </p:sp>
    </p:spTree>
    <p:extLst>
      <p:ext uri="{BB962C8B-B14F-4D97-AF65-F5344CB8AC3E}">
        <p14:creationId xmlns:p14="http://schemas.microsoft.com/office/powerpoint/2010/main" val="1035840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4374BF-58FA-4AE4-9985-FA1DCF6C6C7F}" type="slidenum">
              <a:rPr lang="ru-RU" smtClean="0"/>
              <a:t>10</a:t>
            </a:fld>
            <a:endParaRPr lang="ru-RU"/>
          </a:p>
        </p:txBody>
      </p:sp>
    </p:spTree>
    <p:extLst>
      <p:ext uri="{BB962C8B-B14F-4D97-AF65-F5344CB8AC3E}">
        <p14:creationId xmlns:p14="http://schemas.microsoft.com/office/powerpoint/2010/main" val="4236161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4374BF-58FA-4AE4-9985-FA1DCF6C6C7F}" type="slidenum">
              <a:rPr lang="ru-RU" smtClean="0"/>
              <a:t>11</a:t>
            </a:fld>
            <a:endParaRPr lang="ru-RU"/>
          </a:p>
        </p:txBody>
      </p:sp>
    </p:spTree>
    <p:extLst>
      <p:ext uri="{BB962C8B-B14F-4D97-AF65-F5344CB8AC3E}">
        <p14:creationId xmlns:p14="http://schemas.microsoft.com/office/powerpoint/2010/main" val="3537059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4374BF-58FA-4AE4-9985-FA1DCF6C6C7F}" type="slidenum">
              <a:rPr lang="ru-RU" smtClean="0"/>
              <a:t>12</a:t>
            </a:fld>
            <a:endParaRPr lang="ru-RU"/>
          </a:p>
        </p:txBody>
      </p:sp>
    </p:spTree>
    <p:extLst>
      <p:ext uri="{BB962C8B-B14F-4D97-AF65-F5344CB8AC3E}">
        <p14:creationId xmlns:p14="http://schemas.microsoft.com/office/powerpoint/2010/main" val="1169585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4374BF-58FA-4AE4-9985-FA1DCF6C6C7F}" type="slidenum">
              <a:rPr lang="ru-RU" smtClean="0"/>
              <a:t>13</a:t>
            </a:fld>
            <a:endParaRPr lang="ru-RU"/>
          </a:p>
        </p:txBody>
      </p:sp>
    </p:spTree>
    <p:extLst>
      <p:ext uri="{BB962C8B-B14F-4D97-AF65-F5344CB8AC3E}">
        <p14:creationId xmlns:p14="http://schemas.microsoft.com/office/powerpoint/2010/main" val="755295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4374BF-58FA-4AE4-9985-FA1DCF6C6C7F}" type="slidenum">
              <a:rPr lang="ru-RU" smtClean="0"/>
              <a:t>14</a:t>
            </a:fld>
            <a:endParaRPr lang="ru-RU"/>
          </a:p>
        </p:txBody>
      </p:sp>
    </p:spTree>
    <p:extLst>
      <p:ext uri="{BB962C8B-B14F-4D97-AF65-F5344CB8AC3E}">
        <p14:creationId xmlns:p14="http://schemas.microsoft.com/office/powerpoint/2010/main" val="2135843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4374BF-58FA-4AE4-9985-FA1DCF6C6C7F}" type="slidenum">
              <a:rPr lang="ru-RU" smtClean="0"/>
              <a:t>15</a:t>
            </a:fld>
            <a:endParaRPr lang="ru-RU"/>
          </a:p>
        </p:txBody>
      </p:sp>
    </p:spTree>
    <p:extLst>
      <p:ext uri="{BB962C8B-B14F-4D97-AF65-F5344CB8AC3E}">
        <p14:creationId xmlns:p14="http://schemas.microsoft.com/office/powerpoint/2010/main" val="1421841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4374BF-58FA-4AE4-9985-FA1DCF6C6C7F}" type="slidenum">
              <a:rPr lang="ru-RU" smtClean="0"/>
              <a:t>16</a:t>
            </a:fld>
            <a:endParaRPr lang="ru-RU"/>
          </a:p>
        </p:txBody>
      </p:sp>
    </p:spTree>
    <p:extLst>
      <p:ext uri="{BB962C8B-B14F-4D97-AF65-F5344CB8AC3E}">
        <p14:creationId xmlns:p14="http://schemas.microsoft.com/office/powerpoint/2010/main" val="3577825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4374BF-58FA-4AE4-9985-FA1DCF6C6C7F}" type="slidenum">
              <a:rPr lang="ru-RU" smtClean="0"/>
              <a:t>17</a:t>
            </a:fld>
            <a:endParaRPr lang="ru-RU"/>
          </a:p>
        </p:txBody>
      </p:sp>
    </p:spTree>
    <p:extLst>
      <p:ext uri="{BB962C8B-B14F-4D97-AF65-F5344CB8AC3E}">
        <p14:creationId xmlns:p14="http://schemas.microsoft.com/office/powerpoint/2010/main" val="90037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4374BF-58FA-4AE4-9985-FA1DCF6C6C7F}" type="slidenum">
              <a:rPr lang="ru-RU" smtClean="0"/>
              <a:t>18</a:t>
            </a:fld>
            <a:endParaRPr lang="ru-RU"/>
          </a:p>
        </p:txBody>
      </p:sp>
    </p:spTree>
    <p:extLst>
      <p:ext uri="{BB962C8B-B14F-4D97-AF65-F5344CB8AC3E}">
        <p14:creationId xmlns:p14="http://schemas.microsoft.com/office/powerpoint/2010/main" val="2991000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4374BF-58FA-4AE4-9985-FA1DCF6C6C7F}" type="slidenum">
              <a:rPr lang="ru-RU" smtClean="0"/>
              <a:t>19</a:t>
            </a:fld>
            <a:endParaRPr lang="ru-RU"/>
          </a:p>
        </p:txBody>
      </p:sp>
    </p:spTree>
    <p:extLst>
      <p:ext uri="{BB962C8B-B14F-4D97-AF65-F5344CB8AC3E}">
        <p14:creationId xmlns:p14="http://schemas.microsoft.com/office/powerpoint/2010/main" val="1049556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4374BF-58FA-4AE4-9985-FA1DCF6C6C7F}" type="slidenum">
              <a:rPr lang="ru-RU" smtClean="0"/>
              <a:t>2</a:t>
            </a:fld>
            <a:endParaRPr lang="ru-RU"/>
          </a:p>
        </p:txBody>
      </p:sp>
    </p:spTree>
    <p:extLst>
      <p:ext uri="{BB962C8B-B14F-4D97-AF65-F5344CB8AC3E}">
        <p14:creationId xmlns:p14="http://schemas.microsoft.com/office/powerpoint/2010/main" val="4043253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4374BF-58FA-4AE4-9985-FA1DCF6C6C7F}" type="slidenum">
              <a:rPr lang="ru-RU" smtClean="0"/>
              <a:t>20</a:t>
            </a:fld>
            <a:endParaRPr lang="ru-RU"/>
          </a:p>
        </p:txBody>
      </p:sp>
    </p:spTree>
    <p:extLst>
      <p:ext uri="{BB962C8B-B14F-4D97-AF65-F5344CB8AC3E}">
        <p14:creationId xmlns:p14="http://schemas.microsoft.com/office/powerpoint/2010/main" val="3344940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4374BF-58FA-4AE4-9985-FA1DCF6C6C7F}" type="slidenum">
              <a:rPr lang="ru-RU" smtClean="0"/>
              <a:t>21</a:t>
            </a:fld>
            <a:endParaRPr lang="ru-RU"/>
          </a:p>
        </p:txBody>
      </p:sp>
    </p:spTree>
    <p:extLst>
      <p:ext uri="{BB962C8B-B14F-4D97-AF65-F5344CB8AC3E}">
        <p14:creationId xmlns:p14="http://schemas.microsoft.com/office/powerpoint/2010/main" val="3462404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4374BF-58FA-4AE4-9985-FA1DCF6C6C7F}" type="slidenum">
              <a:rPr lang="ru-RU" smtClean="0"/>
              <a:t>22</a:t>
            </a:fld>
            <a:endParaRPr lang="ru-RU"/>
          </a:p>
        </p:txBody>
      </p:sp>
    </p:spTree>
    <p:extLst>
      <p:ext uri="{BB962C8B-B14F-4D97-AF65-F5344CB8AC3E}">
        <p14:creationId xmlns:p14="http://schemas.microsoft.com/office/powerpoint/2010/main" val="2785770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4374BF-58FA-4AE4-9985-FA1DCF6C6C7F}" type="slidenum">
              <a:rPr lang="ru-RU" smtClean="0"/>
              <a:t>23</a:t>
            </a:fld>
            <a:endParaRPr lang="ru-RU"/>
          </a:p>
        </p:txBody>
      </p:sp>
    </p:spTree>
    <p:extLst>
      <p:ext uri="{BB962C8B-B14F-4D97-AF65-F5344CB8AC3E}">
        <p14:creationId xmlns:p14="http://schemas.microsoft.com/office/powerpoint/2010/main" val="121214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4374BF-58FA-4AE4-9985-FA1DCF6C6C7F}" type="slidenum">
              <a:rPr lang="ru-RU" smtClean="0"/>
              <a:t>3</a:t>
            </a:fld>
            <a:endParaRPr lang="ru-RU"/>
          </a:p>
        </p:txBody>
      </p:sp>
    </p:spTree>
    <p:extLst>
      <p:ext uri="{BB962C8B-B14F-4D97-AF65-F5344CB8AC3E}">
        <p14:creationId xmlns:p14="http://schemas.microsoft.com/office/powerpoint/2010/main" val="1811673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4374BF-58FA-4AE4-9985-FA1DCF6C6C7F}" type="slidenum">
              <a:rPr lang="ru-RU" smtClean="0"/>
              <a:t>4</a:t>
            </a:fld>
            <a:endParaRPr lang="ru-RU"/>
          </a:p>
        </p:txBody>
      </p:sp>
    </p:spTree>
    <p:extLst>
      <p:ext uri="{BB962C8B-B14F-4D97-AF65-F5344CB8AC3E}">
        <p14:creationId xmlns:p14="http://schemas.microsoft.com/office/powerpoint/2010/main" val="1128837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4374BF-58FA-4AE4-9985-FA1DCF6C6C7F}" type="slidenum">
              <a:rPr lang="ru-RU" smtClean="0"/>
              <a:t>5</a:t>
            </a:fld>
            <a:endParaRPr lang="ru-RU"/>
          </a:p>
        </p:txBody>
      </p:sp>
    </p:spTree>
    <p:extLst>
      <p:ext uri="{BB962C8B-B14F-4D97-AF65-F5344CB8AC3E}">
        <p14:creationId xmlns:p14="http://schemas.microsoft.com/office/powerpoint/2010/main" val="3913021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4374BF-58FA-4AE4-9985-FA1DCF6C6C7F}" type="slidenum">
              <a:rPr lang="ru-RU" smtClean="0"/>
              <a:t>6</a:t>
            </a:fld>
            <a:endParaRPr lang="ru-RU"/>
          </a:p>
        </p:txBody>
      </p:sp>
    </p:spTree>
    <p:extLst>
      <p:ext uri="{BB962C8B-B14F-4D97-AF65-F5344CB8AC3E}">
        <p14:creationId xmlns:p14="http://schemas.microsoft.com/office/powerpoint/2010/main" val="876188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4374BF-58FA-4AE4-9985-FA1DCF6C6C7F}" type="slidenum">
              <a:rPr lang="ru-RU" smtClean="0"/>
              <a:t>7</a:t>
            </a:fld>
            <a:endParaRPr lang="ru-RU"/>
          </a:p>
        </p:txBody>
      </p:sp>
    </p:spTree>
    <p:extLst>
      <p:ext uri="{BB962C8B-B14F-4D97-AF65-F5344CB8AC3E}">
        <p14:creationId xmlns:p14="http://schemas.microsoft.com/office/powerpoint/2010/main" val="463699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4374BF-58FA-4AE4-9985-FA1DCF6C6C7F}" type="slidenum">
              <a:rPr lang="ru-RU" smtClean="0"/>
              <a:t>8</a:t>
            </a:fld>
            <a:endParaRPr lang="ru-RU"/>
          </a:p>
        </p:txBody>
      </p:sp>
    </p:spTree>
    <p:extLst>
      <p:ext uri="{BB962C8B-B14F-4D97-AF65-F5344CB8AC3E}">
        <p14:creationId xmlns:p14="http://schemas.microsoft.com/office/powerpoint/2010/main" val="1400478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64374BF-58FA-4AE4-9985-FA1DCF6C6C7F}" type="slidenum">
              <a:rPr lang="ru-RU" smtClean="0"/>
              <a:t>9</a:t>
            </a:fld>
            <a:endParaRPr lang="ru-RU"/>
          </a:p>
        </p:txBody>
      </p:sp>
    </p:spTree>
    <p:extLst>
      <p:ext uri="{BB962C8B-B14F-4D97-AF65-F5344CB8AC3E}">
        <p14:creationId xmlns:p14="http://schemas.microsoft.com/office/powerpoint/2010/main" val="4074781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30.10.2024</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725C68B6-61C2-468F-89AB-4B9F7531AA68}" type="slidenum">
              <a:rPr lang="ru-RU" smtClean="0"/>
              <a:pPr/>
              <a:t>‹#›</a:t>
            </a:fld>
            <a:endParaRPr lang="ru-R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30.10.2024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30.10.2024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30.10.2024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30.10.2024</a:t>
            </a:fld>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30.10.2024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30.10.2024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B106E36-FD25-4E2D-B0AA-010F637433A0}" type="datetimeFigureOut">
              <a:rPr lang="ru-RU" smtClean="0"/>
              <a:pPr/>
              <a:t>30.10.2024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B106E36-FD25-4E2D-B0AA-010F637433A0}" type="datetimeFigureOut">
              <a:rPr lang="ru-RU" smtClean="0"/>
              <a:pPr/>
              <a:t>30.10.2024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30.10.2024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30.10.2024</a:t>
            </a:fld>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5B106E36-FD25-4E2D-B0AA-010F637433A0}" type="datetimeFigureOut">
              <a:rPr lang="ru-RU" smtClean="0"/>
              <a:pPr/>
              <a:t>30.10.2024</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725C68B6-61C2-468F-89AB-4B9F7531AA68}" type="slidenum">
              <a:rPr lang="ru-RU" smtClean="0"/>
              <a:pPr/>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28728" y="1357298"/>
            <a:ext cx="7286676" cy="5286412"/>
          </a:xfrm>
        </p:spPr>
        <p:txBody>
          <a:bodyPr>
            <a:normAutofit/>
          </a:bodyPr>
          <a:lstStyle/>
          <a:p>
            <a:endParaRPr lang="ru-RU" sz="4400" b="1" i="1" dirty="0"/>
          </a:p>
          <a:p>
            <a:pPr algn="r"/>
            <a:endParaRPr lang="ru-RU" sz="1200" b="1" dirty="0"/>
          </a:p>
          <a:p>
            <a:pPr algn="r"/>
            <a:endParaRPr lang="ru-RU" sz="1200" b="1" dirty="0"/>
          </a:p>
          <a:p>
            <a:pPr algn="r"/>
            <a:endParaRPr lang="ru-RU" sz="1200" b="1" dirty="0"/>
          </a:p>
          <a:p>
            <a:pPr algn="r"/>
            <a:endParaRPr lang="ru-RU" sz="1400" dirty="0"/>
          </a:p>
        </p:txBody>
      </p:sp>
      <p:sp>
        <p:nvSpPr>
          <p:cNvPr id="2" name="Заголовок 1"/>
          <p:cNvSpPr>
            <a:spLocks noGrp="1"/>
          </p:cNvSpPr>
          <p:nvPr>
            <p:ph type="ctrTitle"/>
          </p:nvPr>
        </p:nvSpPr>
        <p:spPr>
          <a:xfrm>
            <a:off x="685800" y="214291"/>
            <a:ext cx="7772400" cy="714379"/>
          </a:xfrm>
        </p:spPr>
        <p:txBody>
          <a:bodyPr>
            <a:normAutofit/>
          </a:bodyPr>
          <a:lstStyle/>
          <a:p>
            <a:pPr algn="ctr"/>
            <a:r>
              <a:rPr lang="ru-RU" sz="1800" b="1" dirty="0">
                <a:solidFill>
                  <a:schemeClr val="bg1">
                    <a:lumMod val="85000"/>
                    <a:lumOff val="15000"/>
                  </a:schemeClr>
                </a:solidFill>
                <a:effectLst/>
                <a:latin typeface="+mn-lt"/>
              </a:rPr>
              <a:t>Муниципальное бюджетное учреждение дополнительного образования «Юность» г. Белгорода</a:t>
            </a:r>
          </a:p>
        </p:txBody>
      </p:sp>
      <p:sp>
        <p:nvSpPr>
          <p:cNvPr id="4" name="Скругленный прямоугольник 3"/>
          <p:cNvSpPr/>
          <p:nvPr/>
        </p:nvSpPr>
        <p:spPr>
          <a:xfrm>
            <a:off x="1445442" y="1214422"/>
            <a:ext cx="6643734" cy="157163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4000" b="1" dirty="0" smtClean="0">
                <a:solidFill>
                  <a:schemeClr val="tx2">
                    <a:lumMod val="75000"/>
                  </a:schemeClr>
                </a:solidFill>
                <a:cs typeface="Times New Roman" pitchFamily="18" charset="0"/>
              </a:rPr>
              <a:t>«Шелковые фантазии»</a:t>
            </a:r>
            <a:endParaRPr lang="ru-RU" sz="4000" b="1" dirty="0">
              <a:solidFill>
                <a:schemeClr val="tx2">
                  <a:lumMod val="75000"/>
                </a:schemeClr>
              </a:solidFill>
              <a:cs typeface="Times New Roman" pitchFamily="18" charset="0"/>
            </a:endParaRPr>
          </a:p>
        </p:txBody>
      </p:sp>
      <p:sp>
        <p:nvSpPr>
          <p:cNvPr id="7" name="TextBox 6"/>
          <p:cNvSpPr txBox="1"/>
          <p:nvPr/>
        </p:nvSpPr>
        <p:spPr>
          <a:xfrm>
            <a:off x="467544" y="2903443"/>
            <a:ext cx="6972012" cy="3416320"/>
          </a:xfrm>
          <a:prstGeom prst="rect">
            <a:avLst/>
          </a:prstGeom>
          <a:noFill/>
        </p:spPr>
        <p:txBody>
          <a:bodyPr wrap="square" rtlCol="0">
            <a:spAutoFit/>
          </a:bodyPr>
          <a:lstStyle/>
          <a:p>
            <a:pPr algn="ctr"/>
            <a:endParaRPr lang="ru-RU" b="1" dirty="0" smtClean="0">
              <a:latin typeface="Times New Roman" pitchFamily="18" charset="0"/>
              <a:cs typeface="Times New Roman" pitchFamily="18" charset="0"/>
            </a:endParaRPr>
          </a:p>
          <a:p>
            <a:pPr algn="ctr"/>
            <a:r>
              <a:rPr lang="ru-RU" sz="1600" dirty="0" smtClean="0">
                <a:solidFill>
                  <a:schemeClr val="tx2">
                    <a:lumMod val="75000"/>
                  </a:schemeClr>
                </a:solidFill>
                <a:cs typeface="Times New Roman" pitchFamily="18" charset="0"/>
              </a:rPr>
              <a:t>Сроки </a:t>
            </a:r>
            <a:r>
              <a:rPr lang="ru-RU" sz="1600" dirty="0">
                <a:solidFill>
                  <a:schemeClr val="tx2">
                    <a:lumMod val="75000"/>
                  </a:schemeClr>
                </a:solidFill>
                <a:cs typeface="Times New Roman" pitchFamily="18" charset="0"/>
              </a:rPr>
              <a:t>реализации проекта</a:t>
            </a:r>
            <a:r>
              <a:rPr lang="ru-RU" sz="1600">
                <a:solidFill>
                  <a:schemeClr val="tx2">
                    <a:lumMod val="75000"/>
                  </a:schemeClr>
                </a:solidFill>
                <a:cs typeface="Times New Roman" pitchFamily="18" charset="0"/>
              </a:rPr>
              <a:t>: </a:t>
            </a:r>
            <a:r>
              <a:rPr lang="ru-RU" sz="1600" smtClean="0">
                <a:solidFill>
                  <a:schemeClr val="tx2">
                    <a:lumMod val="75000"/>
                  </a:schemeClr>
                </a:solidFill>
                <a:cs typeface="Times New Roman" pitchFamily="18" charset="0"/>
              </a:rPr>
              <a:t>15.10.2024-15.10.2025</a:t>
            </a:r>
            <a:endParaRPr lang="ru-RU" sz="1600" dirty="0">
              <a:solidFill>
                <a:schemeClr val="tx2">
                  <a:lumMod val="75000"/>
                </a:schemeClr>
              </a:solidFill>
              <a:cs typeface="Times New Roman" pitchFamily="18" charset="0"/>
            </a:endParaRPr>
          </a:p>
          <a:p>
            <a:pPr algn="ctr"/>
            <a:r>
              <a:rPr lang="ru-RU" sz="1600" dirty="0">
                <a:solidFill>
                  <a:schemeClr val="tx2">
                    <a:lumMod val="75000"/>
                  </a:schemeClr>
                </a:solidFill>
                <a:cs typeface="Times New Roman" pitchFamily="18" charset="0"/>
              </a:rPr>
              <a:t>Место реализации проекта: город Белгород, </a:t>
            </a:r>
          </a:p>
          <a:p>
            <a:pPr algn="ctr"/>
            <a:r>
              <a:rPr lang="ru-RU" sz="1600" dirty="0">
                <a:solidFill>
                  <a:schemeClr val="tx2">
                    <a:lumMod val="75000"/>
                  </a:schemeClr>
                </a:solidFill>
                <a:cs typeface="Times New Roman" pitchFamily="18" charset="0"/>
              </a:rPr>
              <a:t>муниципальное бюджетное учреждение </a:t>
            </a:r>
          </a:p>
          <a:p>
            <a:pPr algn="ctr"/>
            <a:r>
              <a:rPr lang="ru-RU" sz="1600" dirty="0">
                <a:solidFill>
                  <a:schemeClr val="tx2">
                    <a:lumMod val="75000"/>
                  </a:schemeClr>
                </a:solidFill>
                <a:cs typeface="Times New Roman" pitchFamily="18" charset="0"/>
              </a:rPr>
              <a:t>дополнительного образования «Юность», </a:t>
            </a:r>
          </a:p>
          <a:p>
            <a:pPr algn="ctr"/>
            <a:r>
              <a:rPr lang="ru-RU" sz="1600" dirty="0">
                <a:solidFill>
                  <a:schemeClr val="tx2">
                    <a:lumMod val="75000"/>
                  </a:schemeClr>
                </a:solidFill>
                <a:cs typeface="Times New Roman" pitchFamily="18" charset="0"/>
              </a:rPr>
              <a:t>подростковый клуб по месту жительства «Огонек</a:t>
            </a:r>
            <a:r>
              <a:rPr lang="ru-RU" sz="1600" dirty="0" smtClean="0">
                <a:solidFill>
                  <a:schemeClr val="tx2">
                    <a:lumMod val="75000"/>
                  </a:schemeClr>
                </a:solidFill>
                <a:cs typeface="Times New Roman" pitchFamily="18" charset="0"/>
              </a:rPr>
              <a:t>»</a:t>
            </a:r>
          </a:p>
          <a:p>
            <a:pPr algn="ctr"/>
            <a:endParaRPr lang="ru-RU" sz="1600" dirty="0">
              <a:solidFill>
                <a:schemeClr val="tx2">
                  <a:lumMod val="75000"/>
                </a:schemeClr>
              </a:solidFill>
              <a:cs typeface="Times New Roman" pitchFamily="18" charset="0"/>
            </a:endParaRPr>
          </a:p>
          <a:p>
            <a:pPr algn="ctr"/>
            <a:endParaRPr lang="ru-RU" b="1" dirty="0">
              <a:latin typeface="Times New Roman" pitchFamily="18" charset="0"/>
              <a:cs typeface="Times New Roman" pitchFamily="18" charset="0"/>
            </a:endParaRPr>
          </a:p>
          <a:p>
            <a:pPr algn="ctr" fontAlgn="t"/>
            <a:endParaRPr lang="ru-RU" b="1" dirty="0" smtClean="0">
              <a:latin typeface="Times New Roman" pitchFamily="18" charset="0"/>
              <a:cs typeface="Times New Roman" pitchFamily="18" charset="0"/>
            </a:endParaRPr>
          </a:p>
          <a:p>
            <a:pPr algn="r" fontAlgn="t"/>
            <a:endParaRPr lang="ru-RU" sz="1600" b="1" dirty="0" smtClean="0">
              <a:latin typeface="Times New Roman" pitchFamily="18" charset="0"/>
              <a:cs typeface="Times New Roman" pitchFamily="18" charset="0"/>
            </a:endParaRPr>
          </a:p>
          <a:p>
            <a:pPr algn="r" fontAlgn="t"/>
            <a:r>
              <a:rPr lang="ru-RU" sz="1600" b="1" dirty="0" smtClean="0">
                <a:solidFill>
                  <a:schemeClr val="tx2">
                    <a:lumMod val="75000"/>
                  </a:schemeClr>
                </a:solidFill>
                <a:cs typeface="Times New Roman" pitchFamily="18" charset="0"/>
              </a:rPr>
              <a:t>Автор </a:t>
            </a:r>
            <a:r>
              <a:rPr lang="ru-RU" sz="1600" b="1" dirty="0">
                <a:solidFill>
                  <a:schemeClr val="tx2">
                    <a:lumMod val="75000"/>
                  </a:schemeClr>
                </a:solidFill>
                <a:cs typeface="Times New Roman" pitchFamily="18" charset="0"/>
              </a:rPr>
              <a:t>проекта: </a:t>
            </a:r>
            <a:endParaRPr lang="ru-RU" sz="1600" b="1" dirty="0" smtClean="0">
              <a:solidFill>
                <a:schemeClr val="tx2">
                  <a:lumMod val="75000"/>
                </a:schemeClr>
              </a:solidFill>
              <a:cs typeface="Times New Roman" pitchFamily="18" charset="0"/>
            </a:endParaRPr>
          </a:p>
          <a:p>
            <a:pPr algn="r" fontAlgn="t"/>
            <a:r>
              <a:rPr lang="ru-RU" sz="1600" b="1" dirty="0" err="1" smtClean="0">
                <a:solidFill>
                  <a:schemeClr val="tx2">
                    <a:lumMod val="75000"/>
                  </a:schemeClr>
                </a:solidFill>
                <a:cs typeface="Times New Roman" pitchFamily="18" charset="0"/>
              </a:rPr>
              <a:t>Гладюк</a:t>
            </a:r>
            <a:r>
              <a:rPr lang="ru-RU" sz="1600" b="1" dirty="0" smtClean="0">
                <a:solidFill>
                  <a:schemeClr val="tx2">
                    <a:lumMod val="75000"/>
                  </a:schemeClr>
                </a:solidFill>
                <a:cs typeface="Times New Roman" pitchFamily="18" charset="0"/>
              </a:rPr>
              <a:t> Мария, 10 лет</a:t>
            </a:r>
            <a:endParaRPr lang="ru-RU" sz="1600" b="1" dirty="0">
              <a:solidFill>
                <a:schemeClr val="tx2">
                  <a:lumMod val="75000"/>
                </a:schemeClr>
              </a:solidFill>
              <a:cs typeface="Times New Roman" pitchFamily="18" charset="0"/>
            </a:endParaRPr>
          </a:p>
          <a:p>
            <a:pPr algn="ctr"/>
            <a:endParaRPr lang="ru-RU"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500042"/>
            <a:ext cx="8358246" cy="3539430"/>
          </a:xfrm>
          <a:prstGeom prst="rect">
            <a:avLst/>
          </a:prstGeom>
        </p:spPr>
        <p:txBody>
          <a:bodyPr wrap="square">
            <a:spAutoFit/>
          </a:bodyPr>
          <a:lstStyle/>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r>
              <a:rPr lang="ru-RU" sz="2800" b="1" dirty="0" smtClean="0">
                <a:ln w="1905"/>
                <a:solidFill>
                  <a:schemeClr val="accent5">
                    <a:lumMod val="75000"/>
                  </a:schemeClr>
                </a:solidFill>
                <a:effectLst>
                  <a:innerShdw blurRad="69850" dist="43180" dir="5400000">
                    <a:srgbClr val="000000">
                      <a:alpha val="65000"/>
                    </a:srgbClr>
                  </a:innerShdw>
                </a:effectLst>
              </a:rPr>
              <a:t> </a:t>
            </a: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p:txBody>
      </p:sp>
      <p:sp>
        <p:nvSpPr>
          <p:cNvPr id="3" name="Заголовок 2"/>
          <p:cNvSpPr>
            <a:spLocks noGrp="1"/>
          </p:cNvSpPr>
          <p:nvPr>
            <p:ph type="title"/>
          </p:nvPr>
        </p:nvSpPr>
        <p:spPr>
          <a:xfrm>
            <a:off x="251520" y="404665"/>
            <a:ext cx="8568952" cy="1008111"/>
          </a:xfrm>
        </p:spPr>
        <p:txBody>
          <a:bodyPr>
            <a:normAutofit fontScale="90000"/>
          </a:bodyPr>
          <a:lstStyle/>
          <a:p>
            <a:r>
              <a:rPr lang="ru-RU" dirty="0" smtClean="0"/>
              <a:t/>
            </a:r>
            <a:br>
              <a:rPr lang="ru-RU" dirty="0" smtClean="0"/>
            </a:br>
            <a:r>
              <a:rPr lang="ru-RU" dirty="0" smtClean="0"/>
              <a:t>Выбор </a:t>
            </a:r>
            <a:r>
              <a:rPr lang="ru-RU" dirty="0"/>
              <a:t>материалов и инструментов</a:t>
            </a:r>
            <a:br>
              <a:rPr lang="ru-RU" dirty="0"/>
            </a:br>
            <a:endParaRPr lang="ru-RU" dirty="0"/>
          </a:p>
        </p:txBody>
      </p:sp>
      <p:sp>
        <p:nvSpPr>
          <p:cNvPr id="4" name="TextBox 3"/>
          <p:cNvSpPr txBox="1"/>
          <p:nvPr/>
        </p:nvSpPr>
        <p:spPr>
          <a:xfrm>
            <a:off x="1043608" y="2708920"/>
            <a:ext cx="7128792" cy="369332"/>
          </a:xfrm>
          <a:prstGeom prst="rect">
            <a:avLst/>
          </a:prstGeom>
          <a:noFill/>
        </p:spPr>
        <p:txBody>
          <a:bodyPr wrap="square" rtlCol="0">
            <a:spAutoFit/>
          </a:bodyPr>
          <a:lstStyle/>
          <a:p>
            <a:endParaRPr lang="ru-RU" dirty="0"/>
          </a:p>
        </p:txBody>
      </p:sp>
      <p:sp>
        <p:nvSpPr>
          <p:cNvPr id="8" name="TextBox 1"/>
          <p:cNvSpPr txBox="1"/>
          <p:nvPr/>
        </p:nvSpPr>
        <p:spPr>
          <a:xfrm>
            <a:off x="359526" y="1844824"/>
            <a:ext cx="8424947" cy="3528392"/>
          </a:xfrm>
          <a:prstGeom prst="rect">
            <a:avLst/>
          </a:prstGeom>
        </p:spPr>
        <p:style>
          <a:lnRef idx="2">
            <a:schemeClr val="accent4"/>
          </a:lnRef>
          <a:fillRef idx="1">
            <a:schemeClr val="lt1"/>
          </a:fillRef>
          <a:effectRef idx="0">
            <a:schemeClr val="accent4"/>
          </a:effectRef>
          <a:fontRef idx="minor">
            <a:schemeClr val="dk1"/>
          </a:fontRef>
        </p:style>
        <p:txBody>
          <a:bodyPr wrap="non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indent="457200" algn="ctr"/>
            <a:endParaRPr lang="ru-RU" sz="1100" dirty="0"/>
          </a:p>
        </p:txBody>
      </p:sp>
      <p:sp>
        <p:nvSpPr>
          <p:cNvPr id="9" name="TextBox 8"/>
          <p:cNvSpPr txBox="1"/>
          <p:nvPr/>
        </p:nvSpPr>
        <p:spPr>
          <a:xfrm>
            <a:off x="469813" y="1988840"/>
            <a:ext cx="8208912" cy="3170099"/>
          </a:xfrm>
          <a:prstGeom prst="rect">
            <a:avLst/>
          </a:prstGeom>
          <a:noFill/>
        </p:spPr>
        <p:txBody>
          <a:bodyPr wrap="square" rtlCol="0">
            <a:spAutoFit/>
          </a:bodyPr>
          <a:lstStyle/>
          <a:p>
            <a:pPr algn="ctr"/>
            <a:r>
              <a:rPr lang="ru-RU" sz="2000" b="1" dirty="0"/>
              <a:t>Ленты</a:t>
            </a:r>
          </a:p>
          <a:p>
            <a:pPr algn="ctr"/>
            <a:r>
              <a:rPr lang="ru-RU" sz="2000" dirty="0"/>
              <a:t>В продаже имеются разного качества ленты, разных размеров и разных </a:t>
            </a:r>
          </a:p>
          <a:p>
            <a:pPr algn="ctr"/>
            <a:r>
              <a:rPr lang="ru-RU" sz="2000" dirty="0"/>
              <a:t>цветов. Для воплощения своего замысла я буду использовать шелковые ленточки шириной 9 мм желтого, красного, светло-зеленого, зеленого, розового, светло-сиреневого цветов; шириной 3 мм розового цвета; шириной 7 мм желтого, синего и коричневого цветов; шириной 15 мм зеленого цвета; шириной 25 мм розового, светло-зеленого цветов; шириной 35 мм розового цвета. </a:t>
            </a:r>
          </a:p>
        </p:txBody>
      </p:sp>
    </p:spTree>
    <p:extLst>
      <p:ext uri="{BB962C8B-B14F-4D97-AF65-F5344CB8AC3E}">
        <p14:creationId xmlns:p14="http://schemas.microsoft.com/office/powerpoint/2010/main" val="977593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500042"/>
            <a:ext cx="8358246" cy="3539430"/>
          </a:xfrm>
          <a:prstGeom prst="rect">
            <a:avLst/>
          </a:prstGeom>
        </p:spPr>
        <p:txBody>
          <a:bodyPr wrap="square">
            <a:spAutoFit/>
          </a:bodyPr>
          <a:lstStyle/>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r>
              <a:rPr lang="ru-RU" sz="2800" b="1" dirty="0" smtClean="0">
                <a:ln w="1905"/>
                <a:solidFill>
                  <a:schemeClr val="accent5">
                    <a:lumMod val="75000"/>
                  </a:schemeClr>
                </a:solidFill>
                <a:effectLst>
                  <a:innerShdw blurRad="69850" dist="43180" dir="5400000">
                    <a:srgbClr val="000000">
                      <a:alpha val="65000"/>
                    </a:srgbClr>
                  </a:innerShdw>
                </a:effectLst>
              </a:rPr>
              <a:t> </a:t>
            </a: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p:txBody>
      </p:sp>
      <p:sp>
        <p:nvSpPr>
          <p:cNvPr id="3" name="Заголовок 2"/>
          <p:cNvSpPr>
            <a:spLocks noGrp="1"/>
          </p:cNvSpPr>
          <p:nvPr>
            <p:ph type="title"/>
          </p:nvPr>
        </p:nvSpPr>
        <p:spPr>
          <a:xfrm>
            <a:off x="251520" y="404665"/>
            <a:ext cx="8568952" cy="1008111"/>
          </a:xfrm>
        </p:spPr>
        <p:txBody>
          <a:bodyPr>
            <a:normAutofit fontScale="90000"/>
          </a:bodyPr>
          <a:lstStyle/>
          <a:p>
            <a:r>
              <a:rPr lang="ru-RU" dirty="0" smtClean="0"/>
              <a:t/>
            </a:r>
            <a:br>
              <a:rPr lang="ru-RU" dirty="0" smtClean="0"/>
            </a:br>
            <a:r>
              <a:rPr lang="ru-RU" dirty="0" smtClean="0"/>
              <a:t>Выбор </a:t>
            </a:r>
            <a:r>
              <a:rPr lang="ru-RU" dirty="0"/>
              <a:t>материалов и инструментов</a:t>
            </a:r>
            <a:br>
              <a:rPr lang="ru-RU" dirty="0"/>
            </a:br>
            <a:endParaRPr lang="ru-RU" dirty="0"/>
          </a:p>
        </p:txBody>
      </p:sp>
      <p:sp>
        <p:nvSpPr>
          <p:cNvPr id="4" name="TextBox 3"/>
          <p:cNvSpPr txBox="1"/>
          <p:nvPr/>
        </p:nvSpPr>
        <p:spPr>
          <a:xfrm>
            <a:off x="1043608" y="2708920"/>
            <a:ext cx="7128792" cy="369332"/>
          </a:xfrm>
          <a:prstGeom prst="rect">
            <a:avLst/>
          </a:prstGeom>
          <a:noFill/>
        </p:spPr>
        <p:txBody>
          <a:bodyPr wrap="square" rtlCol="0">
            <a:spAutoFit/>
          </a:bodyPr>
          <a:lstStyle/>
          <a:p>
            <a:endParaRPr lang="ru-RU" dirty="0"/>
          </a:p>
        </p:txBody>
      </p:sp>
      <p:sp>
        <p:nvSpPr>
          <p:cNvPr id="8" name="TextBox 1"/>
          <p:cNvSpPr txBox="1"/>
          <p:nvPr/>
        </p:nvSpPr>
        <p:spPr>
          <a:xfrm>
            <a:off x="359526" y="1700808"/>
            <a:ext cx="8424947" cy="4968552"/>
          </a:xfrm>
          <a:prstGeom prst="rect">
            <a:avLst/>
          </a:prstGeom>
        </p:spPr>
        <p:style>
          <a:lnRef idx="2">
            <a:schemeClr val="accent4"/>
          </a:lnRef>
          <a:fillRef idx="1">
            <a:schemeClr val="lt1"/>
          </a:fillRef>
          <a:effectRef idx="0">
            <a:schemeClr val="accent4"/>
          </a:effectRef>
          <a:fontRef idx="minor">
            <a:schemeClr val="dk1"/>
          </a:fontRef>
        </p:style>
        <p:txBody>
          <a:bodyPr wrap="non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indent="457200" algn="ctr"/>
            <a:endParaRPr lang="ru-RU" sz="1100" dirty="0"/>
          </a:p>
        </p:txBody>
      </p:sp>
      <p:sp>
        <p:nvSpPr>
          <p:cNvPr id="9" name="TextBox 8"/>
          <p:cNvSpPr txBox="1"/>
          <p:nvPr/>
        </p:nvSpPr>
        <p:spPr>
          <a:xfrm>
            <a:off x="469813" y="1844824"/>
            <a:ext cx="8208912" cy="5016758"/>
          </a:xfrm>
          <a:prstGeom prst="rect">
            <a:avLst/>
          </a:prstGeom>
          <a:noFill/>
        </p:spPr>
        <p:txBody>
          <a:bodyPr wrap="square" rtlCol="0">
            <a:spAutoFit/>
          </a:bodyPr>
          <a:lstStyle/>
          <a:p>
            <a:pPr algn="ctr"/>
            <a:r>
              <a:rPr lang="ru-RU" sz="2000" b="1" dirty="0"/>
              <a:t>Ленты</a:t>
            </a:r>
          </a:p>
          <a:p>
            <a:pPr algn="ctr"/>
            <a:r>
              <a:rPr lang="ru-RU" sz="2000" dirty="0"/>
              <a:t>В продаже имеются разного качества ленты, разных размеров и разных </a:t>
            </a:r>
          </a:p>
          <a:p>
            <a:pPr algn="ctr"/>
            <a:r>
              <a:rPr lang="ru-RU" sz="2000" dirty="0"/>
              <a:t>цветов. Для воплощения своего замысла я буду использовать шелковые ленточки шириной 9 мм желтого, красного, светло-зеленого, зеленого, розового, светло-сиреневого цветов; шириной 3 мм розового цвета; шириной 7 мм желтого, синего и коричневого цветов; шириной 15 мм зеленого цвета; шириной 25 мм розового, светло-зеленого цветов; шириной 35 мм розового цвета. </a:t>
            </a:r>
            <a:endParaRPr lang="ru-RU" sz="2000" dirty="0" smtClean="0"/>
          </a:p>
          <a:p>
            <a:pPr algn="ctr"/>
            <a:r>
              <a:rPr lang="ru-RU" sz="2000" b="1" dirty="0"/>
              <a:t>Пяльцы</a:t>
            </a:r>
          </a:p>
          <a:p>
            <a:r>
              <a:rPr lang="ru-RU" sz="2000" dirty="0"/>
              <a:t>Для того чтобы ткань во время работы была хорошо натянута, используют пяльцы. Они могут быть различными как по материалу (дерево, пластмасса, металл) из которого изготавливаются так и по форме (круглые, квадратные).</a:t>
            </a:r>
          </a:p>
          <a:p>
            <a:pPr algn="ctr"/>
            <a:endParaRPr lang="ru-RU" sz="2000" dirty="0"/>
          </a:p>
        </p:txBody>
      </p:sp>
    </p:spTree>
    <p:extLst>
      <p:ext uri="{BB962C8B-B14F-4D97-AF65-F5344CB8AC3E}">
        <p14:creationId xmlns:p14="http://schemas.microsoft.com/office/powerpoint/2010/main" val="4226324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500042"/>
            <a:ext cx="8358246" cy="3539430"/>
          </a:xfrm>
          <a:prstGeom prst="rect">
            <a:avLst/>
          </a:prstGeom>
        </p:spPr>
        <p:txBody>
          <a:bodyPr wrap="square">
            <a:spAutoFit/>
          </a:bodyPr>
          <a:lstStyle/>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r>
              <a:rPr lang="ru-RU" sz="2800" b="1" dirty="0" smtClean="0">
                <a:ln w="1905"/>
                <a:solidFill>
                  <a:schemeClr val="accent5">
                    <a:lumMod val="75000"/>
                  </a:schemeClr>
                </a:solidFill>
                <a:effectLst>
                  <a:innerShdw blurRad="69850" dist="43180" dir="5400000">
                    <a:srgbClr val="000000">
                      <a:alpha val="65000"/>
                    </a:srgbClr>
                  </a:innerShdw>
                </a:effectLst>
              </a:rPr>
              <a:t> </a:t>
            </a: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p:txBody>
      </p:sp>
      <p:sp>
        <p:nvSpPr>
          <p:cNvPr id="3" name="Заголовок 2"/>
          <p:cNvSpPr>
            <a:spLocks noGrp="1"/>
          </p:cNvSpPr>
          <p:nvPr>
            <p:ph type="title"/>
          </p:nvPr>
        </p:nvSpPr>
        <p:spPr>
          <a:xfrm>
            <a:off x="251520" y="404665"/>
            <a:ext cx="8568952" cy="1008111"/>
          </a:xfrm>
        </p:spPr>
        <p:txBody>
          <a:bodyPr>
            <a:normAutofit fontScale="90000"/>
          </a:bodyPr>
          <a:lstStyle/>
          <a:p>
            <a:r>
              <a:rPr lang="ru-RU" dirty="0"/>
              <a:t/>
            </a:r>
            <a:br>
              <a:rPr lang="ru-RU" dirty="0"/>
            </a:br>
            <a:r>
              <a:rPr lang="ru-RU" dirty="0" smtClean="0"/>
              <a:t>Технология </a:t>
            </a:r>
            <a:r>
              <a:rPr lang="ru-RU" dirty="0"/>
              <a:t>изготовления изделия</a:t>
            </a:r>
            <a:r>
              <a:rPr lang="ru-RU" dirty="0" smtClean="0"/>
              <a:t/>
            </a:r>
            <a:br>
              <a:rPr lang="ru-RU" dirty="0" smtClean="0"/>
            </a:br>
            <a:endParaRPr lang="ru-RU" dirty="0"/>
          </a:p>
        </p:txBody>
      </p:sp>
      <p:sp>
        <p:nvSpPr>
          <p:cNvPr id="4" name="TextBox 3"/>
          <p:cNvSpPr txBox="1"/>
          <p:nvPr/>
        </p:nvSpPr>
        <p:spPr>
          <a:xfrm>
            <a:off x="1043608" y="2708920"/>
            <a:ext cx="7128792" cy="369332"/>
          </a:xfrm>
          <a:prstGeom prst="rect">
            <a:avLst/>
          </a:prstGeom>
          <a:noFill/>
        </p:spPr>
        <p:txBody>
          <a:bodyPr wrap="square" rtlCol="0">
            <a:spAutoFit/>
          </a:bodyPr>
          <a:lstStyle/>
          <a:p>
            <a:endParaRPr lang="ru-RU" dirty="0"/>
          </a:p>
        </p:txBody>
      </p:sp>
      <p:sp>
        <p:nvSpPr>
          <p:cNvPr id="8" name="TextBox 1"/>
          <p:cNvSpPr txBox="1"/>
          <p:nvPr/>
        </p:nvSpPr>
        <p:spPr>
          <a:xfrm>
            <a:off x="395525" y="1772816"/>
            <a:ext cx="8424947" cy="4608512"/>
          </a:xfrm>
          <a:prstGeom prst="rect">
            <a:avLst/>
          </a:prstGeom>
        </p:spPr>
        <p:style>
          <a:lnRef idx="2">
            <a:schemeClr val="accent4"/>
          </a:lnRef>
          <a:fillRef idx="1">
            <a:schemeClr val="lt1"/>
          </a:fillRef>
          <a:effectRef idx="0">
            <a:schemeClr val="accent4"/>
          </a:effectRef>
          <a:fontRef idx="minor">
            <a:schemeClr val="dk1"/>
          </a:fontRef>
        </p:style>
        <p:txBody>
          <a:bodyPr wrap="non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indent="457200" algn="ctr"/>
            <a:endParaRPr lang="ru-RU" sz="1100" dirty="0"/>
          </a:p>
        </p:txBody>
      </p:sp>
      <p:sp>
        <p:nvSpPr>
          <p:cNvPr id="9" name="TextBox 8"/>
          <p:cNvSpPr txBox="1"/>
          <p:nvPr/>
        </p:nvSpPr>
        <p:spPr>
          <a:xfrm>
            <a:off x="523547" y="1837268"/>
            <a:ext cx="8208912" cy="4832092"/>
          </a:xfrm>
          <a:prstGeom prst="rect">
            <a:avLst/>
          </a:prstGeom>
          <a:noFill/>
        </p:spPr>
        <p:txBody>
          <a:bodyPr wrap="square" rtlCol="0">
            <a:spAutoFit/>
          </a:bodyPr>
          <a:lstStyle/>
          <a:p>
            <a:r>
              <a:rPr lang="ru-RU" sz="1600" dirty="0" smtClean="0"/>
              <a:t>1.На </a:t>
            </a:r>
            <a:r>
              <a:rPr lang="ru-RU" sz="1600" dirty="0"/>
              <a:t>альбомном листе нарисовать эскиз изделия, четко прорисовывая контуры всех деталей (см. Приложение №2).</a:t>
            </a:r>
          </a:p>
          <a:p>
            <a:r>
              <a:rPr lang="ru-RU" sz="1600" dirty="0" smtClean="0"/>
              <a:t>2.Нарисовать </a:t>
            </a:r>
            <a:r>
              <a:rPr lang="ru-RU" sz="1600" dirty="0"/>
              <a:t>на основе с помощью белого </a:t>
            </a:r>
            <a:r>
              <a:rPr lang="ru-RU" sz="1600" dirty="0" err="1"/>
              <a:t>водоисчезающего</a:t>
            </a:r>
            <a:r>
              <a:rPr lang="ru-RU" sz="1600" dirty="0"/>
              <a:t> маркера для ткани схему вышивки</a:t>
            </a:r>
            <a:r>
              <a:rPr lang="ru-RU" sz="1600" dirty="0" smtClean="0"/>
              <a:t>.</a:t>
            </a:r>
            <a:endParaRPr lang="ru-RU" sz="1600" dirty="0"/>
          </a:p>
          <a:p>
            <a:r>
              <a:rPr lang="ru-RU" sz="1600" dirty="0" smtClean="0"/>
              <a:t>3.Натянуть </a:t>
            </a:r>
            <a:r>
              <a:rPr lang="ru-RU" sz="1600" dirty="0"/>
              <a:t>ткань в пяльцы.</a:t>
            </a:r>
          </a:p>
          <a:p>
            <a:r>
              <a:rPr lang="ru-RU" sz="1600" dirty="0" smtClean="0"/>
              <a:t>4.Плоский </a:t>
            </a:r>
            <a:r>
              <a:rPr lang="ru-RU" sz="1600" dirty="0"/>
              <a:t>узел. Чтобы начать работу, возьмите ленту длиной примерно 50 см. , вставьте в иголку, подогните кончик на несколько мм и вколите в иголку по центру. Придерживая ленту одной рукой и подтягивая другой, затяните узелок. Для того чтобы закрепить ленту после завершения работы, выведите ее на изнаночную сторону вышивки и очень осторожно, выполнив маленькую петельку, проведите иглу под стежками вышивки. Крепко удерживая пальцами стежки, чтобы они не вылезли на изнаночную сторону, легко подтяните ленту. После этого отрежьте ее на расстоянии нескольких миллиметров от последнего стежка. В некоторых случаях предпочтительнее закреплять ленту непосредственно на ткани, выполняя мелкие стежки нитками мулине</a:t>
            </a:r>
            <a:r>
              <a:rPr lang="ru-RU" sz="1600" dirty="0" smtClean="0"/>
              <a:t>.</a:t>
            </a:r>
          </a:p>
          <a:p>
            <a:r>
              <a:rPr lang="ru-RU" sz="1600" dirty="0" smtClean="0"/>
              <a:t>5.Вышить </a:t>
            </a:r>
            <a:r>
              <a:rPr lang="ru-RU" sz="1600" dirty="0"/>
              <a:t>корзину лентой шириной 7 мм синего цвета швом «сетка», контуры корзины вышить стебельчатым швом.</a:t>
            </a:r>
          </a:p>
          <a:p>
            <a:pPr algn="ctr"/>
            <a:endParaRPr lang="ru-RU" sz="2000" dirty="0"/>
          </a:p>
        </p:txBody>
      </p:sp>
    </p:spTree>
    <p:extLst>
      <p:ext uri="{BB962C8B-B14F-4D97-AF65-F5344CB8AC3E}">
        <p14:creationId xmlns:p14="http://schemas.microsoft.com/office/powerpoint/2010/main" val="2994879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500042"/>
            <a:ext cx="8358246" cy="3539430"/>
          </a:xfrm>
          <a:prstGeom prst="rect">
            <a:avLst/>
          </a:prstGeom>
        </p:spPr>
        <p:txBody>
          <a:bodyPr wrap="square">
            <a:spAutoFit/>
          </a:bodyPr>
          <a:lstStyle/>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r>
              <a:rPr lang="ru-RU" sz="2800" b="1" dirty="0" smtClean="0">
                <a:ln w="1905"/>
                <a:solidFill>
                  <a:schemeClr val="accent5">
                    <a:lumMod val="75000"/>
                  </a:schemeClr>
                </a:solidFill>
                <a:effectLst>
                  <a:innerShdw blurRad="69850" dist="43180" dir="5400000">
                    <a:srgbClr val="000000">
                      <a:alpha val="65000"/>
                    </a:srgbClr>
                  </a:innerShdw>
                </a:effectLst>
              </a:rPr>
              <a:t> </a:t>
            </a: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p:txBody>
      </p:sp>
      <p:sp>
        <p:nvSpPr>
          <p:cNvPr id="3" name="Заголовок 2"/>
          <p:cNvSpPr>
            <a:spLocks noGrp="1"/>
          </p:cNvSpPr>
          <p:nvPr>
            <p:ph type="title"/>
          </p:nvPr>
        </p:nvSpPr>
        <p:spPr>
          <a:xfrm>
            <a:off x="251520" y="404665"/>
            <a:ext cx="8568952" cy="1008111"/>
          </a:xfrm>
        </p:spPr>
        <p:txBody>
          <a:bodyPr>
            <a:normAutofit fontScale="90000"/>
          </a:bodyPr>
          <a:lstStyle/>
          <a:p>
            <a:r>
              <a:rPr lang="ru-RU" dirty="0"/>
              <a:t/>
            </a:r>
            <a:br>
              <a:rPr lang="ru-RU" dirty="0"/>
            </a:br>
            <a:r>
              <a:rPr lang="ru-RU" dirty="0" smtClean="0"/>
              <a:t>Технология </a:t>
            </a:r>
            <a:r>
              <a:rPr lang="ru-RU" dirty="0"/>
              <a:t>изготовления изделия</a:t>
            </a:r>
            <a:r>
              <a:rPr lang="ru-RU" dirty="0" smtClean="0"/>
              <a:t/>
            </a:r>
            <a:br>
              <a:rPr lang="ru-RU" dirty="0" smtClean="0"/>
            </a:br>
            <a:endParaRPr lang="ru-RU" dirty="0"/>
          </a:p>
        </p:txBody>
      </p:sp>
      <p:sp>
        <p:nvSpPr>
          <p:cNvPr id="4" name="TextBox 3"/>
          <p:cNvSpPr txBox="1"/>
          <p:nvPr/>
        </p:nvSpPr>
        <p:spPr>
          <a:xfrm>
            <a:off x="1043608" y="2708920"/>
            <a:ext cx="7128792" cy="369332"/>
          </a:xfrm>
          <a:prstGeom prst="rect">
            <a:avLst/>
          </a:prstGeom>
          <a:noFill/>
        </p:spPr>
        <p:txBody>
          <a:bodyPr wrap="square" rtlCol="0">
            <a:spAutoFit/>
          </a:bodyPr>
          <a:lstStyle/>
          <a:p>
            <a:endParaRPr lang="ru-RU" dirty="0"/>
          </a:p>
        </p:txBody>
      </p:sp>
      <p:sp>
        <p:nvSpPr>
          <p:cNvPr id="8" name="TextBox 1"/>
          <p:cNvSpPr txBox="1"/>
          <p:nvPr/>
        </p:nvSpPr>
        <p:spPr>
          <a:xfrm>
            <a:off x="395525" y="1772816"/>
            <a:ext cx="8424947" cy="4824536"/>
          </a:xfrm>
          <a:prstGeom prst="rect">
            <a:avLst/>
          </a:prstGeom>
        </p:spPr>
        <p:style>
          <a:lnRef idx="2">
            <a:schemeClr val="accent4"/>
          </a:lnRef>
          <a:fillRef idx="1">
            <a:schemeClr val="lt1"/>
          </a:fillRef>
          <a:effectRef idx="0">
            <a:schemeClr val="accent4"/>
          </a:effectRef>
          <a:fontRef idx="minor">
            <a:schemeClr val="dk1"/>
          </a:fontRef>
        </p:style>
        <p:txBody>
          <a:bodyPr wrap="non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indent="457200" algn="ctr"/>
            <a:endParaRPr lang="ru-RU" sz="1100" dirty="0"/>
          </a:p>
        </p:txBody>
      </p:sp>
      <p:sp>
        <p:nvSpPr>
          <p:cNvPr id="9" name="TextBox 8"/>
          <p:cNvSpPr txBox="1"/>
          <p:nvPr/>
        </p:nvSpPr>
        <p:spPr>
          <a:xfrm>
            <a:off x="523547" y="1837268"/>
            <a:ext cx="8208912" cy="2431435"/>
          </a:xfrm>
          <a:prstGeom prst="rect">
            <a:avLst/>
          </a:prstGeom>
          <a:noFill/>
        </p:spPr>
        <p:txBody>
          <a:bodyPr wrap="square" rtlCol="0">
            <a:spAutoFit/>
          </a:bodyPr>
          <a:lstStyle/>
          <a:p>
            <a:pPr algn="ctr"/>
            <a:r>
              <a:rPr lang="ru-RU" sz="1600" b="1" dirty="0"/>
              <a:t>Шов «Сетка» </a:t>
            </a:r>
          </a:p>
          <a:p>
            <a:pPr algn="ctr"/>
            <a:r>
              <a:rPr lang="ru-RU" sz="1500" dirty="0"/>
              <a:t>Иголку с лентой надо вытянуть на лицевую сторону и выполнить вертикальные стежки, заполняя нужную поверхность. Затем протянуть иглу с лентой на изнаночную сторону и закрепить ленту (рис. 1а). Потом иголку с лентой вытянуть на лицевую сторону и выполнить горизонтальные стежки, проводя ее сначала над вертикальным стежком, затем под ним, после снова над лентой (рис. 1б). Вывести иголку с лентой в начало стежка на лицевую сторону и выполнить следующий горизонтальный стежок, заведя ленту под вертикальный стежок, затем над ним и снова под ним (рис. 1в). Таким образом переплести все вертикальные стежки, чтобы получилась плетенка (рис.1 г</a:t>
            </a:r>
            <a:r>
              <a:rPr lang="ru-RU" sz="1500" dirty="0" smtClean="0"/>
              <a:t>). </a:t>
            </a:r>
            <a:r>
              <a:rPr lang="ru-RU" sz="1600" i="1" dirty="0"/>
              <a:t> </a:t>
            </a:r>
            <a:endParaRPr lang="ru-RU" sz="1600" dirty="0"/>
          </a:p>
        </p:txBody>
      </p:sp>
      <p:pic>
        <p:nvPicPr>
          <p:cNvPr id="7" name="Рисунок 6" descr="Шов «Сетка»"/>
          <p:cNvPicPr/>
          <p:nvPr/>
        </p:nvPicPr>
        <p:blipFill>
          <a:blip r:embed="rId3">
            <a:extLst>
              <a:ext uri="{28A0092B-C50C-407E-A947-70E740481C1C}">
                <a14:useLocalDpi xmlns:a14="http://schemas.microsoft.com/office/drawing/2010/main" val="0"/>
              </a:ext>
            </a:extLst>
          </a:blip>
          <a:srcRect/>
          <a:stretch>
            <a:fillRect/>
          </a:stretch>
        </p:blipFill>
        <p:spPr bwMode="auto">
          <a:xfrm>
            <a:off x="2843808" y="4365104"/>
            <a:ext cx="3600400" cy="18312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3750833" y="6228601"/>
            <a:ext cx="1949573" cy="584775"/>
          </a:xfrm>
          <a:prstGeom prst="rect">
            <a:avLst/>
          </a:prstGeom>
          <a:noFill/>
        </p:spPr>
        <p:txBody>
          <a:bodyPr wrap="none" rtlCol="0">
            <a:spAutoFit/>
          </a:bodyPr>
          <a:lstStyle/>
          <a:p>
            <a:r>
              <a:rPr lang="ru-RU" sz="1400" i="1" dirty="0"/>
              <a:t>Рис. 1. Шов «Сетка»</a:t>
            </a:r>
            <a:endParaRPr lang="ru-RU" sz="1400" dirty="0"/>
          </a:p>
          <a:p>
            <a:endParaRPr lang="ru-RU" dirty="0"/>
          </a:p>
        </p:txBody>
      </p:sp>
    </p:spTree>
    <p:extLst>
      <p:ext uri="{BB962C8B-B14F-4D97-AF65-F5344CB8AC3E}">
        <p14:creationId xmlns:p14="http://schemas.microsoft.com/office/powerpoint/2010/main" val="1775325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500042"/>
            <a:ext cx="8358246" cy="3539430"/>
          </a:xfrm>
          <a:prstGeom prst="rect">
            <a:avLst/>
          </a:prstGeom>
        </p:spPr>
        <p:txBody>
          <a:bodyPr wrap="square">
            <a:spAutoFit/>
          </a:bodyPr>
          <a:lstStyle/>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r>
              <a:rPr lang="ru-RU" sz="2800" b="1" dirty="0" smtClean="0">
                <a:ln w="1905"/>
                <a:solidFill>
                  <a:schemeClr val="accent5">
                    <a:lumMod val="75000"/>
                  </a:schemeClr>
                </a:solidFill>
                <a:effectLst>
                  <a:innerShdw blurRad="69850" dist="43180" dir="5400000">
                    <a:srgbClr val="000000">
                      <a:alpha val="65000"/>
                    </a:srgbClr>
                  </a:innerShdw>
                </a:effectLst>
              </a:rPr>
              <a:t> </a:t>
            </a: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p:txBody>
      </p:sp>
      <p:sp>
        <p:nvSpPr>
          <p:cNvPr id="3" name="Заголовок 2"/>
          <p:cNvSpPr>
            <a:spLocks noGrp="1"/>
          </p:cNvSpPr>
          <p:nvPr>
            <p:ph type="title"/>
          </p:nvPr>
        </p:nvSpPr>
        <p:spPr>
          <a:xfrm>
            <a:off x="251520" y="404665"/>
            <a:ext cx="8568952" cy="1008111"/>
          </a:xfrm>
        </p:spPr>
        <p:txBody>
          <a:bodyPr>
            <a:normAutofit fontScale="90000"/>
          </a:bodyPr>
          <a:lstStyle/>
          <a:p>
            <a:r>
              <a:rPr lang="ru-RU" dirty="0"/>
              <a:t/>
            </a:r>
            <a:br>
              <a:rPr lang="ru-RU" dirty="0"/>
            </a:br>
            <a:r>
              <a:rPr lang="ru-RU" dirty="0" smtClean="0"/>
              <a:t>Технология </a:t>
            </a:r>
            <a:r>
              <a:rPr lang="ru-RU" dirty="0"/>
              <a:t>изготовления изделия</a:t>
            </a:r>
            <a:r>
              <a:rPr lang="ru-RU" dirty="0" smtClean="0"/>
              <a:t/>
            </a:r>
            <a:br>
              <a:rPr lang="ru-RU" dirty="0" smtClean="0"/>
            </a:br>
            <a:endParaRPr lang="ru-RU" dirty="0"/>
          </a:p>
        </p:txBody>
      </p:sp>
      <p:sp>
        <p:nvSpPr>
          <p:cNvPr id="4" name="TextBox 3"/>
          <p:cNvSpPr txBox="1"/>
          <p:nvPr/>
        </p:nvSpPr>
        <p:spPr>
          <a:xfrm>
            <a:off x="1043608" y="2708920"/>
            <a:ext cx="7128792" cy="369332"/>
          </a:xfrm>
          <a:prstGeom prst="rect">
            <a:avLst/>
          </a:prstGeom>
          <a:noFill/>
        </p:spPr>
        <p:txBody>
          <a:bodyPr wrap="square" rtlCol="0">
            <a:spAutoFit/>
          </a:bodyPr>
          <a:lstStyle/>
          <a:p>
            <a:endParaRPr lang="ru-RU" dirty="0"/>
          </a:p>
        </p:txBody>
      </p:sp>
      <p:sp>
        <p:nvSpPr>
          <p:cNvPr id="8" name="TextBox 1"/>
          <p:cNvSpPr txBox="1"/>
          <p:nvPr/>
        </p:nvSpPr>
        <p:spPr>
          <a:xfrm>
            <a:off x="395525" y="1772816"/>
            <a:ext cx="8424947" cy="4824536"/>
          </a:xfrm>
          <a:prstGeom prst="rect">
            <a:avLst/>
          </a:prstGeom>
        </p:spPr>
        <p:style>
          <a:lnRef idx="2">
            <a:schemeClr val="accent4"/>
          </a:lnRef>
          <a:fillRef idx="1">
            <a:schemeClr val="lt1"/>
          </a:fillRef>
          <a:effectRef idx="0">
            <a:schemeClr val="accent4"/>
          </a:effectRef>
          <a:fontRef idx="minor">
            <a:schemeClr val="dk1"/>
          </a:fontRef>
        </p:style>
        <p:txBody>
          <a:bodyPr wrap="non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indent="457200" algn="ctr"/>
            <a:endParaRPr lang="ru-RU" sz="1100" dirty="0"/>
          </a:p>
        </p:txBody>
      </p:sp>
      <p:sp>
        <p:nvSpPr>
          <p:cNvPr id="9" name="TextBox 8"/>
          <p:cNvSpPr txBox="1"/>
          <p:nvPr/>
        </p:nvSpPr>
        <p:spPr>
          <a:xfrm>
            <a:off x="523547" y="1837268"/>
            <a:ext cx="8208912" cy="1723549"/>
          </a:xfrm>
          <a:prstGeom prst="rect">
            <a:avLst/>
          </a:prstGeom>
          <a:noFill/>
        </p:spPr>
        <p:txBody>
          <a:bodyPr wrap="square" rtlCol="0">
            <a:spAutoFit/>
          </a:bodyPr>
          <a:lstStyle/>
          <a:p>
            <a:pPr algn="ctr"/>
            <a:r>
              <a:rPr lang="ru-RU" sz="1600" b="1" dirty="0"/>
              <a:t>Стебельчатый шов</a:t>
            </a:r>
          </a:p>
          <a:p>
            <a:pPr algn="ctr"/>
            <a:r>
              <a:rPr lang="ru-RU" sz="1500" dirty="0"/>
              <a:t>Иголку с лентой надо вытянуть на лицевую сторону и сделать стежок (рис. 2а). Затем осторожно вытянуть иголку с лентой на изнаночную сторону, придерживая ленту другой рукой. Сделать на лицевую сторону прокол в середине стежка и затем выполнить второй стежок так же, как и первый (рис. 2б). Лента во время осуществления стежков должна быть расправленной и прямой, а иглу нужно немного наклонить. В этом случае шов получится очень объемным (рис. 2в). </a:t>
            </a:r>
          </a:p>
        </p:txBody>
      </p:sp>
      <p:sp>
        <p:nvSpPr>
          <p:cNvPr id="5" name="TextBox 4"/>
          <p:cNvSpPr txBox="1"/>
          <p:nvPr/>
        </p:nvSpPr>
        <p:spPr>
          <a:xfrm>
            <a:off x="3750833" y="6228601"/>
            <a:ext cx="2504212" cy="800219"/>
          </a:xfrm>
          <a:prstGeom prst="rect">
            <a:avLst/>
          </a:prstGeom>
          <a:noFill/>
        </p:spPr>
        <p:txBody>
          <a:bodyPr wrap="none" rtlCol="0">
            <a:spAutoFit/>
          </a:bodyPr>
          <a:lstStyle/>
          <a:p>
            <a:r>
              <a:rPr lang="ru-RU" sz="1400" i="1" dirty="0"/>
              <a:t>Рис. 2. Стебельчатый шов</a:t>
            </a:r>
            <a:endParaRPr lang="ru-RU" sz="1400" dirty="0"/>
          </a:p>
          <a:p>
            <a:endParaRPr lang="ru-RU" sz="1400" dirty="0"/>
          </a:p>
          <a:p>
            <a:endParaRPr lang="ru-RU" dirty="0"/>
          </a:p>
        </p:txBody>
      </p:sp>
      <p:pic>
        <p:nvPicPr>
          <p:cNvPr id="10" name="Рисунок 9" descr="Стебельчатый шов"/>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674853"/>
            <a:ext cx="3757817" cy="22024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10373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500042"/>
            <a:ext cx="8358246" cy="3539430"/>
          </a:xfrm>
          <a:prstGeom prst="rect">
            <a:avLst/>
          </a:prstGeom>
        </p:spPr>
        <p:txBody>
          <a:bodyPr wrap="square">
            <a:spAutoFit/>
          </a:bodyPr>
          <a:lstStyle/>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r>
              <a:rPr lang="ru-RU" sz="2800" b="1" dirty="0" smtClean="0">
                <a:ln w="1905"/>
                <a:solidFill>
                  <a:schemeClr val="accent5">
                    <a:lumMod val="75000"/>
                  </a:schemeClr>
                </a:solidFill>
                <a:effectLst>
                  <a:innerShdw blurRad="69850" dist="43180" dir="5400000">
                    <a:srgbClr val="000000">
                      <a:alpha val="65000"/>
                    </a:srgbClr>
                  </a:innerShdw>
                </a:effectLst>
              </a:rPr>
              <a:t> </a:t>
            </a: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p:txBody>
      </p:sp>
      <p:sp>
        <p:nvSpPr>
          <p:cNvPr id="3" name="Заголовок 2"/>
          <p:cNvSpPr>
            <a:spLocks noGrp="1"/>
          </p:cNvSpPr>
          <p:nvPr>
            <p:ph type="title"/>
          </p:nvPr>
        </p:nvSpPr>
        <p:spPr>
          <a:xfrm>
            <a:off x="251520" y="404665"/>
            <a:ext cx="8568952" cy="1008111"/>
          </a:xfrm>
        </p:spPr>
        <p:txBody>
          <a:bodyPr>
            <a:normAutofit fontScale="90000"/>
          </a:bodyPr>
          <a:lstStyle/>
          <a:p>
            <a:r>
              <a:rPr lang="ru-RU" dirty="0"/>
              <a:t/>
            </a:r>
            <a:br>
              <a:rPr lang="ru-RU" dirty="0"/>
            </a:br>
            <a:r>
              <a:rPr lang="ru-RU" dirty="0" smtClean="0"/>
              <a:t>Технология </a:t>
            </a:r>
            <a:r>
              <a:rPr lang="ru-RU" dirty="0"/>
              <a:t>изготовления изделия</a:t>
            </a:r>
            <a:r>
              <a:rPr lang="ru-RU" dirty="0" smtClean="0"/>
              <a:t/>
            </a:r>
            <a:br>
              <a:rPr lang="ru-RU" dirty="0" smtClean="0"/>
            </a:br>
            <a:endParaRPr lang="ru-RU" dirty="0"/>
          </a:p>
        </p:txBody>
      </p:sp>
      <p:sp>
        <p:nvSpPr>
          <p:cNvPr id="4" name="TextBox 3"/>
          <p:cNvSpPr txBox="1"/>
          <p:nvPr/>
        </p:nvSpPr>
        <p:spPr>
          <a:xfrm>
            <a:off x="1043608" y="2708920"/>
            <a:ext cx="7128792" cy="369332"/>
          </a:xfrm>
          <a:prstGeom prst="rect">
            <a:avLst/>
          </a:prstGeom>
          <a:noFill/>
        </p:spPr>
        <p:txBody>
          <a:bodyPr wrap="square" rtlCol="0">
            <a:spAutoFit/>
          </a:bodyPr>
          <a:lstStyle/>
          <a:p>
            <a:endParaRPr lang="ru-RU" dirty="0"/>
          </a:p>
        </p:txBody>
      </p:sp>
      <p:sp>
        <p:nvSpPr>
          <p:cNvPr id="8" name="TextBox 1"/>
          <p:cNvSpPr txBox="1"/>
          <p:nvPr/>
        </p:nvSpPr>
        <p:spPr>
          <a:xfrm>
            <a:off x="521917" y="1772816"/>
            <a:ext cx="8424947" cy="4824536"/>
          </a:xfrm>
          <a:prstGeom prst="rect">
            <a:avLst/>
          </a:prstGeom>
        </p:spPr>
        <p:style>
          <a:lnRef idx="2">
            <a:schemeClr val="accent4"/>
          </a:lnRef>
          <a:fillRef idx="1">
            <a:schemeClr val="lt1"/>
          </a:fillRef>
          <a:effectRef idx="0">
            <a:schemeClr val="accent4"/>
          </a:effectRef>
          <a:fontRef idx="minor">
            <a:schemeClr val="dk1"/>
          </a:fontRef>
        </p:style>
        <p:txBody>
          <a:bodyPr wrap="non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indent="457200" algn="ctr"/>
            <a:endParaRPr lang="ru-RU" sz="1100" dirty="0"/>
          </a:p>
        </p:txBody>
      </p:sp>
      <p:sp>
        <p:nvSpPr>
          <p:cNvPr id="9" name="TextBox 8"/>
          <p:cNvSpPr txBox="1"/>
          <p:nvPr/>
        </p:nvSpPr>
        <p:spPr>
          <a:xfrm>
            <a:off x="523547" y="1837268"/>
            <a:ext cx="8208912" cy="2169825"/>
          </a:xfrm>
          <a:prstGeom prst="rect">
            <a:avLst/>
          </a:prstGeom>
          <a:noFill/>
        </p:spPr>
        <p:txBody>
          <a:bodyPr wrap="square" rtlCol="0">
            <a:spAutoFit/>
          </a:bodyPr>
          <a:lstStyle/>
          <a:p>
            <a:pPr lvl="0" fontAlgn="base"/>
            <a:r>
              <a:rPr lang="ru-RU" sz="1500" dirty="0" smtClean="0"/>
              <a:t>6. Вышить </a:t>
            </a:r>
            <a:r>
              <a:rPr lang="ru-RU" sz="1500" dirty="0"/>
              <a:t>цветы лентами шириной 9 мм желтого, розового, светло-сиреневого цветов ленточным стежком.</a:t>
            </a:r>
          </a:p>
          <a:p>
            <a:pPr algn="ctr"/>
            <a:r>
              <a:rPr lang="ru-RU" sz="1500" b="1" i="1" dirty="0"/>
              <a:t>Ленточный стежок</a:t>
            </a:r>
            <a:endParaRPr lang="ru-RU" sz="1500" b="1" dirty="0"/>
          </a:p>
          <a:p>
            <a:r>
              <a:rPr lang="ru-RU" sz="1500" dirty="0"/>
              <a:t>Иголку с лентой необходимо вывести на лицевую сторону. Пальцами левой руки прижать расправленную ленту к ткани.</a:t>
            </a:r>
            <a:br>
              <a:rPr lang="ru-RU" sz="1500" dirty="0"/>
            </a:br>
            <a:r>
              <a:rPr lang="ru-RU" sz="1500" dirty="0"/>
              <a:t>Отступив нужную длину, следует проколоть иглой ленту и ткань и протянуть ленту на изнаночную сторону (рис. 3а). При этом нельзя слишком сильно затягивать ленту, иначе стежок получится некрасивым (рис. 3б). Прокол можно сместить влево или вправо. При этом стежок немного изменится (рис. 3в). </a:t>
            </a:r>
          </a:p>
        </p:txBody>
      </p:sp>
      <p:sp>
        <p:nvSpPr>
          <p:cNvPr id="5" name="TextBox 4"/>
          <p:cNvSpPr txBox="1"/>
          <p:nvPr/>
        </p:nvSpPr>
        <p:spPr>
          <a:xfrm>
            <a:off x="3491880" y="6228601"/>
            <a:ext cx="2489784" cy="800219"/>
          </a:xfrm>
          <a:prstGeom prst="rect">
            <a:avLst/>
          </a:prstGeom>
          <a:noFill/>
        </p:spPr>
        <p:txBody>
          <a:bodyPr wrap="none" rtlCol="0">
            <a:spAutoFit/>
          </a:bodyPr>
          <a:lstStyle/>
          <a:p>
            <a:r>
              <a:rPr lang="ru-RU" sz="1400" i="1" dirty="0"/>
              <a:t>Рис. 3. Ленточный стежок</a:t>
            </a:r>
            <a:endParaRPr lang="ru-RU" sz="1400" dirty="0"/>
          </a:p>
          <a:p>
            <a:endParaRPr lang="ru-RU" sz="1400" dirty="0"/>
          </a:p>
          <a:p>
            <a:endParaRPr lang="ru-RU" dirty="0"/>
          </a:p>
        </p:txBody>
      </p:sp>
      <p:pic>
        <p:nvPicPr>
          <p:cNvPr id="11" name="Рисунок 10" descr="Смещенный ленточный стежок"/>
          <p:cNvPicPr/>
          <p:nvPr/>
        </p:nvPicPr>
        <p:blipFill>
          <a:blip r:embed="rId3">
            <a:extLst>
              <a:ext uri="{28A0092B-C50C-407E-A947-70E740481C1C}">
                <a14:useLocalDpi xmlns:a14="http://schemas.microsoft.com/office/drawing/2010/main" val="0"/>
              </a:ext>
            </a:extLst>
          </a:blip>
          <a:srcRect/>
          <a:stretch>
            <a:fillRect/>
          </a:stretch>
        </p:blipFill>
        <p:spPr bwMode="auto">
          <a:xfrm>
            <a:off x="2843808" y="4185084"/>
            <a:ext cx="3672408" cy="18362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22157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500042"/>
            <a:ext cx="8358246" cy="3539430"/>
          </a:xfrm>
          <a:prstGeom prst="rect">
            <a:avLst/>
          </a:prstGeom>
        </p:spPr>
        <p:txBody>
          <a:bodyPr wrap="square">
            <a:spAutoFit/>
          </a:bodyPr>
          <a:lstStyle/>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r>
              <a:rPr lang="ru-RU" sz="2800" b="1" dirty="0" smtClean="0">
                <a:ln w="1905"/>
                <a:solidFill>
                  <a:schemeClr val="accent5">
                    <a:lumMod val="75000"/>
                  </a:schemeClr>
                </a:solidFill>
                <a:effectLst>
                  <a:innerShdw blurRad="69850" dist="43180" dir="5400000">
                    <a:srgbClr val="000000">
                      <a:alpha val="65000"/>
                    </a:srgbClr>
                  </a:innerShdw>
                </a:effectLst>
              </a:rPr>
              <a:t> </a:t>
            </a: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p:txBody>
      </p:sp>
      <p:sp>
        <p:nvSpPr>
          <p:cNvPr id="3" name="Заголовок 2"/>
          <p:cNvSpPr>
            <a:spLocks noGrp="1"/>
          </p:cNvSpPr>
          <p:nvPr>
            <p:ph type="title"/>
          </p:nvPr>
        </p:nvSpPr>
        <p:spPr>
          <a:xfrm>
            <a:off x="251520" y="404665"/>
            <a:ext cx="8568952" cy="1008111"/>
          </a:xfrm>
        </p:spPr>
        <p:txBody>
          <a:bodyPr>
            <a:normAutofit fontScale="90000"/>
          </a:bodyPr>
          <a:lstStyle/>
          <a:p>
            <a:r>
              <a:rPr lang="ru-RU" dirty="0"/>
              <a:t/>
            </a:r>
            <a:br>
              <a:rPr lang="ru-RU" dirty="0"/>
            </a:br>
            <a:r>
              <a:rPr lang="ru-RU" dirty="0" smtClean="0"/>
              <a:t>Технология </a:t>
            </a:r>
            <a:r>
              <a:rPr lang="ru-RU" dirty="0"/>
              <a:t>изготовления изделия</a:t>
            </a:r>
            <a:r>
              <a:rPr lang="ru-RU" dirty="0" smtClean="0"/>
              <a:t/>
            </a:r>
            <a:br>
              <a:rPr lang="ru-RU" dirty="0" smtClean="0"/>
            </a:br>
            <a:endParaRPr lang="ru-RU" dirty="0"/>
          </a:p>
        </p:txBody>
      </p:sp>
      <p:sp>
        <p:nvSpPr>
          <p:cNvPr id="4" name="TextBox 3"/>
          <p:cNvSpPr txBox="1"/>
          <p:nvPr/>
        </p:nvSpPr>
        <p:spPr>
          <a:xfrm>
            <a:off x="1043608" y="2708920"/>
            <a:ext cx="7128792" cy="369332"/>
          </a:xfrm>
          <a:prstGeom prst="rect">
            <a:avLst/>
          </a:prstGeom>
          <a:noFill/>
        </p:spPr>
        <p:txBody>
          <a:bodyPr wrap="square" rtlCol="0">
            <a:spAutoFit/>
          </a:bodyPr>
          <a:lstStyle/>
          <a:p>
            <a:endParaRPr lang="ru-RU" dirty="0"/>
          </a:p>
        </p:txBody>
      </p:sp>
      <p:sp>
        <p:nvSpPr>
          <p:cNvPr id="8" name="TextBox 1"/>
          <p:cNvSpPr txBox="1"/>
          <p:nvPr/>
        </p:nvSpPr>
        <p:spPr>
          <a:xfrm>
            <a:off x="357158" y="1804174"/>
            <a:ext cx="8424947" cy="4824536"/>
          </a:xfrm>
          <a:prstGeom prst="rect">
            <a:avLst/>
          </a:prstGeom>
        </p:spPr>
        <p:style>
          <a:lnRef idx="2">
            <a:schemeClr val="accent4"/>
          </a:lnRef>
          <a:fillRef idx="1">
            <a:schemeClr val="lt1"/>
          </a:fillRef>
          <a:effectRef idx="0">
            <a:schemeClr val="accent4"/>
          </a:effectRef>
          <a:fontRef idx="minor">
            <a:schemeClr val="dk1"/>
          </a:fontRef>
        </p:style>
        <p:txBody>
          <a:bodyPr wrap="non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indent="457200" algn="ctr"/>
            <a:endParaRPr lang="ru-RU" sz="1100" dirty="0"/>
          </a:p>
        </p:txBody>
      </p:sp>
      <p:sp>
        <p:nvSpPr>
          <p:cNvPr id="9" name="TextBox 8"/>
          <p:cNvSpPr txBox="1"/>
          <p:nvPr/>
        </p:nvSpPr>
        <p:spPr>
          <a:xfrm>
            <a:off x="523547" y="1837268"/>
            <a:ext cx="8208912" cy="2400657"/>
          </a:xfrm>
          <a:prstGeom prst="rect">
            <a:avLst/>
          </a:prstGeom>
          <a:noFill/>
        </p:spPr>
        <p:txBody>
          <a:bodyPr wrap="square" rtlCol="0">
            <a:spAutoFit/>
          </a:bodyPr>
          <a:lstStyle/>
          <a:p>
            <a:pPr lvl="0" fontAlgn="base"/>
            <a:r>
              <a:rPr lang="ru-RU" sz="1500" dirty="0" smtClean="0"/>
              <a:t>7.Вышить </a:t>
            </a:r>
            <a:r>
              <a:rPr lang="ru-RU" sz="1500" dirty="0"/>
              <a:t>сердцевины цветов лентами шириной 7 мм желтого и коричневого цветов стежком «французский узел».</a:t>
            </a:r>
          </a:p>
          <a:p>
            <a:pPr lvl="0" algn="ctr" fontAlgn="base"/>
            <a:r>
              <a:rPr lang="ru-RU" sz="1500" b="1" dirty="0"/>
              <a:t>Стежок «Французский Узелок» </a:t>
            </a:r>
          </a:p>
          <a:p>
            <a:pPr lvl="0" algn="ctr" fontAlgn="base"/>
            <a:r>
              <a:rPr lang="ru-RU" sz="1500" dirty="0"/>
              <a:t>Иголку с лентой необходимо вытянуть на лицевую сторону.</a:t>
            </a:r>
          </a:p>
          <a:p>
            <a:pPr lvl="0" algn="ctr" fontAlgn="base"/>
            <a:r>
              <a:rPr lang="ru-RU" sz="1500" dirty="0"/>
              <a:t>Натянуть ленту левой рукой и перевить ею иголку два или три раза так, чтобы витки не перекрывали друг друга (рис. 4а). Затем иглу воткнуть в ткань очень близко с местом первого прокола и вытянуть на изнаночную сторону, все время придерживая ленту, чтобы не образовались узелки (рис. 4б). Сильно ленту натягивать нельзя, иначе весь стежок не получится. Каждый узелок надо закрепить отдельно (рис. 4в). </a:t>
            </a:r>
          </a:p>
        </p:txBody>
      </p:sp>
      <p:sp>
        <p:nvSpPr>
          <p:cNvPr id="5" name="TextBox 4"/>
          <p:cNvSpPr txBox="1"/>
          <p:nvPr/>
        </p:nvSpPr>
        <p:spPr>
          <a:xfrm>
            <a:off x="3059832" y="6228601"/>
            <a:ext cx="3555782" cy="800219"/>
          </a:xfrm>
          <a:prstGeom prst="rect">
            <a:avLst/>
          </a:prstGeom>
          <a:noFill/>
        </p:spPr>
        <p:txBody>
          <a:bodyPr wrap="none" rtlCol="0">
            <a:spAutoFit/>
          </a:bodyPr>
          <a:lstStyle/>
          <a:p>
            <a:r>
              <a:rPr lang="ru-RU" sz="1400" i="1" dirty="0"/>
              <a:t>Рис. 4. Стежок «Французский узелок»</a:t>
            </a:r>
            <a:endParaRPr lang="ru-RU" sz="1400" dirty="0"/>
          </a:p>
          <a:p>
            <a:endParaRPr lang="ru-RU" sz="1400" dirty="0"/>
          </a:p>
          <a:p>
            <a:endParaRPr lang="ru-RU" dirty="0"/>
          </a:p>
        </p:txBody>
      </p:sp>
      <p:pic>
        <p:nvPicPr>
          <p:cNvPr id="10" name="Рисунок 9" descr="Стежок «Французский узелок»"/>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237925"/>
            <a:ext cx="4680520" cy="19273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64716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500042"/>
            <a:ext cx="8358246" cy="3539430"/>
          </a:xfrm>
          <a:prstGeom prst="rect">
            <a:avLst/>
          </a:prstGeom>
        </p:spPr>
        <p:txBody>
          <a:bodyPr wrap="square">
            <a:spAutoFit/>
          </a:bodyPr>
          <a:lstStyle/>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r>
              <a:rPr lang="ru-RU" sz="2800" b="1" dirty="0" smtClean="0">
                <a:ln w="1905"/>
                <a:solidFill>
                  <a:schemeClr val="accent5">
                    <a:lumMod val="75000"/>
                  </a:schemeClr>
                </a:solidFill>
                <a:effectLst>
                  <a:innerShdw blurRad="69850" dist="43180" dir="5400000">
                    <a:srgbClr val="000000">
                      <a:alpha val="65000"/>
                    </a:srgbClr>
                  </a:innerShdw>
                </a:effectLst>
              </a:rPr>
              <a:t> </a:t>
            </a: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p:txBody>
      </p:sp>
      <p:sp>
        <p:nvSpPr>
          <p:cNvPr id="3" name="Заголовок 2"/>
          <p:cNvSpPr>
            <a:spLocks noGrp="1"/>
          </p:cNvSpPr>
          <p:nvPr>
            <p:ph type="title"/>
          </p:nvPr>
        </p:nvSpPr>
        <p:spPr>
          <a:xfrm>
            <a:off x="251520" y="404665"/>
            <a:ext cx="8568952" cy="1008111"/>
          </a:xfrm>
        </p:spPr>
        <p:txBody>
          <a:bodyPr>
            <a:normAutofit fontScale="90000"/>
          </a:bodyPr>
          <a:lstStyle/>
          <a:p>
            <a:r>
              <a:rPr lang="ru-RU" dirty="0"/>
              <a:t/>
            </a:r>
            <a:br>
              <a:rPr lang="ru-RU" dirty="0"/>
            </a:br>
            <a:r>
              <a:rPr lang="ru-RU" dirty="0" smtClean="0"/>
              <a:t>Технология </a:t>
            </a:r>
            <a:r>
              <a:rPr lang="ru-RU" dirty="0"/>
              <a:t>изготовления изделия</a:t>
            </a:r>
            <a:r>
              <a:rPr lang="ru-RU" dirty="0" smtClean="0"/>
              <a:t/>
            </a:r>
            <a:br>
              <a:rPr lang="ru-RU" dirty="0" smtClean="0"/>
            </a:br>
            <a:endParaRPr lang="ru-RU" dirty="0"/>
          </a:p>
        </p:txBody>
      </p:sp>
      <p:sp>
        <p:nvSpPr>
          <p:cNvPr id="4" name="TextBox 3"/>
          <p:cNvSpPr txBox="1"/>
          <p:nvPr/>
        </p:nvSpPr>
        <p:spPr>
          <a:xfrm>
            <a:off x="1043608" y="2708920"/>
            <a:ext cx="7128792" cy="369332"/>
          </a:xfrm>
          <a:prstGeom prst="rect">
            <a:avLst/>
          </a:prstGeom>
          <a:noFill/>
        </p:spPr>
        <p:txBody>
          <a:bodyPr wrap="square" rtlCol="0">
            <a:spAutoFit/>
          </a:bodyPr>
          <a:lstStyle/>
          <a:p>
            <a:endParaRPr lang="ru-RU" dirty="0"/>
          </a:p>
        </p:txBody>
      </p:sp>
      <p:sp>
        <p:nvSpPr>
          <p:cNvPr id="8" name="TextBox 1"/>
          <p:cNvSpPr txBox="1"/>
          <p:nvPr/>
        </p:nvSpPr>
        <p:spPr>
          <a:xfrm>
            <a:off x="357158" y="1804174"/>
            <a:ext cx="8424947" cy="4824536"/>
          </a:xfrm>
          <a:prstGeom prst="rect">
            <a:avLst/>
          </a:prstGeom>
        </p:spPr>
        <p:style>
          <a:lnRef idx="2">
            <a:schemeClr val="accent4"/>
          </a:lnRef>
          <a:fillRef idx="1">
            <a:schemeClr val="lt1"/>
          </a:fillRef>
          <a:effectRef idx="0">
            <a:schemeClr val="accent4"/>
          </a:effectRef>
          <a:fontRef idx="minor">
            <a:schemeClr val="dk1"/>
          </a:fontRef>
        </p:style>
        <p:txBody>
          <a:bodyPr wrap="non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indent="457200" algn="ctr"/>
            <a:endParaRPr lang="ru-RU" sz="1100" dirty="0"/>
          </a:p>
        </p:txBody>
      </p:sp>
      <p:sp>
        <p:nvSpPr>
          <p:cNvPr id="9" name="TextBox 8"/>
          <p:cNvSpPr txBox="1"/>
          <p:nvPr/>
        </p:nvSpPr>
        <p:spPr>
          <a:xfrm>
            <a:off x="523547" y="1837268"/>
            <a:ext cx="8208912" cy="2169825"/>
          </a:xfrm>
          <a:prstGeom prst="rect">
            <a:avLst/>
          </a:prstGeom>
          <a:noFill/>
        </p:spPr>
        <p:txBody>
          <a:bodyPr wrap="square" rtlCol="0">
            <a:spAutoFit/>
          </a:bodyPr>
          <a:lstStyle/>
          <a:p>
            <a:pPr lvl="0" fontAlgn="base"/>
            <a:r>
              <a:rPr lang="ru-RU" sz="1500" dirty="0" smtClean="0"/>
              <a:t>8.Вышить </a:t>
            </a:r>
            <a:r>
              <a:rPr lang="ru-RU" sz="1500" dirty="0"/>
              <a:t>листья лентами шириной 9 мм светло-зеленого и зеленого цветов, шириной 15 мм зеленого цвета; шириной 25 мм светло-зеленого цвета ленточным стежком.</a:t>
            </a:r>
          </a:p>
          <a:p>
            <a:pPr lvl="0" fontAlgn="base"/>
            <a:r>
              <a:rPr lang="ru-RU" sz="1500" dirty="0" smtClean="0"/>
              <a:t>9.Вышить </a:t>
            </a:r>
            <a:r>
              <a:rPr lang="ru-RU" sz="1500" dirty="0"/>
              <a:t>стебельки лентой шириной 9 мм зеленого цвета перекрученным стежком.</a:t>
            </a:r>
          </a:p>
          <a:p>
            <a:pPr lvl="0" fontAlgn="base"/>
            <a:r>
              <a:rPr lang="ru-RU" sz="1500" dirty="0"/>
              <a:t>Перекрученный стежок</a:t>
            </a:r>
          </a:p>
          <a:p>
            <a:pPr lvl="0" fontAlgn="base"/>
            <a:r>
              <a:rPr lang="ru-RU" sz="1500" dirty="0"/>
              <a:t>Иголку с лентой предстоит вытянуть на лицевую сторону. Ленту перекрутить несколько раз и вытянуть на изнаночную сторону (рис. 5а). Стежок сильно натягивать нельзя (рис. 5б). </a:t>
            </a:r>
          </a:p>
        </p:txBody>
      </p:sp>
      <p:sp>
        <p:nvSpPr>
          <p:cNvPr id="5" name="TextBox 4"/>
          <p:cNvSpPr txBox="1"/>
          <p:nvPr/>
        </p:nvSpPr>
        <p:spPr>
          <a:xfrm>
            <a:off x="3198315" y="6243635"/>
            <a:ext cx="2957861" cy="800219"/>
          </a:xfrm>
          <a:prstGeom prst="rect">
            <a:avLst/>
          </a:prstGeom>
          <a:noFill/>
        </p:spPr>
        <p:txBody>
          <a:bodyPr wrap="none" rtlCol="0">
            <a:spAutoFit/>
          </a:bodyPr>
          <a:lstStyle/>
          <a:p>
            <a:r>
              <a:rPr lang="ru-RU" sz="1400" i="1" dirty="0"/>
              <a:t>Рис. 5. Перекрученный стежок</a:t>
            </a:r>
            <a:endParaRPr lang="ru-RU" sz="1400" dirty="0"/>
          </a:p>
          <a:p>
            <a:endParaRPr lang="ru-RU" sz="1400" dirty="0"/>
          </a:p>
          <a:p>
            <a:endParaRPr lang="ru-RU" dirty="0"/>
          </a:p>
        </p:txBody>
      </p:sp>
      <p:pic>
        <p:nvPicPr>
          <p:cNvPr id="11" name="Рисунок 10" descr="Вытянутый перекрученный стежок"/>
          <p:cNvPicPr/>
          <p:nvPr/>
        </p:nvPicPr>
        <p:blipFill>
          <a:blip r:embed="rId3">
            <a:extLst>
              <a:ext uri="{28A0092B-C50C-407E-A947-70E740481C1C}">
                <a14:useLocalDpi xmlns:a14="http://schemas.microsoft.com/office/drawing/2010/main" val="0"/>
              </a:ext>
            </a:extLst>
          </a:blip>
          <a:srcRect/>
          <a:stretch>
            <a:fillRect/>
          </a:stretch>
        </p:blipFill>
        <p:spPr bwMode="auto">
          <a:xfrm>
            <a:off x="2627784" y="4216442"/>
            <a:ext cx="4320480" cy="19505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20952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500042"/>
            <a:ext cx="8358246" cy="3539430"/>
          </a:xfrm>
          <a:prstGeom prst="rect">
            <a:avLst/>
          </a:prstGeom>
        </p:spPr>
        <p:txBody>
          <a:bodyPr wrap="square">
            <a:spAutoFit/>
          </a:bodyPr>
          <a:lstStyle/>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r>
              <a:rPr lang="ru-RU" sz="2800" b="1" dirty="0" smtClean="0">
                <a:ln w="1905"/>
                <a:solidFill>
                  <a:schemeClr val="accent5">
                    <a:lumMod val="75000"/>
                  </a:schemeClr>
                </a:solidFill>
                <a:effectLst>
                  <a:innerShdw blurRad="69850" dist="43180" dir="5400000">
                    <a:srgbClr val="000000">
                      <a:alpha val="65000"/>
                    </a:srgbClr>
                  </a:innerShdw>
                </a:effectLst>
              </a:rPr>
              <a:t> </a:t>
            </a: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p:txBody>
      </p:sp>
      <p:sp>
        <p:nvSpPr>
          <p:cNvPr id="3" name="Заголовок 2"/>
          <p:cNvSpPr>
            <a:spLocks noGrp="1"/>
          </p:cNvSpPr>
          <p:nvPr>
            <p:ph type="title"/>
          </p:nvPr>
        </p:nvSpPr>
        <p:spPr>
          <a:xfrm>
            <a:off x="251520" y="404665"/>
            <a:ext cx="8568952" cy="1008111"/>
          </a:xfrm>
        </p:spPr>
        <p:txBody>
          <a:bodyPr>
            <a:normAutofit fontScale="90000"/>
          </a:bodyPr>
          <a:lstStyle/>
          <a:p>
            <a:r>
              <a:rPr lang="ru-RU" dirty="0"/>
              <a:t/>
            </a:r>
            <a:br>
              <a:rPr lang="ru-RU" dirty="0"/>
            </a:br>
            <a:r>
              <a:rPr lang="ru-RU" dirty="0" smtClean="0"/>
              <a:t>Технология </a:t>
            </a:r>
            <a:r>
              <a:rPr lang="ru-RU" dirty="0"/>
              <a:t>изготовления изделия</a:t>
            </a:r>
            <a:r>
              <a:rPr lang="ru-RU" dirty="0" smtClean="0"/>
              <a:t/>
            </a:r>
            <a:br>
              <a:rPr lang="ru-RU" dirty="0" smtClean="0"/>
            </a:br>
            <a:endParaRPr lang="ru-RU" dirty="0"/>
          </a:p>
        </p:txBody>
      </p:sp>
      <p:sp>
        <p:nvSpPr>
          <p:cNvPr id="4" name="TextBox 3"/>
          <p:cNvSpPr txBox="1"/>
          <p:nvPr/>
        </p:nvSpPr>
        <p:spPr>
          <a:xfrm>
            <a:off x="1043608" y="2708920"/>
            <a:ext cx="7128792" cy="369332"/>
          </a:xfrm>
          <a:prstGeom prst="rect">
            <a:avLst/>
          </a:prstGeom>
          <a:noFill/>
        </p:spPr>
        <p:txBody>
          <a:bodyPr wrap="square" rtlCol="0">
            <a:spAutoFit/>
          </a:bodyPr>
          <a:lstStyle/>
          <a:p>
            <a:endParaRPr lang="ru-RU" dirty="0"/>
          </a:p>
        </p:txBody>
      </p:sp>
      <p:sp>
        <p:nvSpPr>
          <p:cNvPr id="8" name="TextBox 1"/>
          <p:cNvSpPr txBox="1"/>
          <p:nvPr/>
        </p:nvSpPr>
        <p:spPr>
          <a:xfrm>
            <a:off x="357158" y="1804174"/>
            <a:ext cx="8424947" cy="4824536"/>
          </a:xfrm>
          <a:prstGeom prst="rect">
            <a:avLst/>
          </a:prstGeom>
        </p:spPr>
        <p:style>
          <a:lnRef idx="2">
            <a:schemeClr val="accent4"/>
          </a:lnRef>
          <a:fillRef idx="1">
            <a:schemeClr val="lt1"/>
          </a:fillRef>
          <a:effectRef idx="0">
            <a:schemeClr val="accent4"/>
          </a:effectRef>
          <a:fontRef idx="minor">
            <a:schemeClr val="dk1"/>
          </a:fontRef>
        </p:style>
        <p:txBody>
          <a:bodyPr wrap="non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indent="457200" algn="ctr"/>
            <a:endParaRPr lang="ru-RU" sz="1100" dirty="0"/>
          </a:p>
        </p:txBody>
      </p:sp>
      <p:sp>
        <p:nvSpPr>
          <p:cNvPr id="9" name="TextBox 8"/>
          <p:cNvSpPr txBox="1"/>
          <p:nvPr/>
        </p:nvSpPr>
        <p:spPr>
          <a:xfrm>
            <a:off x="523547" y="1837268"/>
            <a:ext cx="8208912" cy="784830"/>
          </a:xfrm>
          <a:prstGeom prst="rect">
            <a:avLst/>
          </a:prstGeom>
          <a:noFill/>
        </p:spPr>
        <p:txBody>
          <a:bodyPr wrap="square" rtlCol="0">
            <a:spAutoFit/>
          </a:bodyPr>
          <a:lstStyle/>
          <a:p>
            <a:pPr lvl="0" fontAlgn="base"/>
            <a:r>
              <a:rPr lang="ru-RU" sz="1500" dirty="0"/>
              <a:t>10.	 Вышить </a:t>
            </a:r>
            <a:r>
              <a:rPr lang="ru-RU" sz="1500" dirty="0" smtClean="0"/>
              <a:t>бабочек лентой шириной 15 </a:t>
            </a:r>
            <a:r>
              <a:rPr lang="ru-RU" sz="1500" dirty="0"/>
              <a:t>мм </a:t>
            </a:r>
            <a:r>
              <a:rPr lang="ru-RU" sz="1500" dirty="0" smtClean="0"/>
              <a:t>желтого </a:t>
            </a:r>
            <a:r>
              <a:rPr lang="ru-RU" sz="1500" dirty="0"/>
              <a:t>цвета перекрученным стежком.</a:t>
            </a:r>
          </a:p>
          <a:p>
            <a:pPr lvl="0" fontAlgn="base"/>
            <a:r>
              <a:rPr lang="ru-RU" sz="1500" dirty="0" smtClean="0"/>
              <a:t>11.</a:t>
            </a:r>
            <a:r>
              <a:rPr lang="ru-RU" sz="1500" dirty="0"/>
              <a:t>	 После окончания работы оформить изделие в рамку.</a:t>
            </a:r>
          </a:p>
        </p:txBody>
      </p:sp>
      <p:pic>
        <p:nvPicPr>
          <p:cNvPr id="12" name="Picture 2" descr="Ye6uIFXDXEg"/>
          <p:cNvPicPr>
            <a:picLocks noChangeAspect="1" noChangeArrowheads="1"/>
          </p:cNvPicPr>
          <p:nvPr/>
        </p:nvPicPr>
        <p:blipFill>
          <a:blip r:embed="rId3" cstate="print">
            <a:extLst>
              <a:ext uri="{28A0092B-C50C-407E-A947-70E740481C1C}">
                <a14:useLocalDpi xmlns:a14="http://schemas.microsoft.com/office/drawing/2010/main" val="0"/>
              </a:ext>
            </a:extLst>
          </a:blip>
          <a:srcRect l="6425" t="6326" r="2812" b="9924"/>
          <a:stretch>
            <a:fillRect/>
          </a:stretch>
        </p:blipFill>
        <p:spPr bwMode="auto">
          <a:xfrm>
            <a:off x="3096121" y="2872384"/>
            <a:ext cx="2880320" cy="35071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410627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500042"/>
            <a:ext cx="8358246" cy="3539430"/>
          </a:xfrm>
          <a:prstGeom prst="rect">
            <a:avLst/>
          </a:prstGeom>
        </p:spPr>
        <p:txBody>
          <a:bodyPr wrap="square">
            <a:spAutoFit/>
          </a:bodyPr>
          <a:lstStyle/>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r>
              <a:rPr lang="ru-RU" sz="2800" b="1" dirty="0" smtClean="0">
                <a:ln w="1905"/>
                <a:solidFill>
                  <a:schemeClr val="accent5">
                    <a:lumMod val="75000"/>
                  </a:schemeClr>
                </a:solidFill>
                <a:effectLst>
                  <a:innerShdw blurRad="69850" dist="43180" dir="5400000">
                    <a:srgbClr val="000000">
                      <a:alpha val="65000"/>
                    </a:srgbClr>
                  </a:innerShdw>
                </a:effectLst>
              </a:rPr>
              <a:t> </a:t>
            </a: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p:txBody>
      </p:sp>
      <p:sp>
        <p:nvSpPr>
          <p:cNvPr id="3" name="Заголовок 2"/>
          <p:cNvSpPr>
            <a:spLocks noGrp="1"/>
          </p:cNvSpPr>
          <p:nvPr>
            <p:ph type="title"/>
          </p:nvPr>
        </p:nvSpPr>
        <p:spPr>
          <a:xfrm>
            <a:off x="251520" y="404665"/>
            <a:ext cx="8568952" cy="1008111"/>
          </a:xfrm>
        </p:spPr>
        <p:txBody>
          <a:bodyPr>
            <a:normAutofit fontScale="90000"/>
          </a:bodyPr>
          <a:lstStyle/>
          <a:p>
            <a:r>
              <a:rPr lang="ru-RU" dirty="0"/>
              <a:t/>
            </a:r>
            <a:br>
              <a:rPr lang="ru-RU" dirty="0"/>
            </a:br>
            <a:r>
              <a:rPr lang="ru-RU" dirty="0"/>
              <a:t>Экономическая оценка проекта</a:t>
            </a:r>
            <a:r>
              <a:rPr lang="ru-RU" dirty="0" smtClean="0"/>
              <a:t/>
            </a:r>
            <a:br>
              <a:rPr lang="ru-RU" dirty="0" smtClean="0"/>
            </a:br>
            <a:endParaRPr lang="ru-RU" dirty="0"/>
          </a:p>
        </p:txBody>
      </p:sp>
      <p:sp>
        <p:nvSpPr>
          <p:cNvPr id="4" name="TextBox 3"/>
          <p:cNvSpPr txBox="1"/>
          <p:nvPr/>
        </p:nvSpPr>
        <p:spPr>
          <a:xfrm>
            <a:off x="1043608" y="2708920"/>
            <a:ext cx="7128792" cy="369332"/>
          </a:xfrm>
          <a:prstGeom prst="rect">
            <a:avLst/>
          </a:prstGeom>
          <a:noFill/>
        </p:spPr>
        <p:txBody>
          <a:bodyPr wrap="square" rtlCol="0">
            <a:spAutoFit/>
          </a:bodyPr>
          <a:lstStyle/>
          <a:p>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4048837929"/>
              </p:ext>
            </p:extLst>
          </p:nvPr>
        </p:nvGraphicFramePr>
        <p:xfrm>
          <a:off x="971600" y="1628800"/>
          <a:ext cx="7416824" cy="4174310"/>
        </p:xfrm>
        <a:graphic>
          <a:graphicData uri="http://schemas.openxmlformats.org/drawingml/2006/table">
            <a:tbl>
              <a:tblPr firstRow="1" firstCol="1" bandRow="1">
                <a:tableStyleId>{F5AB1C69-6EDB-4FF4-983F-18BD219EF322}</a:tableStyleId>
              </a:tblPr>
              <a:tblGrid>
                <a:gridCol w="389732"/>
                <a:gridCol w="3047808"/>
                <a:gridCol w="1277376"/>
                <a:gridCol w="1404978"/>
                <a:gridCol w="1296930"/>
              </a:tblGrid>
              <a:tr h="279495">
                <a:tc>
                  <a:txBody>
                    <a:bodyPr/>
                    <a:lstStyle/>
                    <a:p>
                      <a:pPr indent="540385" algn="l">
                        <a:lnSpc>
                          <a:spcPct val="150000"/>
                        </a:lnSpc>
                        <a:spcAft>
                          <a:spcPts val="0"/>
                        </a:spcAft>
                      </a:pPr>
                      <a:r>
                        <a:rPr lang="ru-RU" sz="700" dirty="0">
                          <a:effectLst/>
                        </a:rPr>
                        <a:t>№</a:t>
                      </a:r>
                      <a:endParaRPr lang="ru-RU" sz="500" dirty="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a:effectLst/>
                        </a:rPr>
                        <a:t>Наименование материалов</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a:effectLst/>
                        </a:rPr>
                        <a:t>Количество</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a:effectLst/>
                        </a:rPr>
                        <a:t>Цена</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a:effectLst/>
                        </a:rPr>
                        <a:t>Сумма</a:t>
                      </a:r>
                      <a:endParaRPr lang="ru-RU" sz="500">
                        <a:effectLst/>
                        <a:latin typeface="Calibri"/>
                        <a:ea typeface="Calibri"/>
                        <a:cs typeface="Times New Roman"/>
                      </a:endParaRPr>
                    </a:p>
                  </a:txBody>
                  <a:tcPr marL="32317" marR="32317" marT="0" marB="0"/>
                </a:tc>
              </a:tr>
              <a:tr h="308001">
                <a:tc>
                  <a:txBody>
                    <a:bodyPr/>
                    <a:lstStyle/>
                    <a:p>
                      <a:pPr indent="540385" algn="l">
                        <a:lnSpc>
                          <a:spcPct val="150000"/>
                        </a:lnSpc>
                        <a:spcAft>
                          <a:spcPts val="0"/>
                        </a:spcAft>
                      </a:pPr>
                      <a:r>
                        <a:rPr lang="ru-RU" sz="700">
                          <a:effectLst/>
                        </a:rPr>
                        <a:t>1.</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a:effectLst/>
                        </a:rPr>
                        <a:t>Ткань для фона</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a:effectLst/>
                        </a:rPr>
                        <a:t>55 х 70 см.</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dirty="0" smtClean="0">
                          <a:effectLst/>
                        </a:rPr>
                        <a:t>50 руб.</a:t>
                      </a:r>
                      <a:endParaRPr lang="ru-RU" sz="500" dirty="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dirty="0" smtClean="0">
                          <a:effectLst/>
                        </a:rPr>
                        <a:t>50 руб.</a:t>
                      </a:r>
                      <a:endParaRPr lang="ru-RU" sz="500" dirty="0">
                        <a:effectLst/>
                        <a:latin typeface="Calibri"/>
                        <a:ea typeface="Calibri"/>
                        <a:cs typeface="Times New Roman"/>
                      </a:endParaRPr>
                    </a:p>
                  </a:txBody>
                  <a:tcPr marL="32317" marR="32317" marT="0" marB="0"/>
                </a:tc>
              </a:tr>
              <a:tr h="558989">
                <a:tc>
                  <a:txBody>
                    <a:bodyPr/>
                    <a:lstStyle/>
                    <a:p>
                      <a:pPr indent="540385" algn="l">
                        <a:lnSpc>
                          <a:spcPct val="150000"/>
                        </a:lnSpc>
                        <a:spcAft>
                          <a:spcPts val="0"/>
                        </a:spcAft>
                      </a:pPr>
                      <a:r>
                        <a:rPr lang="ru-RU" sz="700">
                          <a:effectLst/>
                        </a:rPr>
                        <a:t>2</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a:effectLst/>
                        </a:rPr>
                        <a:t>Ленты шириной 9 мм желтого, красного, светло-зеленого, зеленого, розового, светло-сиреневого цветов</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a:effectLst/>
                        </a:rPr>
                        <a:t>9 метров</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dirty="0" smtClean="0">
                          <a:effectLst/>
                        </a:rPr>
                        <a:t>9 руб</a:t>
                      </a:r>
                      <a:r>
                        <a:rPr lang="ru-RU" sz="700" dirty="0">
                          <a:effectLst/>
                        </a:rPr>
                        <a:t>.</a:t>
                      </a:r>
                      <a:endParaRPr lang="ru-RU" sz="500" dirty="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dirty="0" smtClean="0">
                          <a:effectLst/>
                        </a:rPr>
                        <a:t>81 руб</a:t>
                      </a:r>
                      <a:r>
                        <a:rPr lang="ru-RU" sz="700" dirty="0">
                          <a:effectLst/>
                        </a:rPr>
                        <a:t>.</a:t>
                      </a:r>
                      <a:endParaRPr lang="ru-RU" sz="500" dirty="0">
                        <a:effectLst/>
                        <a:latin typeface="Calibri"/>
                        <a:ea typeface="Calibri"/>
                        <a:cs typeface="Times New Roman"/>
                      </a:endParaRPr>
                    </a:p>
                  </a:txBody>
                  <a:tcPr marL="32317" marR="32317" marT="0" marB="0"/>
                </a:tc>
              </a:tr>
              <a:tr h="279495">
                <a:tc>
                  <a:txBody>
                    <a:bodyPr/>
                    <a:lstStyle/>
                    <a:p>
                      <a:pPr indent="540385" algn="l">
                        <a:lnSpc>
                          <a:spcPct val="150000"/>
                        </a:lnSpc>
                        <a:spcAft>
                          <a:spcPts val="0"/>
                        </a:spcAft>
                      </a:pPr>
                      <a:r>
                        <a:rPr lang="ru-RU" sz="700">
                          <a:effectLst/>
                        </a:rPr>
                        <a:t>3</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a:effectLst/>
                        </a:rPr>
                        <a:t>Лента шириной 3 мм розового цвета</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a:effectLst/>
                        </a:rPr>
                        <a:t>1 метр</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dirty="0" smtClean="0">
                          <a:effectLst/>
                        </a:rPr>
                        <a:t>5 руб</a:t>
                      </a:r>
                      <a:r>
                        <a:rPr lang="ru-RU" sz="700" dirty="0">
                          <a:effectLst/>
                        </a:rPr>
                        <a:t>.</a:t>
                      </a:r>
                      <a:endParaRPr lang="ru-RU" sz="500" dirty="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dirty="0" smtClean="0">
                          <a:effectLst/>
                        </a:rPr>
                        <a:t>5 </a:t>
                      </a:r>
                      <a:r>
                        <a:rPr lang="ru-RU" sz="700" dirty="0">
                          <a:effectLst/>
                        </a:rPr>
                        <a:t>руб.</a:t>
                      </a:r>
                      <a:endParaRPr lang="ru-RU" sz="500" dirty="0">
                        <a:effectLst/>
                        <a:latin typeface="Calibri"/>
                        <a:ea typeface="Calibri"/>
                        <a:cs typeface="Times New Roman"/>
                      </a:endParaRPr>
                    </a:p>
                  </a:txBody>
                  <a:tcPr marL="32317" marR="32317" marT="0" marB="0"/>
                </a:tc>
              </a:tr>
              <a:tr h="419241">
                <a:tc>
                  <a:txBody>
                    <a:bodyPr/>
                    <a:lstStyle/>
                    <a:p>
                      <a:pPr indent="540385" algn="l">
                        <a:lnSpc>
                          <a:spcPct val="150000"/>
                        </a:lnSpc>
                        <a:spcAft>
                          <a:spcPts val="0"/>
                        </a:spcAft>
                      </a:pPr>
                      <a:r>
                        <a:rPr lang="ru-RU" sz="700">
                          <a:effectLst/>
                        </a:rPr>
                        <a:t>4</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a:effectLst/>
                        </a:rPr>
                        <a:t>Ленты шириной 7 мм желтого, синего и коричневого цветов</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dirty="0">
                          <a:effectLst/>
                        </a:rPr>
                        <a:t>6 метров</a:t>
                      </a:r>
                      <a:endParaRPr lang="ru-RU" sz="500" dirty="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dirty="0" smtClean="0">
                          <a:effectLst/>
                        </a:rPr>
                        <a:t>6 </a:t>
                      </a:r>
                      <a:r>
                        <a:rPr lang="ru-RU" sz="700" dirty="0">
                          <a:effectLst/>
                        </a:rPr>
                        <a:t>руб.</a:t>
                      </a:r>
                      <a:endParaRPr lang="ru-RU" sz="500" dirty="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dirty="0" smtClean="0">
                          <a:effectLst/>
                        </a:rPr>
                        <a:t>36 </a:t>
                      </a:r>
                      <a:r>
                        <a:rPr lang="ru-RU" sz="700" dirty="0">
                          <a:effectLst/>
                        </a:rPr>
                        <a:t>руб.</a:t>
                      </a:r>
                      <a:endParaRPr lang="ru-RU" sz="500" dirty="0">
                        <a:effectLst/>
                        <a:latin typeface="Calibri"/>
                        <a:ea typeface="Calibri"/>
                        <a:cs typeface="Times New Roman"/>
                      </a:endParaRPr>
                    </a:p>
                  </a:txBody>
                  <a:tcPr marL="32317" marR="32317" marT="0" marB="0"/>
                </a:tc>
              </a:tr>
              <a:tr h="279495">
                <a:tc>
                  <a:txBody>
                    <a:bodyPr/>
                    <a:lstStyle/>
                    <a:p>
                      <a:pPr indent="540385" algn="l">
                        <a:lnSpc>
                          <a:spcPct val="150000"/>
                        </a:lnSpc>
                        <a:spcAft>
                          <a:spcPts val="0"/>
                        </a:spcAft>
                      </a:pPr>
                      <a:r>
                        <a:rPr lang="ru-RU" sz="700">
                          <a:effectLst/>
                        </a:rPr>
                        <a:t>5</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a:effectLst/>
                        </a:rPr>
                        <a:t>Лента шириной 15 мм зеленого цвета</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a:effectLst/>
                        </a:rPr>
                        <a:t>1 метр</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dirty="0">
                          <a:effectLst/>
                        </a:rPr>
                        <a:t>15 руб.</a:t>
                      </a:r>
                      <a:endParaRPr lang="ru-RU" sz="500" dirty="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a:effectLst/>
                        </a:rPr>
                        <a:t>15 руб.</a:t>
                      </a:r>
                      <a:endParaRPr lang="ru-RU" sz="500">
                        <a:effectLst/>
                        <a:latin typeface="Calibri"/>
                        <a:ea typeface="Calibri"/>
                        <a:cs typeface="Times New Roman"/>
                      </a:endParaRPr>
                    </a:p>
                  </a:txBody>
                  <a:tcPr marL="32317" marR="32317" marT="0" marB="0"/>
                </a:tc>
              </a:tr>
              <a:tr h="279495">
                <a:tc>
                  <a:txBody>
                    <a:bodyPr/>
                    <a:lstStyle/>
                    <a:p>
                      <a:pPr indent="540385" algn="l">
                        <a:lnSpc>
                          <a:spcPct val="150000"/>
                        </a:lnSpc>
                        <a:spcAft>
                          <a:spcPts val="0"/>
                        </a:spcAft>
                      </a:pPr>
                      <a:r>
                        <a:rPr lang="ru-RU" sz="700">
                          <a:effectLst/>
                        </a:rPr>
                        <a:t>6</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dirty="0">
                          <a:effectLst/>
                        </a:rPr>
                        <a:t>Лента шириной 25 мм светло-зеленого цвета</a:t>
                      </a:r>
                      <a:endParaRPr lang="ru-RU" sz="500" dirty="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a:effectLst/>
                        </a:rPr>
                        <a:t>2 метра</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a:effectLst/>
                        </a:rPr>
                        <a:t>18 руб.</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dirty="0">
                          <a:effectLst/>
                        </a:rPr>
                        <a:t>36 руб.</a:t>
                      </a:r>
                      <a:endParaRPr lang="ru-RU" sz="500" dirty="0">
                        <a:effectLst/>
                        <a:latin typeface="Calibri"/>
                        <a:ea typeface="Calibri"/>
                        <a:cs typeface="Times New Roman"/>
                      </a:endParaRPr>
                    </a:p>
                  </a:txBody>
                  <a:tcPr marL="32317" marR="32317" marT="0" marB="0"/>
                </a:tc>
              </a:tr>
              <a:tr h="279495">
                <a:tc>
                  <a:txBody>
                    <a:bodyPr/>
                    <a:lstStyle/>
                    <a:p>
                      <a:pPr indent="540385" algn="l">
                        <a:lnSpc>
                          <a:spcPct val="150000"/>
                        </a:lnSpc>
                        <a:spcAft>
                          <a:spcPts val="0"/>
                        </a:spcAft>
                      </a:pPr>
                      <a:r>
                        <a:rPr lang="ru-RU" sz="700">
                          <a:effectLst/>
                        </a:rPr>
                        <a:t>7</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a:effectLst/>
                        </a:rPr>
                        <a:t>Лента шириной 35 мм розового цвета</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a:effectLst/>
                        </a:rPr>
                        <a:t>1,5 метра</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a:effectLst/>
                        </a:rPr>
                        <a:t>20 руб.</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a:effectLst/>
                        </a:rPr>
                        <a:t>30 руб.</a:t>
                      </a:r>
                      <a:endParaRPr lang="ru-RU" sz="500">
                        <a:effectLst/>
                        <a:latin typeface="Calibri"/>
                        <a:ea typeface="Calibri"/>
                        <a:cs typeface="Times New Roman"/>
                      </a:endParaRPr>
                    </a:p>
                  </a:txBody>
                  <a:tcPr marL="32317" marR="32317" marT="0" marB="0"/>
                </a:tc>
              </a:tr>
              <a:tr h="279495">
                <a:tc>
                  <a:txBody>
                    <a:bodyPr/>
                    <a:lstStyle/>
                    <a:p>
                      <a:pPr indent="540385" algn="l">
                        <a:lnSpc>
                          <a:spcPct val="150000"/>
                        </a:lnSpc>
                        <a:spcAft>
                          <a:spcPts val="0"/>
                        </a:spcAft>
                      </a:pPr>
                      <a:r>
                        <a:rPr lang="ru-RU" sz="700">
                          <a:effectLst/>
                        </a:rPr>
                        <a:t>8</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a:effectLst/>
                        </a:rPr>
                        <a:t>Иглы </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a:effectLst/>
                        </a:rPr>
                        <a:t>4 шт.</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dirty="0" smtClean="0">
                          <a:effectLst/>
                        </a:rPr>
                        <a:t>есть</a:t>
                      </a:r>
                      <a:endParaRPr lang="ru-RU" sz="500" dirty="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a:effectLst/>
                        </a:rPr>
                        <a:t>-</a:t>
                      </a:r>
                      <a:endParaRPr lang="ru-RU" sz="500">
                        <a:effectLst/>
                        <a:latin typeface="Calibri"/>
                        <a:ea typeface="Calibri"/>
                        <a:cs typeface="Times New Roman"/>
                      </a:endParaRPr>
                    </a:p>
                  </a:txBody>
                  <a:tcPr marL="32317" marR="32317" marT="0" marB="0"/>
                </a:tc>
              </a:tr>
              <a:tr h="279495">
                <a:tc>
                  <a:txBody>
                    <a:bodyPr/>
                    <a:lstStyle/>
                    <a:p>
                      <a:pPr indent="540385" algn="l">
                        <a:lnSpc>
                          <a:spcPct val="150000"/>
                        </a:lnSpc>
                        <a:spcAft>
                          <a:spcPts val="0"/>
                        </a:spcAft>
                      </a:pPr>
                      <a:r>
                        <a:rPr lang="ru-RU" sz="700">
                          <a:effectLst/>
                        </a:rPr>
                        <a:t>9</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a:effectLst/>
                        </a:rPr>
                        <a:t>Ножницы </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a:effectLst/>
                        </a:rPr>
                        <a:t>1 шт.</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dirty="0" smtClean="0">
                          <a:effectLst/>
                        </a:rPr>
                        <a:t>есть</a:t>
                      </a:r>
                      <a:endParaRPr lang="ru-RU" sz="500" dirty="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a:effectLst/>
                        </a:rPr>
                        <a:t>-</a:t>
                      </a:r>
                      <a:endParaRPr lang="ru-RU" sz="500">
                        <a:effectLst/>
                        <a:latin typeface="Calibri"/>
                        <a:ea typeface="Calibri"/>
                        <a:cs typeface="Times New Roman"/>
                      </a:endParaRPr>
                    </a:p>
                  </a:txBody>
                  <a:tcPr marL="32317" marR="32317" marT="0" marB="0"/>
                </a:tc>
              </a:tr>
              <a:tr h="308001">
                <a:tc>
                  <a:txBody>
                    <a:bodyPr/>
                    <a:lstStyle/>
                    <a:p>
                      <a:pPr indent="540385" algn="l">
                        <a:lnSpc>
                          <a:spcPct val="150000"/>
                        </a:lnSpc>
                        <a:spcAft>
                          <a:spcPts val="0"/>
                        </a:spcAft>
                      </a:pPr>
                      <a:r>
                        <a:rPr lang="ru-RU" sz="700">
                          <a:effectLst/>
                        </a:rPr>
                        <a:t>10</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a:effectLst/>
                        </a:rPr>
                        <a:t>Пяльцы </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a:effectLst/>
                        </a:rPr>
                        <a:t>1 шт.</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dirty="0" smtClean="0">
                          <a:effectLst/>
                        </a:rPr>
                        <a:t>есть</a:t>
                      </a:r>
                      <a:endParaRPr lang="ru-RU" sz="500" dirty="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a:effectLst/>
                        </a:rPr>
                        <a:t>-</a:t>
                      </a:r>
                      <a:endParaRPr lang="ru-RU" sz="500">
                        <a:effectLst/>
                        <a:latin typeface="Calibri"/>
                        <a:ea typeface="Calibri"/>
                        <a:cs typeface="Times New Roman"/>
                      </a:endParaRPr>
                    </a:p>
                  </a:txBody>
                  <a:tcPr marL="32317" marR="32317" marT="0" marB="0"/>
                </a:tc>
              </a:tr>
              <a:tr h="308001">
                <a:tc>
                  <a:txBody>
                    <a:bodyPr/>
                    <a:lstStyle/>
                    <a:p>
                      <a:pPr indent="540385" algn="l">
                        <a:lnSpc>
                          <a:spcPct val="150000"/>
                        </a:lnSpc>
                        <a:spcAft>
                          <a:spcPts val="0"/>
                        </a:spcAft>
                      </a:pPr>
                      <a:r>
                        <a:rPr lang="ru-RU" sz="700">
                          <a:effectLst/>
                        </a:rPr>
                        <a:t>11</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a:effectLst/>
                        </a:rPr>
                        <a:t>Рамка </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a:effectLst/>
                        </a:rPr>
                        <a:t>1 шт.</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dirty="0" smtClean="0">
                          <a:effectLst/>
                        </a:rPr>
                        <a:t>700 руб.</a:t>
                      </a:r>
                      <a:endParaRPr lang="ru-RU" sz="500" dirty="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dirty="0" smtClean="0">
                          <a:effectLst/>
                        </a:rPr>
                        <a:t>700 руб.</a:t>
                      </a:r>
                      <a:endParaRPr lang="ru-RU" sz="500" dirty="0">
                        <a:effectLst/>
                        <a:latin typeface="Calibri"/>
                        <a:ea typeface="Calibri"/>
                        <a:cs typeface="Times New Roman"/>
                      </a:endParaRPr>
                    </a:p>
                  </a:txBody>
                  <a:tcPr marL="32317" marR="32317" marT="0" marB="0"/>
                </a:tc>
              </a:tr>
              <a:tr h="279495">
                <a:tc>
                  <a:txBody>
                    <a:bodyPr/>
                    <a:lstStyle/>
                    <a:p>
                      <a:pPr indent="540385" algn="l">
                        <a:lnSpc>
                          <a:spcPct val="150000"/>
                        </a:lnSpc>
                        <a:spcAft>
                          <a:spcPts val="0"/>
                        </a:spcAft>
                      </a:pPr>
                      <a:r>
                        <a:rPr lang="ru-RU" sz="700">
                          <a:effectLst/>
                        </a:rPr>
                        <a:t> </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a:effectLst/>
                        </a:rPr>
                        <a:t>Итого:</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dirty="0">
                          <a:effectLst/>
                        </a:rPr>
                        <a:t> </a:t>
                      </a:r>
                      <a:endParaRPr lang="ru-RU" sz="500" dirty="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a:effectLst/>
                        </a:rPr>
                        <a:t> </a:t>
                      </a:r>
                      <a:endParaRPr lang="ru-RU" sz="500">
                        <a:effectLst/>
                        <a:latin typeface="Calibri"/>
                        <a:ea typeface="Calibri"/>
                        <a:cs typeface="Times New Roman"/>
                      </a:endParaRPr>
                    </a:p>
                  </a:txBody>
                  <a:tcPr marL="32317" marR="32317" marT="0" marB="0"/>
                </a:tc>
                <a:tc>
                  <a:txBody>
                    <a:bodyPr/>
                    <a:lstStyle/>
                    <a:p>
                      <a:pPr indent="540385" algn="l">
                        <a:lnSpc>
                          <a:spcPct val="150000"/>
                        </a:lnSpc>
                        <a:spcAft>
                          <a:spcPts val="0"/>
                        </a:spcAft>
                      </a:pPr>
                      <a:r>
                        <a:rPr lang="ru-RU" sz="700" dirty="0" smtClean="0">
                          <a:effectLst/>
                        </a:rPr>
                        <a:t>953 </a:t>
                      </a:r>
                      <a:r>
                        <a:rPr lang="ru-RU" sz="700" dirty="0">
                          <a:effectLst/>
                        </a:rPr>
                        <a:t>руб.</a:t>
                      </a:r>
                      <a:endParaRPr lang="ru-RU" sz="500" dirty="0">
                        <a:effectLst/>
                        <a:latin typeface="Calibri"/>
                        <a:ea typeface="Calibri"/>
                        <a:cs typeface="Times New Roman"/>
                      </a:endParaRPr>
                    </a:p>
                  </a:txBody>
                  <a:tcPr marL="32317" marR="32317" marT="0" marB="0"/>
                </a:tc>
              </a:tr>
            </a:tbl>
          </a:graphicData>
        </a:graphic>
      </p:graphicFrame>
      <p:sp>
        <p:nvSpPr>
          <p:cNvPr id="6" name="TextBox 5"/>
          <p:cNvSpPr txBox="1"/>
          <p:nvPr/>
        </p:nvSpPr>
        <p:spPr>
          <a:xfrm>
            <a:off x="251520" y="5877272"/>
            <a:ext cx="8640960" cy="830997"/>
          </a:xfrm>
          <a:prstGeom prst="rect">
            <a:avLst/>
          </a:prstGeom>
          <a:noFill/>
        </p:spPr>
        <p:txBody>
          <a:bodyPr wrap="square" rtlCol="0">
            <a:spAutoFit/>
          </a:bodyPr>
          <a:lstStyle/>
          <a:p>
            <a:pPr algn="ctr"/>
            <a:r>
              <a:rPr lang="ru-RU" sz="1200" dirty="0"/>
              <a:t>Общая стоимость изделия без учета затраченного труда:</a:t>
            </a:r>
            <a:r>
              <a:rPr lang="ru-RU" sz="1200" b="1" dirty="0"/>
              <a:t> </a:t>
            </a:r>
            <a:r>
              <a:rPr lang="ru-RU" sz="1200" b="1" dirty="0" smtClean="0"/>
              <a:t>953 </a:t>
            </a:r>
            <a:r>
              <a:rPr lang="ru-RU" sz="1200" b="1" dirty="0"/>
              <a:t>руб. </a:t>
            </a:r>
            <a:endParaRPr lang="ru-RU" sz="1200" dirty="0"/>
          </a:p>
          <a:p>
            <a:pPr algn="ctr"/>
            <a:r>
              <a:rPr lang="ru-RU" sz="1200" i="1" dirty="0"/>
              <a:t>Вывод:</a:t>
            </a:r>
            <a:r>
              <a:rPr lang="ru-RU" sz="1200" b="1" dirty="0"/>
              <a:t> </a:t>
            </a:r>
            <a:r>
              <a:rPr lang="ru-RU" sz="1200" dirty="0"/>
              <a:t>Изготовление </a:t>
            </a:r>
            <a:r>
              <a:rPr lang="ru-RU" sz="1200" dirty="0" smtClean="0"/>
              <a:t>данного </a:t>
            </a:r>
            <a:r>
              <a:rPr lang="ru-RU" sz="1200" dirty="0"/>
              <a:t>изделия потребовало больше материальных затрат, так как </a:t>
            </a:r>
            <a:r>
              <a:rPr lang="ru-RU" sz="1200" dirty="0" smtClean="0"/>
              <a:t>была заказана рамка </a:t>
            </a:r>
            <a:r>
              <a:rPr lang="ru-RU" sz="1200" dirty="0"/>
              <a:t>в багетную мастерскую. Можно </a:t>
            </a:r>
            <a:r>
              <a:rPr lang="ru-RU" sz="1200" dirty="0" smtClean="0"/>
              <a:t>выполнить </a:t>
            </a:r>
            <a:r>
              <a:rPr lang="ru-RU" sz="1200" dirty="0"/>
              <a:t>рамку своими руками, </a:t>
            </a:r>
            <a:r>
              <a:rPr lang="ru-RU" sz="1200" dirty="0" smtClean="0"/>
              <a:t>что минимизирует затраты на картину.</a:t>
            </a:r>
            <a:endParaRPr lang="ru-RU" sz="1200" dirty="0"/>
          </a:p>
        </p:txBody>
      </p:sp>
    </p:spTree>
    <p:extLst>
      <p:ext uri="{BB962C8B-B14F-4D97-AF65-F5344CB8AC3E}">
        <p14:creationId xmlns:p14="http://schemas.microsoft.com/office/powerpoint/2010/main" val="614466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359526" y="2060848"/>
            <a:ext cx="8424947" cy="4032448"/>
          </a:xfrm>
          <a:prstGeom prst="rect">
            <a:avLst/>
          </a:prstGeom>
        </p:spPr>
        <p:style>
          <a:lnRef idx="2">
            <a:schemeClr val="accent4"/>
          </a:lnRef>
          <a:fillRef idx="1">
            <a:schemeClr val="lt1"/>
          </a:fillRef>
          <a:effectRef idx="0">
            <a:schemeClr val="accent4"/>
          </a:effectRef>
          <a:fontRef idx="minor">
            <a:schemeClr val="dk1"/>
          </a:fontRef>
        </p:style>
        <p:txBody>
          <a:bodyPr wrap="non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indent="457200" algn="ctr"/>
            <a:endParaRPr lang="ru-RU" sz="1100" dirty="0"/>
          </a:p>
        </p:txBody>
      </p:sp>
      <p:sp>
        <p:nvSpPr>
          <p:cNvPr id="2" name="Заголовок 1"/>
          <p:cNvSpPr>
            <a:spLocks noGrp="1"/>
          </p:cNvSpPr>
          <p:nvPr>
            <p:ph type="title"/>
          </p:nvPr>
        </p:nvSpPr>
        <p:spPr/>
        <p:txBody>
          <a:bodyPr>
            <a:normAutofit fontScale="90000"/>
          </a:bodyPr>
          <a:lstStyle/>
          <a:p>
            <a:r>
              <a:rPr lang="ru-RU" dirty="0" smtClean="0"/>
              <a:t>Актуальность и проблема проекта</a:t>
            </a:r>
            <a:endParaRPr lang="ru-RU" dirty="0"/>
          </a:p>
        </p:txBody>
      </p:sp>
      <p:sp>
        <p:nvSpPr>
          <p:cNvPr id="3" name="TextBox 2"/>
          <p:cNvSpPr txBox="1"/>
          <p:nvPr/>
        </p:nvSpPr>
        <p:spPr>
          <a:xfrm>
            <a:off x="592765" y="2276872"/>
            <a:ext cx="7704856" cy="3662541"/>
          </a:xfrm>
          <a:prstGeom prst="rect">
            <a:avLst/>
          </a:prstGeom>
          <a:noFill/>
        </p:spPr>
        <p:txBody>
          <a:bodyPr wrap="square" rtlCol="0">
            <a:spAutoFit/>
          </a:bodyPr>
          <a:lstStyle/>
          <a:p>
            <a:pPr algn="ctr"/>
            <a:r>
              <a:rPr lang="ru-RU" sz="1600" dirty="0"/>
              <a:t>Актуальность состоит в том, что искусство вышивки лентами представляет собой </a:t>
            </a:r>
          </a:p>
          <a:p>
            <a:pPr algn="ctr"/>
            <a:r>
              <a:rPr lang="ru-RU" sz="1600" dirty="0"/>
              <a:t>увлекательное занятие, доступное даже для начинающих. </a:t>
            </a:r>
          </a:p>
          <a:p>
            <a:pPr algn="ctr"/>
            <a:r>
              <a:rPr lang="ru-RU" sz="1600" dirty="0"/>
              <a:t>Различные техники и материалы позволяют создавать изысканные картины и украшения. </a:t>
            </a:r>
          </a:p>
          <a:p>
            <a:pPr algn="ctr"/>
            <a:r>
              <a:rPr lang="ru-RU" sz="1600" dirty="0"/>
              <a:t>Так же шелковые ленты и тесьма, </a:t>
            </a:r>
          </a:p>
          <a:p>
            <a:pPr algn="ctr"/>
            <a:r>
              <a:rPr lang="ru-RU" sz="1600" dirty="0"/>
              <a:t>применяемые для отделки. </a:t>
            </a:r>
          </a:p>
          <a:p>
            <a:pPr algn="ctr"/>
            <a:r>
              <a:rPr lang="ru-RU" sz="1600" dirty="0"/>
              <a:t>Вышивка шелковыми лентами – яркое явление культуры, которое обогащает, доставляет радость</a:t>
            </a:r>
          </a:p>
          <a:p>
            <a:pPr algn="ctr"/>
            <a:r>
              <a:rPr lang="ru-RU" sz="1600" dirty="0"/>
              <a:t> общения с настоящим</a:t>
            </a:r>
          </a:p>
          <a:p>
            <a:pPr algn="ctr"/>
            <a:r>
              <a:rPr lang="ru-RU" sz="1600" dirty="0"/>
              <a:t> искусством. Красота текстуры, цвет, блеск и гладкая фактура – эти свойства лент являются в полной мере, </a:t>
            </a:r>
          </a:p>
          <a:p>
            <a:pPr algn="ctr"/>
            <a:r>
              <a:rPr lang="ru-RU" sz="1600" dirty="0"/>
              <a:t>художественными средствами декорирования изделий и издавна применяется в декоративно-прикладном творчестве.</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500042"/>
            <a:ext cx="8358246" cy="3539430"/>
          </a:xfrm>
          <a:prstGeom prst="rect">
            <a:avLst/>
          </a:prstGeom>
        </p:spPr>
        <p:txBody>
          <a:bodyPr wrap="square">
            <a:spAutoFit/>
          </a:bodyPr>
          <a:lstStyle/>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r>
              <a:rPr lang="ru-RU" sz="2800" b="1" dirty="0" smtClean="0">
                <a:ln w="1905"/>
                <a:solidFill>
                  <a:schemeClr val="accent5">
                    <a:lumMod val="75000"/>
                  </a:schemeClr>
                </a:solidFill>
                <a:effectLst>
                  <a:innerShdw blurRad="69850" dist="43180" dir="5400000">
                    <a:srgbClr val="000000">
                      <a:alpha val="65000"/>
                    </a:srgbClr>
                  </a:innerShdw>
                </a:effectLst>
              </a:rPr>
              <a:t> </a:t>
            </a: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p:txBody>
      </p:sp>
      <p:sp>
        <p:nvSpPr>
          <p:cNvPr id="3" name="Заголовок 2"/>
          <p:cNvSpPr>
            <a:spLocks noGrp="1"/>
          </p:cNvSpPr>
          <p:nvPr>
            <p:ph type="title"/>
          </p:nvPr>
        </p:nvSpPr>
        <p:spPr>
          <a:xfrm>
            <a:off x="251520" y="404665"/>
            <a:ext cx="8568952" cy="1008111"/>
          </a:xfrm>
        </p:spPr>
        <p:txBody>
          <a:bodyPr>
            <a:normAutofit fontScale="90000"/>
          </a:bodyPr>
          <a:lstStyle/>
          <a:p>
            <a:r>
              <a:rPr lang="ru-RU" dirty="0"/>
              <a:t/>
            </a:r>
            <a:br>
              <a:rPr lang="ru-RU" dirty="0"/>
            </a:br>
            <a:r>
              <a:rPr lang="ru-RU" dirty="0"/>
              <a:t>Экологическая оценка проекта</a:t>
            </a:r>
            <a:r>
              <a:rPr lang="ru-RU" dirty="0" smtClean="0"/>
              <a:t/>
            </a:r>
            <a:br>
              <a:rPr lang="ru-RU" dirty="0" smtClean="0"/>
            </a:br>
            <a:endParaRPr lang="ru-RU" dirty="0"/>
          </a:p>
        </p:txBody>
      </p:sp>
      <p:sp>
        <p:nvSpPr>
          <p:cNvPr id="4" name="TextBox 3"/>
          <p:cNvSpPr txBox="1"/>
          <p:nvPr/>
        </p:nvSpPr>
        <p:spPr>
          <a:xfrm>
            <a:off x="1043608" y="2708920"/>
            <a:ext cx="7128792" cy="369332"/>
          </a:xfrm>
          <a:prstGeom prst="rect">
            <a:avLst/>
          </a:prstGeom>
          <a:noFill/>
        </p:spPr>
        <p:txBody>
          <a:bodyPr wrap="square" rtlCol="0">
            <a:spAutoFit/>
          </a:bodyPr>
          <a:lstStyle/>
          <a:p>
            <a:endParaRPr lang="ru-RU" dirty="0"/>
          </a:p>
        </p:txBody>
      </p:sp>
      <p:sp>
        <p:nvSpPr>
          <p:cNvPr id="8" name="TextBox 1"/>
          <p:cNvSpPr txBox="1"/>
          <p:nvPr/>
        </p:nvSpPr>
        <p:spPr>
          <a:xfrm>
            <a:off x="357159" y="2564904"/>
            <a:ext cx="8463314" cy="2704946"/>
          </a:xfrm>
          <a:prstGeom prst="rect">
            <a:avLst/>
          </a:prstGeom>
        </p:spPr>
        <p:style>
          <a:lnRef idx="2">
            <a:schemeClr val="accent4"/>
          </a:lnRef>
          <a:fillRef idx="1">
            <a:schemeClr val="lt1"/>
          </a:fillRef>
          <a:effectRef idx="0">
            <a:schemeClr val="accent4"/>
          </a:effectRef>
          <a:fontRef idx="minor">
            <a:schemeClr val="dk1"/>
          </a:fontRef>
        </p:style>
        <p:txBody>
          <a:bodyPr wrap="non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indent="457200" algn="ctr"/>
            <a:endParaRPr lang="ru-RU" sz="1100" dirty="0"/>
          </a:p>
        </p:txBody>
      </p:sp>
      <p:sp>
        <p:nvSpPr>
          <p:cNvPr id="9" name="TextBox 8"/>
          <p:cNvSpPr txBox="1"/>
          <p:nvPr/>
        </p:nvSpPr>
        <p:spPr>
          <a:xfrm>
            <a:off x="524531" y="2597998"/>
            <a:ext cx="8246295" cy="2585323"/>
          </a:xfrm>
          <a:prstGeom prst="rect">
            <a:avLst/>
          </a:prstGeom>
          <a:noFill/>
        </p:spPr>
        <p:txBody>
          <a:bodyPr wrap="square" rtlCol="0">
            <a:spAutoFit/>
          </a:bodyPr>
          <a:lstStyle/>
          <a:p>
            <a:pPr lvl="0" algn="ctr" fontAlgn="base"/>
            <a:r>
              <a:rPr lang="ru-RU" dirty="0" smtClean="0"/>
              <a:t>Данное изделие </a:t>
            </a:r>
            <a:r>
              <a:rPr lang="ru-RU" dirty="0"/>
              <a:t>экологически чистое, так как рамка изготовлена из пластмассы, для основы фона изделия использована натуральная ткань. А вышивание атласными лентами - это экологическое чистое производство, т.к. оно практически безотходное, не выделяются вредные вещества, не загрязняется атмосфера, нет опасности для здоровья человека. Ленты широко используются не только для изготовления изделий декоративно-прикладного творчества, но и для изготовления одежды. Из обрезков ленточек можно сделать отдельные цветочки, которыми можно украсить любое изделие. </a:t>
            </a:r>
          </a:p>
        </p:txBody>
      </p:sp>
    </p:spTree>
    <p:extLst>
      <p:ext uri="{BB962C8B-B14F-4D97-AF65-F5344CB8AC3E}">
        <p14:creationId xmlns:p14="http://schemas.microsoft.com/office/powerpoint/2010/main" val="139488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500042"/>
            <a:ext cx="8358246" cy="3539430"/>
          </a:xfrm>
          <a:prstGeom prst="rect">
            <a:avLst/>
          </a:prstGeom>
        </p:spPr>
        <p:txBody>
          <a:bodyPr wrap="square">
            <a:spAutoFit/>
          </a:bodyPr>
          <a:lstStyle/>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r>
              <a:rPr lang="ru-RU" sz="2800" b="1" dirty="0" smtClean="0">
                <a:ln w="1905"/>
                <a:solidFill>
                  <a:schemeClr val="accent5">
                    <a:lumMod val="75000"/>
                  </a:schemeClr>
                </a:solidFill>
                <a:effectLst>
                  <a:innerShdw blurRad="69850" dist="43180" dir="5400000">
                    <a:srgbClr val="000000">
                      <a:alpha val="65000"/>
                    </a:srgbClr>
                  </a:innerShdw>
                </a:effectLst>
              </a:rPr>
              <a:t> </a:t>
            </a: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p:txBody>
      </p:sp>
      <p:sp>
        <p:nvSpPr>
          <p:cNvPr id="3" name="Заголовок 2"/>
          <p:cNvSpPr>
            <a:spLocks noGrp="1"/>
          </p:cNvSpPr>
          <p:nvPr>
            <p:ph type="title"/>
          </p:nvPr>
        </p:nvSpPr>
        <p:spPr>
          <a:xfrm>
            <a:off x="251520" y="404665"/>
            <a:ext cx="8568952" cy="1008111"/>
          </a:xfrm>
        </p:spPr>
        <p:txBody>
          <a:bodyPr>
            <a:normAutofit fontScale="90000"/>
          </a:bodyPr>
          <a:lstStyle/>
          <a:p>
            <a:r>
              <a:rPr lang="ru-RU" dirty="0" smtClean="0"/>
              <a:t/>
            </a:r>
            <a:br>
              <a:rPr lang="ru-RU" dirty="0" smtClean="0"/>
            </a:br>
            <a:r>
              <a:rPr lang="ru-RU" dirty="0"/>
              <a:t/>
            </a:r>
            <a:br>
              <a:rPr lang="ru-RU" dirty="0"/>
            </a:br>
            <a:r>
              <a:rPr lang="ru-RU" dirty="0" smtClean="0"/>
              <a:t>Итоги </a:t>
            </a:r>
            <a:r>
              <a:rPr lang="ru-RU" dirty="0"/>
              <a:t>и оценка деятельности</a:t>
            </a:r>
            <a:br>
              <a:rPr lang="ru-RU" dirty="0"/>
            </a:br>
            <a:r>
              <a:rPr lang="ru-RU" dirty="0" smtClean="0"/>
              <a:t/>
            </a:r>
            <a:br>
              <a:rPr lang="ru-RU" dirty="0" smtClean="0"/>
            </a:br>
            <a:endParaRPr lang="ru-RU" dirty="0"/>
          </a:p>
        </p:txBody>
      </p:sp>
      <p:sp>
        <p:nvSpPr>
          <p:cNvPr id="4" name="TextBox 3"/>
          <p:cNvSpPr txBox="1"/>
          <p:nvPr/>
        </p:nvSpPr>
        <p:spPr>
          <a:xfrm>
            <a:off x="1043608" y="2708920"/>
            <a:ext cx="7128792" cy="369332"/>
          </a:xfrm>
          <a:prstGeom prst="rect">
            <a:avLst/>
          </a:prstGeom>
          <a:noFill/>
        </p:spPr>
        <p:txBody>
          <a:bodyPr wrap="square" rtlCol="0">
            <a:spAutoFit/>
          </a:bodyPr>
          <a:lstStyle/>
          <a:p>
            <a:endParaRPr lang="ru-RU" dirty="0"/>
          </a:p>
        </p:txBody>
      </p:sp>
      <p:sp>
        <p:nvSpPr>
          <p:cNvPr id="8" name="TextBox 1"/>
          <p:cNvSpPr txBox="1"/>
          <p:nvPr/>
        </p:nvSpPr>
        <p:spPr>
          <a:xfrm>
            <a:off x="304624" y="1988840"/>
            <a:ext cx="8587856" cy="4392488"/>
          </a:xfrm>
          <a:prstGeom prst="rect">
            <a:avLst/>
          </a:prstGeom>
        </p:spPr>
        <p:style>
          <a:lnRef idx="2">
            <a:schemeClr val="accent4"/>
          </a:lnRef>
          <a:fillRef idx="1">
            <a:schemeClr val="lt1"/>
          </a:fillRef>
          <a:effectRef idx="0">
            <a:schemeClr val="accent4"/>
          </a:effectRef>
          <a:fontRef idx="minor">
            <a:schemeClr val="dk1"/>
          </a:fontRef>
        </p:style>
        <p:txBody>
          <a:bodyPr wrap="non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indent="457200" algn="ctr"/>
            <a:endParaRPr lang="ru-RU" sz="1100" dirty="0"/>
          </a:p>
        </p:txBody>
      </p:sp>
      <p:sp>
        <p:nvSpPr>
          <p:cNvPr id="9" name="TextBox 8"/>
          <p:cNvSpPr txBox="1"/>
          <p:nvPr/>
        </p:nvSpPr>
        <p:spPr>
          <a:xfrm>
            <a:off x="467544" y="2060848"/>
            <a:ext cx="8246295" cy="4278094"/>
          </a:xfrm>
          <a:prstGeom prst="rect">
            <a:avLst/>
          </a:prstGeom>
          <a:noFill/>
        </p:spPr>
        <p:txBody>
          <a:bodyPr wrap="square" rtlCol="0">
            <a:spAutoFit/>
          </a:bodyPr>
          <a:lstStyle/>
          <a:p>
            <a:pPr lvl="0" algn="ctr" fontAlgn="base"/>
            <a:r>
              <a:rPr lang="ru-RU" sz="1700" dirty="0" smtClean="0"/>
              <a:t>Анализируя </a:t>
            </a:r>
            <a:r>
              <a:rPr lang="ru-RU" sz="1700" dirty="0"/>
              <a:t>выполненную работу, я считаю, что цели поставленные в проекте были выполнены. Панно полностью соответствует всем поставленным задачам проекта. </a:t>
            </a:r>
          </a:p>
          <a:p>
            <a:pPr lvl="0" algn="ctr" fontAlgn="base"/>
            <a:r>
              <a:rPr lang="ru-RU" sz="1700" dirty="0"/>
              <a:t>В  процессе  выполнения  творческой   работы   можно  закрепить умения   правильно   и красиво  выполнять   вышивку   атласными лентами,  подбирать  цвета. </a:t>
            </a:r>
          </a:p>
          <a:p>
            <a:pPr lvl="0" algn="ctr" fontAlgn="base"/>
            <a:r>
              <a:rPr lang="ru-RU" sz="1700" dirty="0"/>
              <a:t>Выполнение данного проекта, это творческий, увлекательный процесс, в результате которого получилось  замечательное  изделие.        </a:t>
            </a:r>
          </a:p>
          <a:p>
            <a:pPr lvl="0" algn="ctr" fontAlgn="base"/>
            <a:r>
              <a:rPr lang="ru-RU" sz="1700" dirty="0"/>
              <a:t>Из таких доступных, обычных и недорогих материалов (лент) можно создать такие красивые композиции и вышить их. </a:t>
            </a:r>
          </a:p>
          <a:p>
            <a:pPr lvl="0" algn="ctr" fontAlgn="base"/>
            <a:r>
              <a:rPr lang="ru-RU" sz="1700" dirty="0"/>
              <a:t>Выполняя   творческий   проект, можно узнать много   об   истории вышивки атласными лентами,  систематизировать   свои знания  и  умения. </a:t>
            </a:r>
          </a:p>
          <a:p>
            <a:pPr lvl="0" algn="ctr" fontAlgn="base"/>
            <a:r>
              <a:rPr lang="ru-RU" sz="1700" dirty="0"/>
              <a:t>Полученные навыки по вышивке лентами, обязательно пригодятся в жизни. Можно придумывать рисунки самостоятельно, обращаясь к природе, фантазировать.</a:t>
            </a:r>
          </a:p>
        </p:txBody>
      </p:sp>
    </p:spTree>
    <p:extLst>
      <p:ext uri="{BB962C8B-B14F-4D97-AF65-F5344CB8AC3E}">
        <p14:creationId xmlns:p14="http://schemas.microsoft.com/office/powerpoint/2010/main" val="2070133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500042"/>
            <a:ext cx="8358246" cy="3539430"/>
          </a:xfrm>
          <a:prstGeom prst="rect">
            <a:avLst/>
          </a:prstGeom>
        </p:spPr>
        <p:txBody>
          <a:bodyPr wrap="square">
            <a:spAutoFit/>
          </a:bodyPr>
          <a:lstStyle/>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r>
              <a:rPr lang="ru-RU" sz="2800" b="1" dirty="0" smtClean="0">
                <a:ln w="1905"/>
                <a:solidFill>
                  <a:schemeClr val="accent5">
                    <a:lumMod val="75000"/>
                  </a:schemeClr>
                </a:solidFill>
                <a:effectLst>
                  <a:innerShdw blurRad="69850" dist="43180" dir="5400000">
                    <a:srgbClr val="000000">
                      <a:alpha val="65000"/>
                    </a:srgbClr>
                  </a:innerShdw>
                </a:effectLst>
              </a:rPr>
              <a:t> </a:t>
            </a: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p:txBody>
      </p:sp>
      <p:sp>
        <p:nvSpPr>
          <p:cNvPr id="3" name="Заголовок 2"/>
          <p:cNvSpPr>
            <a:spLocks noGrp="1"/>
          </p:cNvSpPr>
          <p:nvPr>
            <p:ph type="title"/>
          </p:nvPr>
        </p:nvSpPr>
        <p:spPr>
          <a:xfrm>
            <a:off x="251520" y="404665"/>
            <a:ext cx="8568952" cy="1008111"/>
          </a:xfrm>
        </p:spPr>
        <p:txBody>
          <a:bodyPr>
            <a:normAutofit/>
          </a:bodyPr>
          <a:lstStyle/>
          <a:p>
            <a:r>
              <a:rPr lang="ru-RU" dirty="0" smtClean="0"/>
              <a:t>Приложение</a:t>
            </a:r>
            <a:endParaRPr lang="ru-RU" dirty="0"/>
          </a:p>
        </p:txBody>
      </p:sp>
      <p:sp>
        <p:nvSpPr>
          <p:cNvPr id="4" name="TextBox 3"/>
          <p:cNvSpPr txBox="1"/>
          <p:nvPr/>
        </p:nvSpPr>
        <p:spPr>
          <a:xfrm>
            <a:off x="1083282" y="1774715"/>
            <a:ext cx="7128792" cy="369332"/>
          </a:xfrm>
          <a:prstGeom prst="rect">
            <a:avLst/>
          </a:prstGeom>
          <a:noFill/>
        </p:spPr>
        <p:txBody>
          <a:bodyPr wrap="square" rtlCol="0">
            <a:spAutoFit/>
          </a:bodyPr>
          <a:lstStyle/>
          <a:p>
            <a:endParaRPr lang="ru-RU" dirty="0"/>
          </a:p>
        </p:txBody>
      </p:sp>
      <p:sp>
        <p:nvSpPr>
          <p:cNvPr id="10" name="TextBox 1"/>
          <p:cNvSpPr txBox="1"/>
          <p:nvPr/>
        </p:nvSpPr>
        <p:spPr>
          <a:xfrm>
            <a:off x="323528" y="1704884"/>
            <a:ext cx="8463314" cy="502018"/>
          </a:xfrm>
          <a:prstGeom prst="rect">
            <a:avLst/>
          </a:prstGeom>
        </p:spPr>
        <p:style>
          <a:lnRef idx="2">
            <a:schemeClr val="accent4"/>
          </a:lnRef>
          <a:fillRef idx="1">
            <a:schemeClr val="lt1"/>
          </a:fillRef>
          <a:effectRef idx="0">
            <a:schemeClr val="accent4"/>
          </a:effectRef>
          <a:fontRef idx="minor">
            <a:schemeClr val="dk1"/>
          </a:fontRef>
        </p:style>
        <p:txBody>
          <a:bodyPr wrap="non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indent="457200" algn="ctr"/>
            <a:endParaRPr lang="ru-RU" sz="1100" dirty="0"/>
          </a:p>
        </p:txBody>
      </p:sp>
      <p:sp>
        <p:nvSpPr>
          <p:cNvPr id="11" name="TextBox 10"/>
          <p:cNvSpPr txBox="1"/>
          <p:nvPr/>
        </p:nvSpPr>
        <p:spPr>
          <a:xfrm>
            <a:off x="469109" y="1772816"/>
            <a:ext cx="8246295" cy="369332"/>
          </a:xfrm>
          <a:prstGeom prst="rect">
            <a:avLst/>
          </a:prstGeom>
          <a:noFill/>
        </p:spPr>
        <p:txBody>
          <a:bodyPr wrap="square" rtlCol="0">
            <a:spAutoFit/>
          </a:bodyPr>
          <a:lstStyle/>
          <a:p>
            <a:pPr lvl="0" algn="ctr" fontAlgn="base"/>
            <a:r>
              <a:rPr lang="ru-RU" dirty="0" smtClean="0"/>
              <a:t>Изделия созданные с помощью атласных лент на основе проекта:</a:t>
            </a:r>
            <a:endParaRPr lang="ru-RU" dirty="0"/>
          </a:p>
        </p:txBody>
      </p:sp>
      <p:pic>
        <p:nvPicPr>
          <p:cNvPr id="15363" name="Picture 3" descr="FQTOs0y9spU"/>
          <p:cNvPicPr>
            <a:picLocks noChangeAspect="1" noChangeArrowheads="1"/>
          </p:cNvPicPr>
          <p:nvPr/>
        </p:nvPicPr>
        <p:blipFill>
          <a:blip r:embed="rId3" cstate="print">
            <a:extLst>
              <a:ext uri="{28A0092B-C50C-407E-A947-70E740481C1C}">
                <a14:useLocalDpi xmlns:a14="http://schemas.microsoft.com/office/drawing/2010/main" val="0"/>
              </a:ext>
            </a:extLst>
          </a:blip>
          <a:srcRect l="6850" t="8609" r="10197" b="12335"/>
          <a:stretch>
            <a:fillRect/>
          </a:stretch>
        </p:blipFill>
        <p:spPr bwMode="auto">
          <a:xfrm>
            <a:off x="243342" y="2564904"/>
            <a:ext cx="3608578" cy="257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OLpgXnKMDWQ"/>
          <p:cNvPicPr>
            <a:picLocks noChangeAspect="1" noChangeArrowheads="1"/>
          </p:cNvPicPr>
          <p:nvPr/>
        </p:nvPicPr>
        <p:blipFill>
          <a:blip r:embed="rId4" cstate="print">
            <a:extLst>
              <a:ext uri="{28A0092B-C50C-407E-A947-70E740481C1C}">
                <a14:useLocalDpi xmlns:a14="http://schemas.microsoft.com/office/drawing/2010/main" val="0"/>
              </a:ext>
            </a:extLst>
          </a:blip>
          <a:srcRect l="8032" t="6635" r="11365" b="15355"/>
          <a:stretch>
            <a:fillRect/>
          </a:stretch>
        </p:blipFill>
        <p:spPr bwMode="auto">
          <a:xfrm>
            <a:off x="3995936" y="3449339"/>
            <a:ext cx="2441575"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t2lU0hwkKKI"/>
          <p:cNvPicPr>
            <a:picLocks noChangeAspect="1" noChangeArrowheads="1"/>
          </p:cNvPicPr>
          <p:nvPr/>
        </p:nvPicPr>
        <p:blipFill>
          <a:blip r:embed="rId5" cstate="print">
            <a:extLst>
              <a:ext uri="{28A0092B-C50C-407E-A947-70E740481C1C}">
                <a14:useLocalDpi xmlns:a14="http://schemas.microsoft.com/office/drawing/2010/main" val="0"/>
              </a:ext>
            </a:extLst>
          </a:blip>
          <a:srcRect l="3912" t="4114" r="3334" b="3831"/>
          <a:stretch>
            <a:fillRect/>
          </a:stretch>
        </p:blipFill>
        <p:spPr bwMode="auto">
          <a:xfrm>
            <a:off x="6660232" y="2420888"/>
            <a:ext cx="2270125" cy="300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2525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500042"/>
            <a:ext cx="8358246" cy="3539430"/>
          </a:xfrm>
          <a:prstGeom prst="rect">
            <a:avLst/>
          </a:prstGeom>
        </p:spPr>
        <p:txBody>
          <a:bodyPr wrap="square">
            <a:spAutoFit/>
          </a:bodyPr>
          <a:lstStyle/>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r>
              <a:rPr lang="ru-RU" sz="2800" b="1" dirty="0" smtClean="0">
                <a:ln w="1905"/>
                <a:solidFill>
                  <a:schemeClr val="accent5">
                    <a:lumMod val="75000"/>
                  </a:schemeClr>
                </a:solidFill>
                <a:effectLst>
                  <a:innerShdw blurRad="69850" dist="43180" dir="5400000">
                    <a:srgbClr val="000000">
                      <a:alpha val="65000"/>
                    </a:srgbClr>
                  </a:innerShdw>
                </a:effectLst>
              </a:rPr>
              <a:t> </a:t>
            </a: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p:txBody>
      </p:sp>
      <p:sp>
        <p:nvSpPr>
          <p:cNvPr id="3" name="Заголовок 2"/>
          <p:cNvSpPr>
            <a:spLocks noGrp="1"/>
          </p:cNvSpPr>
          <p:nvPr>
            <p:ph type="title"/>
          </p:nvPr>
        </p:nvSpPr>
        <p:spPr>
          <a:xfrm>
            <a:off x="251520" y="404665"/>
            <a:ext cx="8568952" cy="1008111"/>
          </a:xfrm>
        </p:spPr>
        <p:txBody>
          <a:bodyPr>
            <a:normAutofit/>
          </a:bodyPr>
          <a:lstStyle/>
          <a:p>
            <a:r>
              <a:rPr lang="ru-RU" dirty="0" smtClean="0"/>
              <a:t>Литература</a:t>
            </a:r>
            <a:endParaRPr lang="ru-RU" dirty="0"/>
          </a:p>
        </p:txBody>
      </p:sp>
      <p:sp>
        <p:nvSpPr>
          <p:cNvPr id="4" name="TextBox 3"/>
          <p:cNvSpPr txBox="1"/>
          <p:nvPr/>
        </p:nvSpPr>
        <p:spPr>
          <a:xfrm>
            <a:off x="1083282" y="1774715"/>
            <a:ext cx="7128792" cy="369332"/>
          </a:xfrm>
          <a:prstGeom prst="rect">
            <a:avLst/>
          </a:prstGeom>
          <a:noFill/>
        </p:spPr>
        <p:txBody>
          <a:bodyPr wrap="square" rtlCol="0">
            <a:spAutoFit/>
          </a:bodyPr>
          <a:lstStyle/>
          <a:p>
            <a:endParaRPr lang="ru-RU" dirty="0"/>
          </a:p>
        </p:txBody>
      </p:sp>
      <p:sp>
        <p:nvSpPr>
          <p:cNvPr id="10" name="TextBox 1"/>
          <p:cNvSpPr txBox="1"/>
          <p:nvPr/>
        </p:nvSpPr>
        <p:spPr>
          <a:xfrm>
            <a:off x="304624" y="2420888"/>
            <a:ext cx="8463314" cy="2592288"/>
          </a:xfrm>
          <a:prstGeom prst="rect">
            <a:avLst/>
          </a:prstGeom>
        </p:spPr>
        <p:style>
          <a:lnRef idx="2">
            <a:schemeClr val="accent4"/>
          </a:lnRef>
          <a:fillRef idx="1">
            <a:schemeClr val="lt1"/>
          </a:fillRef>
          <a:effectRef idx="0">
            <a:schemeClr val="accent4"/>
          </a:effectRef>
          <a:fontRef idx="minor">
            <a:schemeClr val="dk1"/>
          </a:fontRef>
        </p:style>
        <p:txBody>
          <a:bodyPr wrap="non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indent="457200" algn="ctr"/>
            <a:endParaRPr lang="ru-RU" sz="1100" dirty="0"/>
          </a:p>
        </p:txBody>
      </p:sp>
      <p:sp>
        <p:nvSpPr>
          <p:cNvPr id="11" name="TextBox 10"/>
          <p:cNvSpPr txBox="1"/>
          <p:nvPr/>
        </p:nvSpPr>
        <p:spPr>
          <a:xfrm>
            <a:off x="502121" y="2827548"/>
            <a:ext cx="8246295" cy="1200329"/>
          </a:xfrm>
          <a:prstGeom prst="rect">
            <a:avLst/>
          </a:prstGeom>
          <a:noFill/>
        </p:spPr>
        <p:txBody>
          <a:bodyPr wrap="square" rtlCol="0">
            <a:spAutoFit/>
          </a:bodyPr>
          <a:lstStyle/>
          <a:p>
            <a:pPr lvl="0" algn="ctr" fontAlgn="base"/>
            <a:r>
              <a:rPr lang="ru-RU" dirty="0"/>
              <a:t>1.	 Вышивка лентами/ Пер. с англ. – М.: Издательство «</a:t>
            </a:r>
            <a:r>
              <a:rPr lang="ru-RU" dirty="0" err="1"/>
              <a:t>Ниола</a:t>
            </a:r>
            <a:r>
              <a:rPr lang="ru-RU" dirty="0"/>
              <a:t>-Пресс», 2008. </a:t>
            </a:r>
          </a:p>
          <a:p>
            <a:pPr lvl="0" algn="ctr" fontAlgn="base"/>
            <a:r>
              <a:rPr lang="ru-RU" dirty="0"/>
              <a:t>2.	</a:t>
            </a:r>
            <a:r>
              <a:rPr lang="ru-RU" dirty="0" err="1"/>
              <a:t>Чиотти</a:t>
            </a:r>
            <a:r>
              <a:rPr lang="ru-RU" dirty="0"/>
              <a:t> </a:t>
            </a:r>
            <a:r>
              <a:rPr lang="ru-RU" dirty="0" err="1"/>
              <a:t>Донателла</a:t>
            </a:r>
            <a:r>
              <a:rPr lang="ru-RU" dirty="0"/>
              <a:t>. Украшения из шелковых лент / Пер. с итал. – М.: ООО  «ТД « Издательство Мир книги», 2007. </a:t>
            </a:r>
          </a:p>
        </p:txBody>
      </p:sp>
    </p:spTree>
    <p:extLst>
      <p:ext uri="{BB962C8B-B14F-4D97-AF65-F5344CB8AC3E}">
        <p14:creationId xmlns:p14="http://schemas.microsoft.com/office/powerpoint/2010/main" val="817967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395525" y="2204864"/>
            <a:ext cx="8424947" cy="3456384"/>
          </a:xfrm>
          <a:prstGeom prst="rect">
            <a:avLst/>
          </a:prstGeom>
        </p:spPr>
        <p:style>
          <a:lnRef idx="2">
            <a:schemeClr val="accent4"/>
          </a:lnRef>
          <a:fillRef idx="1">
            <a:schemeClr val="lt1"/>
          </a:fillRef>
          <a:effectRef idx="0">
            <a:schemeClr val="accent4"/>
          </a:effectRef>
          <a:fontRef idx="minor">
            <a:schemeClr val="dk1"/>
          </a:fontRef>
        </p:style>
        <p:txBody>
          <a:bodyPr wrap="non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indent="457200" algn="ctr"/>
            <a:endParaRPr lang="ru-RU" sz="1100" dirty="0"/>
          </a:p>
        </p:txBody>
      </p:sp>
      <p:sp>
        <p:nvSpPr>
          <p:cNvPr id="2" name="Прямоугольник 1"/>
          <p:cNvSpPr/>
          <p:nvPr/>
        </p:nvSpPr>
        <p:spPr>
          <a:xfrm>
            <a:off x="3428992" y="428604"/>
            <a:ext cx="5286412" cy="584775"/>
          </a:xfrm>
          <a:prstGeom prst="rect">
            <a:avLst/>
          </a:prstGeom>
        </p:spPr>
        <p:txBody>
          <a:bodyPr wrap="square">
            <a:spAutoFit/>
          </a:bodyPr>
          <a:lstStyle/>
          <a:p>
            <a:pPr lvl="0" algn="r">
              <a:spcBef>
                <a:spcPct val="0"/>
              </a:spcBef>
              <a:defRPr/>
            </a:pPr>
            <a:r>
              <a:rPr lang="ru-RU" sz="1400" dirty="0"/>
              <a:t/>
            </a:r>
            <a:br>
              <a:rPr lang="ru-RU" sz="1400" dirty="0"/>
            </a:br>
            <a:endParaRPr lang="ru-RU" b="1" i="1" dirty="0">
              <a:solidFill>
                <a:srgbClr val="FF0000"/>
              </a:solidFill>
            </a:endParaRPr>
          </a:p>
        </p:txBody>
      </p:sp>
      <p:sp>
        <p:nvSpPr>
          <p:cNvPr id="3" name="Прямоугольник 2"/>
          <p:cNvSpPr/>
          <p:nvPr/>
        </p:nvSpPr>
        <p:spPr>
          <a:xfrm>
            <a:off x="536603" y="2603227"/>
            <a:ext cx="8103844" cy="2277547"/>
          </a:xfrm>
          <a:prstGeom prst="rect">
            <a:avLst/>
          </a:prstGeom>
        </p:spPr>
        <p:txBody>
          <a:bodyPr wrap="square">
            <a:spAutoFit/>
          </a:bodyPr>
          <a:lstStyle/>
          <a:p>
            <a:pPr marL="2194560" lvl="7" indent="-182880" algn="just">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indent="457200" algn="just" fontAlgn="base"/>
            <a:r>
              <a:rPr lang="ru-RU" i="1" u="sng" dirty="0"/>
              <a:t>Цель работы:</a:t>
            </a:r>
            <a:r>
              <a:rPr lang="ru-RU" dirty="0"/>
              <a:t>  </a:t>
            </a:r>
            <a:r>
              <a:rPr lang="ru-RU" dirty="0" smtClean="0"/>
              <a:t>изготовить оригинальное </a:t>
            </a:r>
            <a:r>
              <a:rPr lang="ru-RU" dirty="0"/>
              <a:t>изделие в технике «вышивка лентами», </a:t>
            </a:r>
            <a:r>
              <a:rPr lang="ru-RU" dirty="0" smtClean="0"/>
              <a:t> </a:t>
            </a:r>
            <a:r>
              <a:rPr lang="ru-RU" dirty="0"/>
              <a:t>для украшения интерьера комнаты. </a:t>
            </a:r>
            <a:endParaRPr lang="ru-RU" sz="1600" dirty="0"/>
          </a:p>
          <a:p>
            <a:pPr indent="457200" algn="just" fontAlgn="base"/>
            <a:r>
              <a:rPr lang="ru-RU" i="1" u="sng" dirty="0"/>
              <a:t>Задачи:   </a:t>
            </a:r>
            <a:endParaRPr lang="ru-RU" sz="1600" dirty="0"/>
          </a:p>
          <a:p>
            <a:pPr indent="457200" algn="just" fontAlgn="base"/>
            <a:r>
              <a:rPr lang="ru-RU" dirty="0"/>
              <a:t> - совершенствовать свои умения и навыки  в технике «вышивка лентами» и проектной деятельности; </a:t>
            </a:r>
            <a:endParaRPr lang="ru-RU" sz="1600" dirty="0"/>
          </a:p>
          <a:p>
            <a:pPr indent="457200" algn="just" fontAlgn="base"/>
            <a:r>
              <a:rPr lang="ru-RU" dirty="0"/>
              <a:t> - разработать и выполнить творческий проект; </a:t>
            </a:r>
            <a:endParaRPr lang="ru-RU" sz="1600" dirty="0"/>
          </a:p>
          <a:p>
            <a:pPr indent="457200" algn="just" fontAlgn="base"/>
            <a:r>
              <a:rPr lang="ru-RU" dirty="0"/>
              <a:t> - оценить проделанную работу.   </a:t>
            </a:r>
            <a:endParaRPr lang="ru-RU" sz="1600" dirty="0"/>
          </a:p>
        </p:txBody>
      </p:sp>
      <p:sp>
        <p:nvSpPr>
          <p:cNvPr id="4" name="Заголовок 3"/>
          <p:cNvSpPr>
            <a:spLocks noGrp="1"/>
          </p:cNvSpPr>
          <p:nvPr>
            <p:ph type="title"/>
          </p:nvPr>
        </p:nvSpPr>
        <p:spPr/>
        <p:txBody>
          <a:bodyPr/>
          <a:lstStyle/>
          <a:p>
            <a:r>
              <a:rPr lang="ru-RU" dirty="0" smtClean="0"/>
              <a:t>Цели и задачи проекта</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359526" y="2204864"/>
            <a:ext cx="8424947" cy="3456384"/>
          </a:xfrm>
          <a:prstGeom prst="rect">
            <a:avLst/>
          </a:prstGeom>
        </p:spPr>
        <p:style>
          <a:lnRef idx="2">
            <a:schemeClr val="accent4"/>
          </a:lnRef>
          <a:fillRef idx="1">
            <a:schemeClr val="lt1"/>
          </a:fillRef>
          <a:effectRef idx="0">
            <a:schemeClr val="accent4"/>
          </a:effectRef>
          <a:fontRef idx="minor">
            <a:schemeClr val="dk1"/>
          </a:fontRef>
        </p:style>
        <p:txBody>
          <a:bodyPr wrap="non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indent="457200" algn="ctr"/>
            <a:endParaRPr lang="ru-RU" sz="1100" dirty="0"/>
          </a:p>
        </p:txBody>
      </p:sp>
      <p:sp>
        <p:nvSpPr>
          <p:cNvPr id="3" name="Заголовок 2"/>
          <p:cNvSpPr>
            <a:spLocks noGrp="1"/>
          </p:cNvSpPr>
          <p:nvPr>
            <p:ph type="title"/>
          </p:nvPr>
        </p:nvSpPr>
        <p:spPr/>
        <p:txBody>
          <a:bodyPr/>
          <a:lstStyle/>
          <a:p>
            <a:r>
              <a:rPr lang="ru-RU" dirty="0" smtClean="0"/>
              <a:t>Критерии </a:t>
            </a:r>
            <a:r>
              <a:rPr lang="ru-RU" dirty="0"/>
              <a:t>изделия</a:t>
            </a:r>
          </a:p>
        </p:txBody>
      </p:sp>
      <p:sp>
        <p:nvSpPr>
          <p:cNvPr id="4" name="TextBox 3"/>
          <p:cNvSpPr txBox="1"/>
          <p:nvPr/>
        </p:nvSpPr>
        <p:spPr>
          <a:xfrm>
            <a:off x="469813" y="2492896"/>
            <a:ext cx="8208912" cy="3139321"/>
          </a:xfrm>
          <a:prstGeom prst="rect">
            <a:avLst/>
          </a:prstGeom>
          <a:noFill/>
        </p:spPr>
        <p:txBody>
          <a:bodyPr wrap="square" rtlCol="0">
            <a:spAutoFit/>
          </a:bodyPr>
          <a:lstStyle/>
          <a:p>
            <a:pPr algn="ctr"/>
            <a:r>
              <a:rPr lang="ru-RU" dirty="0"/>
              <a:t>Выполненное </a:t>
            </a:r>
            <a:r>
              <a:rPr lang="ru-RU" dirty="0" smtClean="0"/>
              <a:t>изделие </a:t>
            </a:r>
            <a:r>
              <a:rPr lang="ru-RU" dirty="0"/>
              <a:t>должно отвечать следующим требованиям</a:t>
            </a:r>
            <a:r>
              <a:rPr lang="ru-RU" dirty="0" smtClean="0"/>
              <a:t>:</a:t>
            </a:r>
          </a:p>
          <a:p>
            <a:pPr algn="ctr"/>
            <a:endParaRPr lang="ru-RU" dirty="0"/>
          </a:p>
          <a:p>
            <a:pPr marL="285750" lvl="0" indent="-285750" algn="ctr">
              <a:buFont typeface="Courier New" pitchFamily="49" charset="0"/>
              <a:buChar char="o"/>
            </a:pPr>
            <a:r>
              <a:rPr lang="ru-RU" dirty="0"/>
              <a:t>Изделие для интерьера должно соответствовать общему замыслу и составлять единое целое.</a:t>
            </a:r>
          </a:p>
          <a:p>
            <a:pPr marL="285750" lvl="0" indent="-285750" algn="ctr">
              <a:buFont typeface="Courier New" pitchFamily="49" charset="0"/>
              <a:buChar char="o"/>
            </a:pPr>
            <a:r>
              <a:rPr lang="ru-RU" dirty="0"/>
              <a:t>Цвет лент должен быть подобран так, чтобы сочетание было гармоничным.</a:t>
            </a:r>
          </a:p>
          <a:p>
            <a:pPr marL="285750" lvl="0" indent="-285750" algn="ctr">
              <a:buFont typeface="Courier New" pitchFamily="49" charset="0"/>
              <a:buChar char="o"/>
            </a:pPr>
            <a:r>
              <a:rPr lang="ru-RU" dirty="0"/>
              <a:t>Высокая аккуратность выполнения.</a:t>
            </a:r>
          </a:p>
          <a:p>
            <a:pPr marL="285750" lvl="0" indent="-285750" algn="ctr">
              <a:buFont typeface="Courier New" pitchFamily="49" charset="0"/>
              <a:buChar char="o"/>
            </a:pPr>
            <a:r>
              <a:rPr lang="ru-RU" dirty="0"/>
              <a:t>Внешняя привлекательность.</a:t>
            </a:r>
          </a:p>
          <a:p>
            <a:pPr marL="285750" lvl="0" indent="-285750" algn="ctr">
              <a:buFont typeface="Courier New" pitchFamily="49" charset="0"/>
              <a:buChar char="o"/>
            </a:pPr>
            <a:r>
              <a:rPr lang="ru-RU" dirty="0"/>
              <a:t>Доступность приобретаемых материалов.</a:t>
            </a:r>
          </a:p>
          <a:p>
            <a:pPr marL="285750" lvl="0" indent="-285750" algn="ctr">
              <a:buFont typeface="Courier New" pitchFamily="49" charset="0"/>
              <a:buChar char="o"/>
            </a:pPr>
            <a:r>
              <a:rPr lang="ru-RU" dirty="0"/>
              <a:t>Изделие должно быть оформлено в рамку.</a:t>
            </a:r>
          </a:p>
          <a:p>
            <a:pPr algn="just"/>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p:nvPr/>
        </p:nvSpPr>
        <p:spPr>
          <a:xfrm>
            <a:off x="284188" y="1796441"/>
            <a:ext cx="3993511" cy="4486062"/>
          </a:xfrm>
          <a:prstGeom prst="rect">
            <a:avLst/>
          </a:prstGeom>
        </p:spPr>
        <p:style>
          <a:lnRef idx="2">
            <a:schemeClr val="accent4"/>
          </a:lnRef>
          <a:fillRef idx="1">
            <a:schemeClr val="lt1"/>
          </a:fillRef>
          <a:effectRef idx="0">
            <a:schemeClr val="accent4"/>
          </a:effectRef>
          <a:fontRef idx="minor">
            <a:schemeClr val="dk1"/>
          </a:fontRef>
        </p:style>
        <p:txBody>
          <a:bodyPr wrap="non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indent="457200" algn="ctr"/>
            <a:endParaRPr lang="ru-RU" sz="1100" dirty="0"/>
          </a:p>
        </p:txBody>
      </p:sp>
      <p:sp>
        <p:nvSpPr>
          <p:cNvPr id="2" name="Прямоугольник 1"/>
          <p:cNvSpPr/>
          <p:nvPr/>
        </p:nvSpPr>
        <p:spPr>
          <a:xfrm>
            <a:off x="357158" y="500042"/>
            <a:ext cx="8358246" cy="3539430"/>
          </a:xfrm>
          <a:prstGeom prst="rect">
            <a:avLst/>
          </a:prstGeom>
        </p:spPr>
        <p:txBody>
          <a:bodyPr wrap="square">
            <a:spAutoFit/>
          </a:bodyPr>
          <a:lstStyle/>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r>
              <a:rPr lang="ru-RU" sz="2800" b="1" dirty="0" smtClean="0">
                <a:ln w="1905"/>
                <a:solidFill>
                  <a:schemeClr val="accent5">
                    <a:lumMod val="75000"/>
                  </a:schemeClr>
                </a:solidFill>
                <a:effectLst>
                  <a:innerShdw blurRad="69850" dist="43180" dir="5400000">
                    <a:srgbClr val="000000">
                      <a:alpha val="65000"/>
                    </a:srgbClr>
                  </a:innerShdw>
                </a:effectLst>
              </a:rPr>
              <a:t> </a:t>
            </a: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p:txBody>
      </p:sp>
      <p:sp>
        <p:nvSpPr>
          <p:cNvPr id="3" name="Заголовок 2"/>
          <p:cNvSpPr>
            <a:spLocks noGrp="1"/>
          </p:cNvSpPr>
          <p:nvPr>
            <p:ph type="title"/>
          </p:nvPr>
        </p:nvSpPr>
        <p:spPr>
          <a:xfrm>
            <a:off x="426128" y="729681"/>
            <a:ext cx="8260672" cy="827111"/>
          </a:xfrm>
        </p:spPr>
        <p:txBody>
          <a:bodyPr>
            <a:normAutofit fontScale="90000"/>
          </a:bodyPr>
          <a:lstStyle/>
          <a:p>
            <a:r>
              <a:rPr lang="ru-RU" dirty="0" smtClean="0"/>
              <a:t>Набор идей </a:t>
            </a:r>
            <a:r>
              <a:rPr lang="ru-RU" dirty="0"/>
              <a:t>для интерьера </a:t>
            </a:r>
            <a:r>
              <a:rPr lang="ru-RU" dirty="0" smtClean="0"/>
              <a:t>жилья</a:t>
            </a:r>
            <a:r>
              <a:rPr lang="ru-RU" dirty="0"/>
              <a:t/>
            </a:r>
            <a:br>
              <a:rPr lang="ru-RU" dirty="0"/>
            </a:br>
            <a:endParaRPr lang="ru-RU" dirty="0"/>
          </a:p>
        </p:txBody>
      </p:sp>
      <p:sp>
        <p:nvSpPr>
          <p:cNvPr id="4" name="TextBox 3"/>
          <p:cNvSpPr txBox="1"/>
          <p:nvPr/>
        </p:nvSpPr>
        <p:spPr>
          <a:xfrm>
            <a:off x="1043608" y="2708920"/>
            <a:ext cx="7128792" cy="369332"/>
          </a:xfrm>
          <a:prstGeom prst="rect">
            <a:avLst/>
          </a:prstGeom>
          <a:noFill/>
        </p:spPr>
        <p:txBody>
          <a:bodyPr wrap="square" rtlCol="0">
            <a:spAutoFit/>
          </a:bodyPr>
          <a:lstStyle/>
          <a:p>
            <a:endParaRPr lang="ru-RU" dirty="0"/>
          </a:p>
        </p:txBody>
      </p:sp>
      <p:sp>
        <p:nvSpPr>
          <p:cNvPr id="5" name="TextBox 4"/>
          <p:cNvSpPr txBox="1"/>
          <p:nvPr/>
        </p:nvSpPr>
        <p:spPr>
          <a:xfrm>
            <a:off x="444596" y="1900425"/>
            <a:ext cx="3672693" cy="4278094"/>
          </a:xfrm>
          <a:prstGeom prst="rect">
            <a:avLst/>
          </a:prstGeom>
          <a:noFill/>
        </p:spPr>
        <p:txBody>
          <a:bodyPr wrap="square" rtlCol="0">
            <a:spAutoFit/>
          </a:bodyPr>
          <a:lstStyle/>
          <a:p>
            <a:r>
              <a:rPr lang="ru-RU" sz="1600" dirty="0" smtClean="0"/>
              <a:t>В проектной работе рассматриваются </a:t>
            </a:r>
            <a:r>
              <a:rPr lang="ru-RU" sz="1600" dirty="0"/>
              <a:t>разные </a:t>
            </a:r>
            <a:r>
              <a:rPr lang="ru-RU" sz="1600" dirty="0" smtClean="0"/>
              <a:t>идеи: </a:t>
            </a:r>
            <a:endParaRPr lang="ru-RU" sz="1600" dirty="0"/>
          </a:p>
          <a:p>
            <a:r>
              <a:rPr lang="ru-RU" sz="1600" b="1" dirty="0" smtClean="0"/>
              <a:t>Вариант </a:t>
            </a:r>
            <a:r>
              <a:rPr lang="ru-RU" sz="1600" b="1" dirty="0"/>
              <a:t>№1 </a:t>
            </a:r>
            <a:endParaRPr lang="ru-RU" sz="1600" b="1" dirty="0" smtClean="0"/>
          </a:p>
          <a:p>
            <a:endParaRPr lang="ru-RU" sz="1600" b="1" dirty="0"/>
          </a:p>
          <a:p>
            <a:r>
              <a:rPr lang="ru-RU" sz="1600" b="1" dirty="0"/>
              <a:t>Панно «Вдохновение» </a:t>
            </a:r>
            <a:r>
              <a:rPr lang="ru-RU" sz="1400" dirty="0"/>
              <a:t>(см. рис. </a:t>
            </a:r>
            <a:r>
              <a:rPr lang="ru-RU" sz="1400" dirty="0" smtClean="0"/>
              <a:t>1).</a:t>
            </a:r>
          </a:p>
          <a:p>
            <a:r>
              <a:rPr lang="ru-RU" sz="1600" dirty="0" smtClean="0"/>
              <a:t>Панно </a:t>
            </a:r>
            <a:r>
              <a:rPr lang="ru-RU" sz="1600" dirty="0"/>
              <a:t>выполняется лентами голубого, белого, синего, желтого, красного, оранжевого, сиреневого и зелёного цветов шириной 5мм, 10мм, 25 мм. Также понадобятся нитки «мулине» </a:t>
            </a:r>
            <a:r>
              <a:rPr lang="ru-RU" sz="1600" dirty="0" smtClean="0"/>
              <a:t>зеленого и </a:t>
            </a:r>
            <a:r>
              <a:rPr lang="ru-RU" sz="1600" dirty="0" err="1" smtClean="0"/>
              <a:t>коричнового</a:t>
            </a:r>
            <a:r>
              <a:rPr lang="ru-RU" sz="1600" dirty="0" smtClean="0"/>
              <a:t> </a:t>
            </a:r>
            <a:r>
              <a:rPr lang="ru-RU" sz="1600" dirty="0"/>
              <a:t>цвета. В качестве основы можно использовать льняную ткань. Основные элементы вышивки: прямые и ленточные стежки, французские  узелки.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163706"/>
            <a:ext cx="4464496" cy="37515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Прямоугольник 5"/>
          <p:cNvSpPr/>
          <p:nvPr/>
        </p:nvSpPr>
        <p:spPr>
          <a:xfrm>
            <a:off x="6156176" y="5941918"/>
            <a:ext cx="1059906" cy="369332"/>
          </a:xfrm>
          <a:prstGeom prst="rect">
            <a:avLst/>
          </a:prstGeom>
        </p:spPr>
        <p:txBody>
          <a:bodyPr wrap="none">
            <a:spAutoFit/>
          </a:bodyPr>
          <a:lstStyle/>
          <a:p>
            <a:r>
              <a:rPr lang="ru-RU" dirty="0" smtClean="0"/>
              <a:t>(рис</a:t>
            </a:r>
            <a:r>
              <a:rPr lang="ru-RU" dirty="0"/>
              <a:t>. </a:t>
            </a:r>
            <a:r>
              <a:rPr lang="ru-RU" dirty="0" smtClean="0"/>
              <a:t>1)</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p:nvPr/>
        </p:nvSpPr>
        <p:spPr>
          <a:xfrm>
            <a:off x="284188" y="1796441"/>
            <a:ext cx="3993511" cy="4486062"/>
          </a:xfrm>
          <a:prstGeom prst="rect">
            <a:avLst/>
          </a:prstGeom>
        </p:spPr>
        <p:style>
          <a:lnRef idx="2">
            <a:schemeClr val="accent4"/>
          </a:lnRef>
          <a:fillRef idx="1">
            <a:schemeClr val="lt1"/>
          </a:fillRef>
          <a:effectRef idx="0">
            <a:schemeClr val="accent4"/>
          </a:effectRef>
          <a:fontRef idx="minor">
            <a:schemeClr val="dk1"/>
          </a:fontRef>
        </p:style>
        <p:txBody>
          <a:bodyPr wrap="non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indent="457200" algn="ctr"/>
            <a:endParaRPr lang="ru-RU" sz="1100" dirty="0"/>
          </a:p>
        </p:txBody>
      </p:sp>
      <p:sp>
        <p:nvSpPr>
          <p:cNvPr id="2" name="Прямоугольник 1"/>
          <p:cNvSpPr/>
          <p:nvPr/>
        </p:nvSpPr>
        <p:spPr>
          <a:xfrm>
            <a:off x="357158" y="500042"/>
            <a:ext cx="8358246" cy="3539430"/>
          </a:xfrm>
          <a:prstGeom prst="rect">
            <a:avLst/>
          </a:prstGeom>
        </p:spPr>
        <p:txBody>
          <a:bodyPr wrap="square">
            <a:spAutoFit/>
          </a:bodyPr>
          <a:lstStyle/>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r>
              <a:rPr lang="ru-RU" sz="2800" b="1" dirty="0" smtClean="0">
                <a:ln w="1905"/>
                <a:solidFill>
                  <a:schemeClr val="accent5">
                    <a:lumMod val="75000"/>
                  </a:schemeClr>
                </a:solidFill>
                <a:effectLst>
                  <a:innerShdw blurRad="69850" dist="43180" dir="5400000">
                    <a:srgbClr val="000000">
                      <a:alpha val="65000"/>
                    </a:srgbClr>
                  </a:innerShdw>
                </a:effectLst>
              </a:rPr>
              <a:t> </a:t>
            </a: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p:txBody>
      </p:sp>
      <p:sp>
        <p:nvSpPr>
          <p:cNvPr id="3" name="Заголовок 2"/>
          <p:cNvSpPr>
            <a:spLocks noGrp="1"/>
          </p:cNvSpPr>
          <p:nvPr>
            <p:ph type="title"/>
          </p:nvPr>
        </p:nvSpPr>
        <p:spPr>
          <a:xfrm>
            <a:off x="426128" y="729681"/>
            <a:ext cx="8260672" cy="827111"/>
          </a:xfrm>
        </p:spPr>
        <p:txBody>
          <a:bodyPr>
            <a:normAutofit fontScale="90000"/>
          </a:bodyPr>
          <a:lstStyle/>
          <a:p>
            <a:r>
              <a:rPr lang="ru-RU" dirty="0" smtClean="0"/>
              <a:t>Набор идей </a:t>
            </a:r>
            <a:r>
              <a:rPr lang="ru-RU" dirty="0"/>
              <a:t>для интерьера </a:t>
            </a:r>
            <a:r>
              <a:rPr lang="ru-RU" dirty="0" smtClean="0"/>
              <a:t>жилья</a:t>
            </a:r>
            <a:r>
              <a:rPr lang="ru-RU" dirty="0"/>
              <a:t/>
            </a:r>
            <a:br>
              <a:rPr lang="ru-RU" dirty="0"/>
            </a:br>
            <a:endParaRPr lang="ru-RU" dirty="0"/>
          </a:p>
        </p:txBody>
      </p:sp>
      <p:sp>
        <p:nvSpPr>
          <p:cNvPr id="4" name="TextBox 3"/>
          <p:cNvSpPr txBox="1"/>
          <p:nvPr/>
        </p:nvSpPr>
        <p:spPr>
          <a:xfrm>
            <a:off x="1043608" y="2708920"/>
            <a:ext cx="7128792" cy="369332"/>
          </a:xfrm>
          <a:prstGeom prst="rect">
            <a:avLst/>
          </a:prstGeom>
          <a:noFill/>
        </p:spPr>
        <p:txBody>
          <a:bodyPr wrap="square" rtlCol="0">
            <a:spAutoFit/>
          </a:bodyPr>
          <a:lstStyle/>
          <a:p>
            <a:endParaRPr lang="ru-RU" dirty="0"/>
          </a:p>
        </p:txBody>
      </p:sp>
      <p:sp>
        <p:nvSpPr>
          <p:cNvPr id="5" name="TextBox 4"/>
          <p:cNvSpPr txBox="1"/>
          <p:nvPr/>
        </p:nvSpPr>
        <p:spPr>
          <a:xfrm>
            <a:off x="683568" y="2146646"/>
            <a:ext cx="3168351" cy="3785652"/>
          </a:xfrm>
          <a:prstGeom prst="rect">
            <a:avLst/>
          </a:prstGeom>
          <a:noFill/>
        </p:spPr>
        <p:txBody>
          <a:bodyPr wrap="square" rtlCol="0">
            <a:spAutoFit/>
          </a:bodyPr>
          <a:lstStyle/>
          <a:p>
            <a:pPr fontAlgn="base"/>
            <a:r>
              <a:rPr lang="ru-RU" sz="1600" b="1" dirty="0"/>
              <a:t>Вариант </a:t>
            </a:r>
            <a:r>
              <a:rPr lang="ru-RU" sz="1600" b="1" dirty="0" smtClean="0"/>
              <a:t>№2 </a:t>
            </a:r>
          </a:p>
          <a:p>
            <a:pPr fontAlgn="base"/>
            <a:endParaRPr lang="ru-RU" sz="1600" b="1" dirty="0" smtClean="0"/>
          </a:p>
          <a:p>
            <a:pPr fontAlgn="base"/>
            <a:r>
              <a:rPr lang="ru-RU" sz="1600" b="1" dirty="0" smtClean="0"/>
              <a:t>Панно </a:t>
            </a:r>
            <a:r>
              <a:rPr lang="ru-RU" sz="1600" b="1" dirty="0"/>
              <a:t>«Букет </a:t>
            </a:r>
            <a:r>
              <a:rPr lang="ru-RU" sz="1600" b="1" dirty="0" smtClean="0"/>
              <a:t>цветов» </a:t>
            </a:r>
            <a:r>
              <a:rPr lang="ru-RU" sz="1600" dirty="0"/>
              <a:t>(см. рис. 2). Панно выполняется на любой плотной </a:t>
            </a:r>
            <a:r>
              <a:rPr lang="ru-RU" sz="1600" dirty="0" smtClean="0"/>
              <a:t>разноцветной </a:t>
            </a:r>
            <a:r>
              <a:rPr lang="ru-RU" sz="1600" dirty="0"/>
              <a:t>ткани </a:t>
            </a:r>
            <a:r>
              <a:rPr lang="ru-RU" sz="1600" dirty="0" smtClean="0"/>
              <a:t>. </a:t>
            </a:r>
            <a:endParaRPr lang="ru-RU" sz="1600" dirty="0"/>
          </a:p>
          <a:p>
            <a:pPr fontAlgn="base"/>
            <a:r>
              <a:rPr lang="ru-RU" sz="1600" dirty="0"/>
              <a:t>Используются ленты шириной 10мм и 20 мм белого, </a:t>
            </a:r>
            <a:r>
              <a:rPr lang="ru-RU" sz="1600" dirty="0" smtClean="0"/>
              <a:t>синего, </a:t>
            </a:r>
            <a:r>
              <a:rPr lang="ru-RU" sz="1600" dirty="0"/>
              <a:t>зелёного, </a:t>
            </a:r>
            <a:r>
              <a:rPr lang="ru-RU" sz="1600" dirty="0" smtClean="0"/>
              <a:t>желтого, </a:t>
            </a:r>
            <a:r>
              <a:rPr lang="ru-RU" sz="1600" dirty="0" err="1" smtClean="0"/>
              <a:t>коричнегого</a:t>
            </a:r>
            <a:r>
              <a:rPr lang="ru-RU" sz="1600" dirty="0" smtClean="0"/>
              <a:t> </a:t>
            </a:r>
            <a:r>
              <a:rPr lang="ru-RU" sz="1600" dirty="0"/>
              <a:t>и фиолетового цветов. Основные элементы вышивки: ленточные и стебельчатые стежки, роза - «паутинка».     </a:t>
            </a:r>
          </a:p>
        </p:txBody>
      </p:sp>
      <p:sp>
        <p:nvSpPr>
          <p:cNvPr id="6" name="Прямоугольник 5"/>
          <p:cNvSpPr/>
          <p:nvPr/>
        </p:nvSpPr>
        <p:spPr>
          <a:xfrm>
            <a:off x="6300192" y="5913171"/>
            <a:ext cx="1059906" cy="369332"/>
          </a:xfrm>
          <a:prstGeom prst="rect">
            <a:avLst/>
          </a:prstGeom>
        </p:spPr>
        <p:txBody>
          <a:bodyPr wrap="none">
            <a:spAutoFit/>
          </a:bodyPr>
          <a:lstStyle/>
          <a:p>
            <a:r>
              <a:rPr lang="ru-RU" dirty="0" smtClean="0"/>
              <a:t>(рис</a:t>
            </a:r>
            <a:r>
              <a:rPr lang="ru-RU" dirty="0"/>
              <a:t>. 2)</a:t>
            </a:r>
          </a:p>
        </p:txBody>
      </p:sp>
      <p:pic>
        <p:nvPicPr>
          <p:cNvPr id="2050" name="Picture 2" descr="akV1OV_YiV8"/>
          <p:cNvPicPr>
            <a:picLocks noChangeAspect="1" noChangeArrowheads="1"/>
          </p:cNvPicPr>
          <p:nvPr/>
        </p:nvPicPr>
        <p:blipFill>
          <a:blip r:embed="rId3" cstate="print">
            <a:extLst>
              <a:ext uri="{28A0092B-C50C-407E-A947-70E740481C1C}">
                <a14:useLocalDpi xmlns:a14="http://schemas.microsoft.com/office/drawing/2010/main" val="0"/>
              </a:ext>
            </a:extLst>
          </a:blip>
          <a:srcRect t="5626" b="5833"/>
          <a:stretch>
            <a:fillRect/>
          </a:stretch>
        </p:blipFill>
        <p:spPr bwMode="auto">
          <a:xfrm>
            <a:off x="5076056" y="1842657"/>
            <a:ext cx="3518797" cy="39626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160079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p:nvPr/>
        </p:nvSpPr>
        <p:spPr>
          <a:xfrm>
            <a:off x="284188" y="1796441"/>
            <a:ext cx="3993511" cy="4486062"/>
          </a:xfrm>
          <a:prstGeom prst="rect">
            <a:avLst/>
          </a:prstGeom>
        </p:spPr>
        <p:style>
          <a:lnRef idx="2">
            <a:schemeClr val="accent4"/>
          </a:lnRef>
          <a:fillRef idx="1">
            <a:schemeClr val="lt1"/>
          </a:fillRef>
          <a:effectRef idx="0">
            <a:schemeClr val="accent4"/>
          </a:effectRef>
          <a:fontRef idx="minor">
            <a:schemeClr val="dk1"/>
          </a:fontRef>
        </p:style>
        <p:txBody>
          <a:bodyPr wrap="non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indent="457200" algn="ctr"/>
            <a:endParaRPr lang="ru-RU" sz="1100" dirty="0"/>
          </a:p>
        </p:txBody>
      </p:sp>
      <p:sp>
        <p:nvSpPr>
          <p:cNvPr id="2" name="Прямоугольник 1"/>
          <p:cNvSpPr/>
          <p:nvPr/>
        </p:nvSpPr>
        <p:spPr>
          <a:xfrm>
            <a:off x="357158" y="500042"/>
            <a:ext cx="8358246" cy="3539430"/>
          </a:xfrm>
          <a:prstGeom prst="rect">
            <a:avLst/>
          </a:prstGeom>
        </p:spPr>
        <p:txBody>
          <a:bodyPr wrap="square">
            <a:spAutoFit/>
          </a:bodyPr>
          <a:lstStyle/>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r>
              <a:rPr lang="ru-RU" sz="2800" b="1" dirty="0" smtClean="0">
                <a:ln w="1905"/>
                <a:solidFill>
                  <a:schemeClr val="accent5">
                    <a:lumMod val="75000"/>
                  </a:schemeClr>
                </a:solidFill>
                <a:effectLst>
                  <a:innerShdw blurRad="69850" dist="43180" dir="5400000">
                    <a:srgbClr val="000000">
                      <a:alpha val="65000"/>
                    </a:srgbClr>
                  </a:innerShdw>
                </a:effectLst>
              </a:rPr>
              <a:t> </a:t>
            </a: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p:txBody>
      </p:sp>
      <p:sp>
        <p:nvSpPr>
          <p:cNvPr id="3" name="Заголовок 2"/>
          <p:cNvSpPr>
            <a:spLocks noGrp="1"/>
          </p:cNvSpPr>
          <p:nvPr>
            <p:ph type="title"/>
          </p:nvPr>
        </p:nvSpPr>
        <p:spPr>
          <a:xfrm>
            <a:off x="426128" y="729681"/>
            <a:ext cx="8260672" cy="827111"/>
          </a:xfrm>
        </p:spPr>
        <p:txBody>
          <a:bodyPr>
            <a:normAutofit fontScale="90000"/>
          </a:bodyPr>
          <a:lstStyle/>
          <a:p>
            <a:r>
              <a:rPr lang="ru-RU" dirty="0" smtClean="0"/>
              <a:t>Набор идей </a:t>
            </a:r>
            <a:r>
              <a:rPr lang="ru-RU" dirty="0"/>
              <a:t>для интерьера </a:t>
            </a:r>
            <a:r>
              <a:rPr lang="ru-RU" dirty="0" smtClean="0"/>
              <a:t>жилья</a:t>
            </a:r>
            <a:r>
              <a:rPr lang="ru-RU" dirty="0"/>
              <a:t/>
            </a:r>
            <a:br>
              <a:rPr lang="ru-RU" dirty="0"/>
            </a:br>
            <a:endParaRPr lang="ru-RU" dirty="0"/>
          </a:p>
        </p:txBody>
      </p:sp>
      <p:sp>
        <p:nvSpPr>
          <p:cNvPr id="4" name="TextBox 3"/>
          <p:cNvSpPr txBox="1"/>
          <p:nvPr/>
        </p:nvSpPr>
        <p:spPr>
          <a:xfrm>
            <a:off x="1043608" y="2708920"/>
            <a:ext cx="7128792" cy="369332"/>
          </a:xfrm>
          <a:prstGeom prst="rect">
            <a:avLst/>
          </a:prstGeom>
          <a:noFill/>
        </p:spPr>
        <p:txBody>
          <a:bodyPr wrap="square" rtlCol="0">
            <a:spAutoFit/>
          </a:bodyPr>
          <a:lstStyle/>
          <a:p>
            <a:endParaRPr lang="ru-RU" dirty="0"/>
          </a:p>
        </p:txBody>
      </p:sp>
      <p:sp>
        <p:nvSpPr>
          <p:cNvPr id="5" name="TextBox 4"/>
          <p:cNvSpPr txBox="1"/>
          <p:nvPr/>
        </p:nvSpPr>
        <p:spPr>
          <a:xfrm>
            <a:off x="395536" y="2061423"/>
            <a:ext cx="3672693" cy="3785652"/>
          </a:xfrm>
          <a:prstGeom prst="rect">
            <a:avLst/>
          </a:prstGeom>
          <a:noFill/>
        </p:spPr>
        <p:txBody>
          <a:bodyPr wrap="square" rtlCol="0">
            <a:spAutoFit/>
          </a:bodyPr>
          <a:lstStyle/>
          <a:p>
            <a:r>
              <a:rPr lang="ru-RU" sz="1600" b="1" dirty="0"/>
              <a:t>Вариант </a:t>
            </a:r>
            <a:r>
              <a:rPr lang="ru-RU" sz="1600" b="1" dirty="0" smtClean="0"/>
              <a:t>№3 </a:t>
            </a:r>
            <a:endParaRPr lang="ru-RU" sz="1600" b="1" dirty="0"/>
          </a:p>
          <a:p>
            <a:endParaRPr lang="ru-RU" sz="1600" b="1" dirty="0" smtClean="0"/>
          </a:p>
          <a:p>
            <a:r>
              <a:rPr lang="ru-RU" sz="1600" b="1" dirty="0" smtClean="0"/>
              <a:t>Панно </a:t>
            </a:r>
            <a:r>
              <a:rPr lang="ru-RU" sz="1600" b="1" dirty="0"/>
              <a:t>«Цветы в </a:t>
            </a:r>
            <a:r>
              <a:rPr lang="ru-RU" sz="1600" b="1" dirty="0" smtClean="0"/>
              <a:t>поле» </a:t>
            </a:r>
            <a:r>
              <a:rPr lang="ru-RU" sz="1600" dirty="0"/>
              <a:t>(см. рис.3). Панно можно выполнять на любой плотной ткани. Для вышивки панно потребуются: ленты белого, зелёного, желтого, розового, коричневого, сиреневого и синего цветов шириной 5 мм, 10 мм, 25 мм, 30 мм, 40 мм.  Основные элементы вышивки: ленточные   и    стебельчатые стежки, французские узелки, шов «сетка».</a:t>
            </a:r>
          </a:p>
        </p:txBody>
      </p:sp>
      <p:sp>
        <p:nvSpPr>
          <p:cNvPr id="6" name="Прямоугольник 5"/>
          <p:cNvSpPr/>
          <p:nvPr/>
        </p:nvSpPr>
        <p:spPr>
          <a:xfrm>
            <a:off x="6228184" y="6011996"/>
            <a:ext cx="995785" cy="369332"/>
          </a:xfrm>
          <a:prstGeom prst="rect">
            <a:avLst/>
          </a:prstGeom>
        </p:spPr>
        <p:txBody>
          <a:bodyPr wrap="none">
            <a:spAutoFit/>
          </a:bodyPr>
          <a:lstStyle/>
          <a:p>
            <a:r>
              <a:rPr lang="ru-RU" dirty="0" smtClean="0"/>
              <a:t>(рис.3</a:t>
            </a:r>
            <a:r>
              <a:rPr lang="ru-RU" dirty="0"/>
              <a:t>)</a:t>
            </a:r>
          </a:p>
        </p:txBody>
      </p:sp>
      <p:pic>
        <p:nvPicPr>
          <p:cNvPr id="3074" name="Picture 2" descr="Ye6uIFXDXEg"/>
          <p:cNvPicPr>
            <a:picLocks noChangeAspect="1" noChangeArrowheads="1"/>
          </p:cNvPicPr>
          <p:nvPr/>
        </p:nvPicPr>
        <p:blipFill>
          <a:blip r:embed="rId3" cstate="print">
            <a:extLst>
              <a:ext uri="{28A0092B-C50C-407E-A947-70E740481C1C}">
                <a14:useLocalDpi xmlns:a14="http://schemas.microsoft.com/office/drawing/2010/main" val="0"/>
              </a:ext>
            </a:extLst>
          </a:blip>
          <a:srcRect l="6425" t="6326" r="2812" b="9924"/>
          <a:stretch>
            <a:fillRect/>
          </a:stretch>
        </p:blipFill>
        <p:spPr bwMode="auto">
          <a:xfrm>
            <a:off x="5018490" y="1796440"/>
            <a:ext cx="3415171" cy="41583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14651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p:nvPr/>
        </p:nvSpPr>
        <p:spPr>
          <a:xfrm>
            <a:off x="4499992" y="1796441"/>
            <a:ext cx="4320480" cy="4800911"/>
          </a:xfrm>
          <a:prstGeom prst="rect">
            <a:avLst/>
          </a:prstGeom>
        </p:spPr>
        <p:style>
          <a:lnRef idx="2">
            <a:schemeClr val="accent4"/>
          </a:lnRef>
          <a:fillRef idx="1">
            <a:schemeClr val="lt1"/>
          </a:fillRef>
          <a:effectRef idx="0">
            <a:schemeClr val="accent4"/>
          </a:effectRef>
          <a:fontRef idx="minor">
            <a:schemeClr val="dk1"/>
          </a:fontRef>
        </p:style>
        <p:txBody>
          <a:bodyPr wrap="non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indent="457200" algn="ctr"/>
            <a:endParaRPr lang="ru-RU" sz="1100" dirty="0"/>
          </a:p>
        </p:txBody>
      </p:sp>
      <p:sp>
        <p:nvSpPr>
          <p:cNvPr id="2" name="Прямоугольник 1"/>
          <p:cNvSpPr/>
          <p:nvPr/>
        </p:nvSpPr>
        <p:spPr>
          <a:xfrm>
            <a:off x="357158" y="500042"/>
            <a:ext cx="8358246" cy="3539430"/>
          </a:xfrm>
          <a:prstGeom prst="rect">
            <a:avLst/>
          </a:prstGeom>
        </p:spPr>
        <p:txBody>
          <a:bodyPr wrap="square">
            <a:spAutoFit/>
          </a:bodyPr>
          <a:lstStyle/>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28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r>
              <a:rPr lang="ru-RU" sz="2800" b="1" dirty="0" smtClean="0">
                <a:ln w="1905"/>
                <a:solidFill>
                  <a:schemeClr val="accent5">
                    <a:lumMod val="75000"/>
                  </a:schemeClr>
                </a:solidFill>
                <a:effectLst>
                  <a:innerShdw blurRad="69850" dist="43180" dir="5400000">
                    <a:srgbClr val="000000">
                      <a:alpha val="65000"/>
                    </a:srgbClr>
                  </a:innerShdw>
                </a:effectLst>
              </a:rPr>
              <a:t> </a:t>
            </a: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a:p>
            <a:pPr marL="2194560" lvl="7" indent="-182880">
              <a:buClr>
                <a:schemeClr val="accent5">
                  <a:lumMod val="75000"/>
                </a:schemeClr>
              </a:buClr>
              <a:buSzPct val="60000"/>
              <a:defRPr/>
            </a:pPr>
            <a:endParaRPr lang="ru-RU" sz="1600" b="1" dirty="0">
              <a:ln w="1905"/>
              <a:solidFill>
                <a:schemeClr val="accent5">
                  <a:lumMod val="75000"/>
                </a:schemeClr>
              </a:solidFill>
              <a:effectLst>
                <a:innerShdw blurRad="69850" dist="43180" dir="5400000">
                  <a:srgbClr val="000000">
                    <a:alpha val="65000"/>
                  </a:srgbClr>
                </a:innerShdw>
              </a:effectLst>
            </a:endParaRPr>
          </a:p>
        </p:txBody>
      </p:sp>
      <p:sp>
        <p:nvSpPr>
          <p:cNvPr id="3" name="Заголовок 2"/>
          <p:cNvSpPr>
            <a:spLocks noGrp="1"/>
          </p:cNvSpPr>
          <p:nvPr>
            <p:ph type="title"/>
          </p:nvPr>
        </p:nvSpPr>
        <p:spPr>
          <a:xfrm>
            <a:off x="251520" y="404665"/>
            <a:ext cx="8568952" cy="1008111"/>
          </a:xfrm>
        </p:spPr>
        <p:txBody>
          <a:bodyPr>
            <a:normAutofit fontScale="90000"/>
          </a:bodyPr>
          <a:lstStyle/>
          <a:p>
            <a:r>
              <a:rPr lang="ru-RU" dirty="0" smtClean="0"/>
              <a:t/>
            </a:r>
            <a:br>
              <a:rPr lang="ru-RU" dirty="0" smtClean="0"/>
            </a:br>
            <a:r>
              <a:rPr lang="ru-RU" dirty="0" smtClean="0"/>
              <a:t>Выбор </a:t>
            </a:r>
            <a:r>
              <a:rPr lang="ru-RU" dirty="0"/>
              <a:t>материалов и инструментов</a:t>
            </a:r>
            <a:br>
              <a:rPr lang="ru-RU" dirty="0"/>
            </a:br>
            <a:endParaRPr lang="ru-RU" dirty="0"/>
          </a:p>
        </p:txBody>
      </p:sp>
      <p:sp>
        <p:nvSpPr>
          <p:cNvPr id="4" name="TextBox 3"/>
          <p:cNvSpPr txBox="1"/>
          <p:nvPr/>
        </p:nvSpPr>
        <p:spPr>
          <a:xfrm>
            <a:off x="1043608" y="2708920"/>
            <a:ext cx="7128792" cy="369332"/>
          </a:xfrm>
          <a:prstGeom prst="rect">
            <a:avLst/>
          </a:prstGeom>
          <a:noFill/>
        </p:spPr>
        <p:txBody>
          <a:bodyPr wrap="square" rtlCol="0">
            <a:spAutoFit/>
          </a:bodyPr>
          <a:lstStyle/>
          <a:p>
            <a:endParaRPr lang="ru-RU" dirty="0"/>
          </a:p>
        </p:txBody>
      </p:sp>
      <p:sp>
        <p:nvSpPr>
          <p:cNvPr id="5" name="TextBox 4"/>
          <p:cNvSpPr txBox="1"/>
          <p:nvPr/>
        </p:nvSpPr>
        <p:spPr>
          <a:xfrm>
            <a:off x="4536280" y="2061423"/>
            <a:ext cx="4179123" cy="4062651"/>
          </a:xfrm>
          <a:prstGeom prst="rect">
            <a:avLst/>
          </a:prstGeom>
          <a:noFill/>
        </p:spPr>
        <p:txBody>
          <a:bodyPr wrap="square" rtlCol="0">
            <a:spAutoFit/>
          </a:bodyPr>
          <a:lstStyle/>
          <a:p>
            <a:pPr algn="ctr"/>
            <a:r>
              <a:rPr lang="ru-RU" b="1" dirty="0"/>
              <a:t>Иглы</a:t>
            </a:r>
          </a:p>
          <a:p>
            <a:r>
              <a:rPr lang="ru-RU" sz="1500" dirty="0"/>
              <a:t>Для вышивки лентами мне понадобятся вышивальные иглы с удлиненным ушком. Для вышивания применяются разные иглы: тонкие – для легких тканей,  толстые  - для  плотных. При шитье шелковой лентой используются острые иглы, ведь они должны свободно входить в ткань, не образуя при этом неэстетичных затяжек. Ушко у иглы должно быть удлиненным, чтобы можно было легко видеть ленту и она, не скручиваясь, скользила по нему. Таким образом, можно избежать вероятных разрывов. Лентами шириной 7-15 мм хорошо вышивать с помощью игл №18-16. Для лент шириной 20-40 мм подходят иглы №16-14. </a:t>
            </a:r>
          </a:p>
        </p:txBody>
      </p:sp>
      <p:pic>
        <p:nvPicPr>
          <p:cNvPr id="4099" name="Picture 3" descr="C:\Users\ВИД\Desktop\проект\ea32b281af9673b289b846c90ad5c9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96441"/>
            <a:ext cx="3176038" cy="46925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354841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359526" y="1844824"/>
            <a:ext cx="8424947" cy="4248472"/>
          </a:xfrm>
          <a:prstGeom prst="rect">
            <a:avLst/>
          </a:prstGeom>
        </p:spPr>
        <p:style>
          <a:lnRef idx="2">
            <a:schemeClr val="accent4"/>
          </a:lnRef>
          <a:fillRef idx="1">
            <a:schemeClr val="lt1"/>
          </a:fillRef>
          <a:effectRef idx="0">
            <a:schemeClr val="accent4"/>
          </a:effectRef>
          <a:fontRef idx="minor">
            <a:schemeClr val="dk1"/>
          </a:fontRef>
        </p:style>
        <p:txBody>
          <a:bodyPr wrap="non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indent="457200" algn="ctr"/>
            <a:endParaRPr lang="ru-RU" sz="1100" dirty="0"/>
          </a:p>
        </p:txBody>
      </p:sp>
      <p:sp>
        <p:nvSpPr>
          <p:cNvPr id="3" name="Заголовок 2"/>
          <p:cNvSpPr>
            <a:spLocks noGrp="1"/>
          </p:cNvSpPr>
          <p:nvPr>
            <p:ph type="title"/>
          </p:nvPr>
        </p:nvSpPr>
        <p:spPr/>
        <p:txBody>
          <a:bodyPr>
            <a:normAutofit fontScale="90000"/>
          </a:bodyPr>
          <a:lstStyle/>
          <a:p>
            <a:r>
              <a:rPr lang="ru-RU" dirty="0"/>
              <a:t>Выбор материалов и инструментов</a:t>
            </a:r>
          </a:p>
        </p:txBody>
      </p:sp>
      <p:sp>
        <p:nvSpPr>
          <p:cNvPr id="4" name="TextBox 3"/>
          <p:cNvSpPr txBox="1"/>
          <p:nvPr/>
        </p:nvSpPr>
        <p:spPr>
          <a:xfrm>
            <a:off x="469813" y="1988840"/>
            <a:ext cx="8208912" cy="4247317"/>
          </a:xfrm>
          <a:prstGeom prst="rect">
            <a:avLst/>
          </a:prstGeom>
          <a:noFill/>
        </p:spPr>
        <p:txBody>
          <a:bodyPr wrap="square" rtlCol="0">
            <a:spAutoFit/>
          </a:bodyPr>
          <a:lstStyle/>
          <a:p>
            <a:pPr algn="ctr"/>
            <a:r>
              <a:rPr lang="ru-RU" sz="2000" b="1" dirty="0"/>
              <a:t>Ткани </a:t>
            </a:r>
          </a:p>
          <a:p>
            <a:pPr algn="ctr"/>
            <a:r>
              <a:rPr lang="ru-RU" dirty="0"/>
              <a:t>В качестве основы для вышивания шелковыми лентами можно использовать самые разнообразные ткани. </a:t>
            </a:r>
          </a:p>
          <a:p>
            <a:pPr algn="ctr"/>
            <a:r>
              <a:rPr lang="ru-RU" dirty="0"/>
              <a:t>Хлопковые ткани: рогожка, батист, плис, муслин, сатин. </a:t>
            </a:r>
          </a:p>
          <a:p>
            <a:pPr algn="ctr"/>
            <a:r>
              <a:rPr lang="ru-RU" dirty="0"/>
              <a:t>Льняные ткани: суровое полотно, тонкое полотно, грубая холстина, льняная ткань с однородной основой. </a:t>
            </a:r>
          </a:p>
          <a:p>
            <a:pPr algn="ctr"/>
            <a:r>
              <a:rPr lang="ru-RU" dirty="0"/>
              <a:t>Шелковые ткани: шифон, чесуча, шелковый тюль. </a:t>
            </a:r>
          </a:p>
          <a:p>
            <a:pPr algn="ctr"/>
            <a:r>
              <a:rPr lang="ru-RU" dirty="0"/>
              <a:t>Шерстяные ткани: креп, твид, джерси. </a:t>
            </a:r>
          </a:p>
          <a:p>
            <a:pPr algn="ctr"/>
            <a:r>
              <a:rPr lang="ru-RU" dirty="0"/>
              <a:t>Основой для вышивания лентами могут служить гладкие, узорчатые и даже ворсовые материалы. Вышивать можно на любой поверхности, лишь бы ткань была настолько прочной, чтобы на ней надежно удерживались стежки, и настолько эластичной, чтобы сквозь нее легко проходила нитка. </a:t>
            </a:r>
          </a:p>
          <a:p>
            <a:pPr algn="ctr"/>
            <a:r>
              <a:rPr lang="ru-RU" dirty="0"/>
              <a:t>Для своей работы для основы панно выбрала бархат черного цвета. </a:t>
            </a:r>
          </a:p>
          <a:p>
            <a:pPr algn="just"/>
            <a:endParaRPr lang="ru-RU" dirty="0"/>
          </a:p>
        </p:txBody>
      </p:sp>
    </p:spTree>
    <p:extLst>
      <p:ext uri="{BB962C8B-B14F-4D97-AF65-F5344CB8AC3E}">
        <p14:creationId xmlns:p14="http://schemas.microsoft.com/office/powerpoint/2010/main" val="30107630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1884</TotalTime>
  <Words>1996</Words>
  <Application>Microsoft Office PowerPoint</Application>
  <PresentationFormat>Экран (4:3)</PresentationFormat>
  <Paragraphs>385</Paragraphs>
  <Slides>23</Slides>
  <Notes>23</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Аптека</vt:lpstr>
      <vt:lpstr>Муниципальное бюджетное учреждение дополнительного образования «Юность» г. Белгорода</vt:lpstr>
      <vt:lpstr>Актуальность и проблема проекта</vt:lpstr>
      <vt:lpstr>Цели и задачи проекта</vt:lpstr>
      <vt:lpstr>Критерии изделия</vt:lpstr>
      <vt:lpstr>Набор идей для интерьера жилья </vt:lpstr>
      <vt:lpstr>Набор идей для интерьера жилья </vt:lpstr>
      <vt:lpstr>Набор идей для интерьера жилья </vt:lpstr>
      <vt:lpstr> Выбор материалов и инструментов </vt:lpstr>
      <vt:lpstr>Выбор материалов и инструментов</vt:lpstr>
      <vt:lpstr> Выбор материалов и инструментов </vt:lpstr>
      <vt:lpstr> Выбор материалов и инструментов </vt:lpstr>
      <vt:lpstr> Технология изготовления изделия </vt:lpstr>
      <vt:lpstr> Технология изготовления изделия </vt:lpstr>
      <vt:lpstr> Технология изготовления изделия </vt:lpstr>
      <vt:lpstr> Технология изготовления изделия </vt:lpstr>
      <vt:lpstr> Технология изготовления изделия </vt:lpstr>
      <vt:lpstr> Технология изготовления изделия </vt:lpstr>
      <vt:lpstr> Технология изготовления изделия </vt:lpstr>
      <vt:lpstr> Экономическая оценка проекта </vt:lpstr>
      <vt:lpstr> Экологическая оценка проекта </vt:lpstr>
      <vt:lpstr>  Итоги и оценка деятельности  </vt:lpstr>
      <vt:lpstr>Приложение</vt:lpstr>
      <vt:lpstr>Литература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учреждение дополнительного образования «Юность» г. Белгорода</dc:title>
  <dc:creator>Людочка</dc:creator>
  <cp:lastModifiedBy>ВИД</cp:lastModifiedBy>
  <cp:revision>50</cp:revision>
  <cp:lastPrinted>2024-07-24T07:13:48Z</cp:lastPrinted>
  <dcterms:created xsi:type="dcterms:W3CDTF">2017-01-12T11:47:49Z</dcterms:created>
  <dcterms:modified xsi:type="dcterms:W3CDTF">2024-10-30T06:22:55Z</dcterms:modified>
</cp:coreProperties>
</file>