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3" r:id="rId3"/>
    <p:sldId id="274" r:id="rId4"/>
    <p:sldId id="275" r:id="rId5"/>
    <p:sldId id="267" r:id="rId6"/>
    <p:sldId id="270" r:id="rId7"/>
    <p:sldId id="268" r:id="rId8"/>
    <p:sldId id="272" r:id="rId9"/>
    <p:sldId id="277" r:id="rId10"/>
    <p:sldId id="278" r:id="rId11"/>
    <p:sldId id="276" r:id="rId12"/>
    <p:sldId id="279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09" autoAdjust="0"/>
    <p:restoredTop sz="94660"/>
  </p:normalViewPr>
  <p:slideViewPr>
    <p:cSldViewPr>
      <p:cViewPr>
        <p:scale>
          <a:sx n="70" d="100"/>
          <a:sy n="70" d="100"/>
        </p:scale>
        <p:origin x="-1800" y="-3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1;&#1080;&#1089;&#1090;%20Microsoft%20Office%20Exce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Admin\&#1056;&#1072;&#1073;&#1086;&#1095;&#1080;&#1081;%20&#1089;&#1090;&#1086;&#1083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1"/>
  <c:chart>
    <c:title>
      <c:tx>
        <c:rich>
          <a:bodyPr/>
          <a:lstStyle/>
          <a:p>
            <a:pPr>
              <a:defRPr/>
            </a:pPr>
            <a:r>
              <a:rPr lang="ru-RU"/>
              <a:t>Уровни математических спсобностей детей при констатирующем эксперименте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dLblPos val="inEnd"/>
            <c:showVal val="1"/>
          </c:dLbls>
          <c:cat>
            <c:multiLvlStrRef>
              <c:f>Лист2!$A$3:$C$5</c:f>
              <c:multiLvlStrCache>
                <c:ptCount val="3"/>
                <c:lvl>
                  <c:pt idx="0">
                    <c:v>11 человек</c:v>
                  </c:pt>
                  <c:pt idx="1">
                    <c:v>9 человек</c:v>
                  </c:pt>
                  <c:pt idx="2">
                    <c:v>3 человека</c:v>
                  </c:pt>
                </c:lvl>
                <c:lvl>
                  <c:pt idx="0">
                    <c:v>0-19</c:v>
                  </c:pt>
                  <c:pt idx="1">
                    <c:v>20-27</c:v>
                  </c:pt>
                  <c:pt idx="2">
                    <c:v>28-36</c:v>
                  </c:pt>
                </c:lvl>
                <c:lvl>
                  <c:pt idx="0">
                    <c:v>низкий</c:v>
                  </c:pt>
                  <c:pt idx="1">
                    <c:v>средний</c:v>
                  </c:pt>
                  <c:pt idx="2">
                    <c:v>высокий</c:v>
                  </c:pt>
                </c:lvl>
              </c:multiLvlStrCache>
            </c:multiLvlStrRef>
          </c:cat>
          <c:val>
            <c:numRef>
              <c:f>Лист2!$D$3:$D$5</c:f>
              <c:numCache>
                <c:formatCode>0.00%</c:formatCode>
                <c:ptCount val="3"/>
                <c:pt idx="0">
                  <c:v>0.47800000000000031</c:v>
                </c:pt>
                <c:pt idx="1">
                  <c:v>0.39150000000000185</c:v>
                </c:pt>
                <c:pt idx="2">
                  <c:v>0.1305</c:v>
                </c:pt>
              </c:numCache>
            </c:numRef>
          </c:val>
        </c:ser>
        <c:gapWidth val="75"/>
        <c:overlap val="40"/>
        <c:axId val="78154368"/>
        <c:axId val="78263424"/>
      </c:barChart>
      <c:catAx>
        <c:axId val="78154368"/>
        <c:scaling>
          <c:orientation val="minMax"/>
        </c:scaling>
        <c:axPos val="b"/>
        <c:majorTickMark val="none"/>
        <c:tickLblPos val="nextTo"/>
        <c:crossAx val="78263424"/>
        <c:crosses val="autoZero"/>
        <c:auto val="1"/>
        <c:lblAlgn val="ctr"/>
        <c:lblOffset val="100"/>
      </c:catAx>
      <c:valAx>
        <c:axId val="78263424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78154368"/>
        <c:crosses val="autoZero"/>
        <c:crossBetween val="between"/>
      </c:valAx>
    </c:plotArea>
    <c:plotVisOnly val="1"/>
  </c:chart>
  <c:spPr>
    <a:ln>
      <a:solidFill>
        <a:schemeClr val="tx1"/>
      </a:solidFill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3"/>
  <c:chart>
    <c:title>
      <c:tx>
        <c:rich>
          <a:bodyPr/>
          <a:lstStyle/>
          <a:p>
            <a:pPr>
              <a:defRPr/>
            </a:pPr>
            <a:r>
              <a:rPr lang="ru-RU" dirty="0"/>
              <a:t>Уровни математических способностей детей при контрольном эксперименте</a:t>
            </a:r>
          </a:p>
        </c:rich>
      </c:tx>
      <c:layout>
        <c:manualLayout>
          <c:xMode val="edge"/>
          <c:yMode val="edge"/>
          <c:x val="0.17994609897019226"/>
          <c:y val="1.1001320104365266E-3"/>
        </c:manualLayout>
      </c:layout>
    </c:title>
    <c:plotArea>
      <c:layout/>
      <c:barChart>
        <c:barDir val="col"/>
        <c:grouping val="clustered"/>
        <c:ser>
          <c:idx val="0"/>
          <c:order val="0"/>
          <c:dLbls>
            <c:dLblPos val="inEnd"/>
            <c:showVal val="1"/>
          </c:dLbls>
          <c:cat>
            <c:multiLvlStrRef>
              <c:f>Лист2!$A$3:$C$5</c:f>
              <c:multiLvlStrCache>
                <c:ptCount val="3"/>
                <c:lvl>
                  <c:pt idx="0">
                    <c:v>7 человек</c:v>
                  </c:pt>
                  <c:pt idx="1">
                    <c:v>10 человек</c:v>
                  </c:pt>
                  <c:pt idx="2">
                    <c:v>6 человека</c:v>
                  </c:pt>
                </c:lvl>
                <c:lvl>
                  <c:pt idx="0">
                    <c:v>0-19</c:v>
                  </c:pt>
                  <c:pt idx="1">
                    <c:v>20-27</c:v>
                  </c:pt>
                  <c:pt idx="2">
                    <c:v>28-36</c:v>
                  </c:pt>
                </c:lvl>
                <c:lvl>
                  <c:pt idx="0">
                    <c:v>низкий</c:v>
                  </c:pt>
                  <c:pt idx="1">
                    <c:v>средний</c:v>
                  </c:pt>
                  <c:pt idx="2">
                    <c:v>высокий</c:v>
                  </c:pt>
                </c:lvl>
              </c:multiLvlStrCache>
            </c:multiLvlStrRef>
          </c:cat>
          <c:val>
            <c:numRef>
              <c:f>Лист2!$D$3:$D$5</c:f>
              <c:numCache>
                <c:formatCode>0.00%</c:formatCode>
                <c:ptCount val="3"/>
                <c:pt idx="0">
                  <c:v>0.30450000000000038</c:v>
                </c:pt>
                <c:pt idx="1">
                  <c:v>0.43500000000000161</c:v>
                </c:pt>
                <c:pt idx="2">
                  <c:v>0.26050000000000001</c:v>
                </c:pt>
              </c:numCache>
            </c:numRef>
          </c:val>
        </c:ser>
        <c:gapWidth val="75"/>
        <c:overlap val="40"/>
        <c:axId val="78654080"/>
        <c:axId val="78668160"/>
      </c:barChart>
      <c:catAx>
        <c:axId val="78654080"/>
        <c:scaling>
          <c:orientation val="minMax"/>
        </c:scaling>
        <c:axPos val="b"/>
        <c:majorTickMark val="none"/>
        <c:tickLblPos val="nextTo"/>
        <c:crossAx val="78668160"/>
        <c:crosses val="autoZero"/>
        <c:auto val="1"/>
        <c:lblAlgn val="ctr"/>
        <c:lblOffset val="100"/>
      </c:catAx>
      <c:valAx>
        <c:axId val="78668160"/>
        <c:scaling>
          <c:orientation val="minMax"/>
        </c:scaling>
        <c:axPos val="l"/>
        <c:majorGridlines/>
        <c:numFmt formatCode="0.00%" sourceLinked="1"/>
        <c:majorTickMark val="none"/>
        <c:tickLblPos val="nextTo"/>
        <c:crossAx val="78654080"/>
        <c:crosses val="autoZero"/>
        <c:crossBetween val="between"/>
      </c:valAx>
      <c:spPr>
        <a:ln>
          <a:solidFill>
            <a:schemeClr val="tx1"/>
          </a:solidFill>
        </a:ln>
      </c:spPr>
    </c:plotArea>
    <c:plotVisOnly val="1"/>
  </c:chart>
  <c:spPr>
    <a:ln>
      <a:solidFill>
        <a:schemeClr val="tx1"/>
      </a:solidFill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2A2639-7743-4C49-BAB9-9E48562898E1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EBE0F-0E0F-47D3-8428-0DD1E2533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lck.ru/oo7Ri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7158" y="4714884"/>
            <a:ext cx="38353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Учитель начальных </a:t>
            </a:r>
            <a:r>
              <a:rPr lang="ru-RU" sz="2000" dirty="0" smtClean="0"/>
              <a:t>классов</a:t>
            </a:r>
          </a:p>
          <a:p>
            <a:r>
              <a:rPr lang="ru-RU" sz="2000" dirty="0" smtClean="0"/>
              <a:t>МБОУ «</a:t>
            </a:r>
            <a:r>
              <a:rPr lang="ru-RU" sz="2000" dirty="0" err="1" smtClean="0"/>
              <a:t>Высокогорская</a:t>
            </a:r>
            <a:r>
              <a:rPr lang="ru-RU" sz="2000" dirty="0" smtClean="0"/>
              <a:t> СОШ №2»</a:t>
            </a:r>
            <a:endParaRPr lang="ru-RU" sz="2000" dirty="0" smtClean="0"/>
          </a:p>
          <a:p>
            <a:r>
              <a:rPr lang="ru-RU" sz="2000" dirty="0" smtClean="0"/>
              <a:t>Афанасьева Татьяна </a:t>
            </a:r>
            <a:r>
              <a:rPr lang="ru-RU" sz="2000" dirty="0" smtClean="0"/>
              <a:t>Николаевна</a:t>
            </a:r>
            <a:endParaRPr lang="en-US" sz="2000" dirty="0" smtClean="0"/>
          </a:p>
          <a:p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214414" y="2500306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/>
              <a:t>«Подготовка учащихся к олимпиаде по математике»</a:t>
            </a:r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1\Desktop\IMG_56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4000528" cy="4119309"/>
          </a:xfrm>
          <a:prstGeom prst="rect">
            <a:avLst/>
          </a:prstGeom>
          <a:noFill/>
        </p:spPr>
      </p:pic>
      <p:pic>
        <p:nvPicPr>
          <p:cNvPr id="6" name="Рисунок 5" descr="IMG_5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42852"/>
            <a:ext cx="4524375" cy="3089694"/>
          </a:xfrm>
          <a:prstGeom prst="rect">
            <a:avLst/>
          </a:prstGeom>
        </p:spPr>
      </p:pic>
      <p:pic>
        <p:nvPicPr>
          <p:cNvPr id="7" name="Рисунок 6" descr="IMG_56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429124" y="3357562"/>
            <a:ext cx="4500562" cy="33754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1714488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Learning Apps</a:t>
            </a:r>
            <a:endParaRPr lang="ru-RU" sz="44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0"/>
            <a:ext cx="643726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143116"/>
            <a:ext cx="9144000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Спасибо за внимание!!!</a:t>
            </a:r>
          </a:p>
          <a:p>
            <a:pPr algn="ctr"/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9698" name="AutoShape 2" descr="image-19-04-22-01-4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image-19-04-22-01-4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image-19-04-22-01-4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4" name="AutoShape 8" descr="image-19-04-22-01-44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2477582"/>
            <a:ext cx="2929404" cy="4380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142984"/>
            <a:ext cx="64294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u="sng" dirty="0" smtClean="0"/>
              <a:t>Выполнила</a:t>
            </a:r>
            <a:r>
              <a:rPr lang="ru-RU" sz="2400" b="1" dirty="0" smtClean="0"/>
              <a:t> </a:t>
            </a:r>
            <a:r>
              <a:rPr lang="ru-RU" sz="2400" dirty="0" smtClean="0"/>
              <a:t>анализ занимательных задач в обучении математики  в начальной школе, выявила их типологию и сущность.</a:t>
            </a:r>
          </a:p>
          <a:p>
            <a:endParaRPr lang="ru-RU" sz="2400" dirty="0" smtClean="0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714348" y="2500306"/>
            <a:ext cx="68580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1.Занимательные задачи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2.Задачи-шутки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3.Задачи в стихах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4.Задачи с картинками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5.Логические задачи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6.Занимательные вопросы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86050" y="889844"/>
            <a:ext cx="6143668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 </a:t>
            </a:r>
            <a:r>
              <a:rPr lang="ru-RU" sz="2400" b="1" u="sng" dirty="0" smtClean="0"/>
              <a:t>Разработала</a:t>
            </a:r>
            <a:r>
              <a:rPr lang="ru-RU" sz="2400" b="1" dirty="0" smtClean="0"/>
              <a:t> </a:t>
            </a:r>
            <a:r>
              <a:rPr lang="ru-RU" sz="2400" dirty="0" smtClean="0"/>
              <a:t>комплекс занимательных задач по математике в начальной школе, ориентированный на развитие математических способностей младших школьников. </a:t>
            </a:r>
          </a:p>
          <a:p>
            <a:endParaRPr lang="ru-RU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2857496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ea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Внук спросил дедушку: </a:t>
            </a:r>
            <a:endParaRPr lang="ru-RU" sz="16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- Сколько тебе лет? </a:t>
            </a:r>
            <a:endParaRPr lang="ru-RU" sz="16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Дедушка ответил: </a:t>
            </a:r>
            <a:endParaRPr lang="ru-RU" sz="16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Если 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проживу еще половину того, что я </a:t>
            </a:r>
            <a:endParaRPr lang="ru-RU" sz="1600" dirty="0" smtClean="0"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прожил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, да еще один год, то мне будет 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 100 </a:t>
            </a: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лет. </a:t>
            </a:r>
            <a:endParaRPr lang="ru-RU" sz="1600" dirty="0" smtClean="0"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ea typeface="Times New Roman" pitchFamily="18" charset="0"/>
                <a:cs typeface="Times New Roman" pitchFamily="18" charset="0"/>
              </a:rPr>
              <a:t>Сколько лет дедушке? </a:t>
            </a:r>
            <a:endParaRPr lang="ru-RU" sz="1600" dirty="0" smtClean="0">
              <a:cs typeface="Arial" pitchFamily="34" charset="0"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786314" y="2857496"/>
            <a:ext cx="392909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 неделю гусыня снесла число яиц большее, чем 6, но меньшее, чем 8. Сколько утят вылупилось из этих яиц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786314" y="3857628"/>
            <a:ext cx="535785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Сколько бубликов в мешок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Положил ты, Петушок?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- Два, но дедушке дадим,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И останется …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4572008"/>
            <a:ext cx="36433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+mj-lt"/>
              </a:rPr>
              <a:t>4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 smtClean="0">
                <a:latin typeface="+mj-lt"/>
                <a:cs typeface="Times New Roman" pitchFamily="18" charset="0"/>
              </a:rPr>
              <a:t>Восстановите запись. Одинаковые фигуры обозначают одинаковые цифры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5017"/>
            <a:ext cx="285752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4714876" y="5072074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5</a:t>
            </a:r>
            <a:r>
              <a:rPr lang="ru-RU" sz="1600" dirty="0" smtClean="0"/>
              <a:t>.  Коза светлее собаки, собака светлее кошки, кошка светлее мышки. Кто светлее всех?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86314" y="5786454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6</a:t>
            </a:r>
            <a:r>
              <a:rPr lang="ru-RU" sz="1400" dirty="0" smtClean="0"/>
              <a:t>.  </a:t>
            </a:r>
            <a:r>
              <a:rPr lang="ru-RU" sz="1600" dirty="0" smtClean="0"/>
              <a:t>На подоконнике лежали 3 зеленых помидора, через день они покраснели. Сколько зеленых помидоров осталось? </a:t>
            </a: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43142" y="704190"/>
            <a:ext cx="65008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Провела</a:t>
            </a:r>
            <a:r>
              <a:rPr lang="ru-RU" sz="2400" b="1" dirty="0" smtClean="0"/>
              <a:t> </a:t>
            </a:r>
            <a:r>
              <a:rPr lang="ru-RU" sz="2400" dirty="0" smtClean="0"/>
              <a:t>апробацию по введению занимательных задач в учебную деятельность младших школьников.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Была использована серия из 24 задач, в основу которой положена методика Анатолия Залмановича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/>
          </a:p>
        </p:txBody>
      </p:sp>
      <p:pic>
        <p:nvPicPr>
          <p:cNvPr id="4" name="Рисунок 3" descr="IMG_8588.jpg"/>
          <p:cNvPicPr>
            <a:picLocks noChangeAspect="1"/>
          </p:cNvPicPr>
          <p:nvPr/>
        </p:nvPicPr>
        <p:blipFill>
          <a:blip r:embed="rId2" cstate="print"/>
          <a:srcRect t="18750"/>
          <a:stretch>
            <a:fillRect/>
          </a:stretch>
        </p:blipFill>
        <p:spPr>
          <a:xfrm>
            <a:off x="785786" y="2643181"/>
            <a:ext cx="7500958" cy="40719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1428728" y="1928802"/>
          <a:ext cx="6858048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42976" y="82080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50" b="1" dirty="0" smtClean="0"/>
              <a:t>Выявила  </a:t>
            </a:r>
          </a:p>
          <a:p>
            <a:pPr algn="ctr"/>
            <a:r>
              <a:rPr lang="ru-RU" sz="2350" b="1" dirty="0" smtClean="0"/>
              <a:t>уровни математических способностей детей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1934" y="747955"/>
            <a:ext cx="507206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течение года проводилась работа по внедрению в учебную деятельность по математике цикла занимательных задач, целью которой стало развитие математических способностей учащихся.</a:t>
            </a:r>
          </a:p>
          <a:p>
            <a:endParaRPr lang="ru-RU" sz="24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071934" y="3441680"/>
            <a:ext cx="50720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Мною был разработан </a:t>
            </a:r>
            <a:r>
              <a:rPr lang="ru-RU" sz="2400" b="1" dirty="0" smtClean="0"/>
              <a:t>сборник</a:t>
            </a:r>
            <a:r>
              <a:rPr lang="ru-RU" sz="2400" dirty="0" smtClean="0"/>
              <a:t> занимательных задач, который  применялся на уроках математики и во внеурочной деятельности.</a:t>
            </a:r>
          </a:p>
          <a:p>
            <a:r>
              <a:rPr lang="ru-RU" sz="2400" dirty="0" smtClean="0"/>
              <a:t>И далее опубликован на образовательной платформе ИНФОУРОК. </a:t>
            </a:r>
          </a:p>
          <a:p>
            <a:r>
              <a:rPr lang="ru-RU" sz="2400" dirty="0" smtClean="0"/>
              <a:t>Ссылка: </a:t>
            </a: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https://clck.ru/oo7Ri</a:t>
            </a:r>
            <a:r>
              <a:rPr lang="ru-RU" sz="2400" dirty="0" smtClean="0"/>
              <a:t> </a:t>
            </a:r>
          </a:p>
          <a:p>
            <a:endParaRPr lang="ru-RU" sz="2400" dirty="0"/>
          </a:p>
        </p:txBody>
      </p:sp>
      <p:pic>
        <p:nvPicPr>
          <p:cNvPr id="7" name="Рисунок 6" descr="Свидетельство проекта infourok.ru №ЗЧ7135313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902282" cy="65722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728473"/>
            <a:ext cx="6643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После проведенной работы по развитию математических способностей в классе уровни стали выше</a:t>
            </a:r>
            <a:endParaRPr lang="ru-RU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00034" y="35718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571604" y="1857364"/>
            <a:ext cx="60721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Результаты</a:t>
            </a:r>
          </a:p>
          <a:p>
            <a:pPr algn="ctr"/>
            <a:r>
              <a:rPr lang="ru-RU" sz="2000" b="1" dirty="0" smtClean="0"/>
              <a:t>можно увидеть на графике:</a:t>
            </a:r>
            <a:endParaRPr lang="ru-RU" sz="2400" b="1" dirty="0" smtClean="0"/>
          </a:p>
          <a:p>
            <a:endParaRPr lang="ru-RU" dirty="0"/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1857356" y="2714620"/>
          <a:ext cx="5548317" cy="370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2668" y="785794"/>
            <a:ext cx="6287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Результативность учащихся после внедрения занимательных задач стала выше.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30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92934" y="2893207"/>
            <a:ext cx="4429156" cy="3214726"/>
          </a:xfrm>
          <a:prstGeom prst="rect">
            <a:avLst/>
          </a:prstGeom>
        </p:spPr>
      </p:pic>
      <p:pic>
        <p:nvPicPr>
          <p:cNvPr id="8" name="Рисунок 7" descr="IMG_305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 rot="5400000">
            <a:off x="5024332" y="2809765"/>
            <a:ext cx="4381716" cy="3429056"/>
          </a:xfrm>
          <a:prstGeom prst="rect">
            <a:avLst/>
          </a:prstGeom>
        </p:spPr>
      </p:pic>
      <p:pic>
        <p:nvPicPr>
          <p:cNvPr id="9" name="Рисунок 8" descr="IMG_2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2857496"/>
            <a:ext cx="2143140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58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285860"/>
            <a:ext cx="4429156" cy="4791353"/>
          </a:xfrm>
          <a:prstGeom prst="rect">
            <a:avLst/>
          </a:prstGeom>
        </p:spPr>
      </p:pic>
      <p:pic>
        <p:nvPicPr>
          <p:cNvPr id="3" name="Рисунок 2" descr="IMG_58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338</Words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54</cp:revision>
  <dcterms:created xsi:type="dcterms:W3CDTF">2022-04-06T11:20:22Z</dcterms:created>
  <dcterms:modified xsi:type="dcterms:W3CDTF">2023-09-27T19:27:22Z</dcterms:modified>
</cp:coreProperties>
</file>