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E21B-421D-4E73-AFA0-8BEFB19690EC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EC0A-3318-4B34-AD18-9D797422A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natn\Desktop\МТО к играм 9 классы\заставка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02" y="3501008"/>
            <a:ext cx="2562952" cy="314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vannatn\Desktop\игры для 9-х\Заставк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02791"/>
            <a:ext cx="2520280" cy="293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ivannatn\Desktop\игры для 9-х\Заставка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7061"/>
            <a:ext cx="2520280" cy="300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ivannatn\Desktop\игры для 9-х\Заставка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0389"/>
            <a:ext cx="2530522" cy="300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80928"/>
            <a:ext cx="3643338" cy="1433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ДЕЛОВАЯ ИГРА 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ВЫБОР»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ivannatn\Desktop\игры для 9-х\Заставка 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408029" y="488515"/>
            <a:ext cx="2423113" cy="196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Шестиугольник 9"/>
          <p:cNvSpPr/>
          <p:nvPr/>
        </p:nvSpPr>
        <p:spPr>
          <a:xfrm>
            <a:off x="2762554" y="4077072"/>
            <a:ext cx="3681654" cy="278092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20.12.2017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382080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ПСИХОЛОГИЧЕСКАЯ </a:t>
            </a:r>
            <a:r>
              <a:rPr lang="ru-RU" sz="2000" dirty="0" smtClean="0">
                <a:solidFill>
                  <a:schemeClr val="bg1"/>
                </a:solidFill>
              </a:rPr>
              <a:t>СЛУЖБА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ОЧУ «Газпром школа»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Булахова В.А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1043608" y="2276872"/>
            <a:ext cx="7524328" cy="720080"/>
            <a:chOff x="1907704" y="2060848"/>
            <a:chExt cx="7524328" cy="7200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90770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3777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Е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16784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Й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9791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Р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2798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latin typeface="Arial" pitchFamily="34" charset="0"/>
                  <a:cs typeface="Arial" pitchFamily="34" charset="0"/>
                </a:rPr>
                <a:t>О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5805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И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8812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31819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Ж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948264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latin typeface="Arial" pitchFamily="34" charset="0"/>
                  <a:cs typeface="Arial" pitchFamily="34" charset="0"/>
                </a:rPr>
                <a:t>Е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596336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225898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Е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855968" y="2060848"/>
              <a:ext cx="576064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itchFamily="34" charset="0"/>
                  <a:cs typeface="Arial" pitchFamily="34" charset="0"/>
                </a:rPr>
                <a:t>Р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03748" y="2276872"/>
            <a:ext cx="57606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276872"/>
            <a:ext cx="57606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3958" y="2276872"/>
            <a:ext cx="57606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4098" y="2276872"/>
            <a:ext cx="57606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08" y="378904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rial" pitchFamily="34" charset="0"/>
              </a:rPr>
              <a:t>Представитель этой профессии будет заниматься программированием человеческого мозга</a:t>
            </a:r>
            <a:endParaRPr lang="ru-RU" sz="2800" dirty="0"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043608" y="2276872"/>
            <a:ext cx="6264696" cy="720080"/>
            <a:chOff x="1043608" y="2276872"/>
            <a:chExt cx="6264696" cy="720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3608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824028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32240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673678" y="2276872"/>
            <a:ext cx="6264696" cy="720080"/>
            <a:chOff x="1673678" y="2276872"/>
            <a:chExt cx="6264696" cy="7200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73678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84168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62310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933818" y="2276872"/>
            <a:ext cx="5634626" cy="720080"/>
            <a:chOff x="2933818" y="2276872"/>
            <a:chExt cx="5634626" cy="72008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933818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992380" y="2276872"/>
              <a:ext cx="576064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Стрелка вправо 42">
            <a:hlinkClick r:id="rId2" action="ppaction://hlinksldjump"/>
          </p:cNvPr>
          <p:cNvSpPr/>
          <p:nvPr/>
        </p:nvSpPr>
        <p:spPr>
          <a:xfrm>
            <a:off x="8604448" y="6453336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ая выноска 14"/>
          <p:cNvSpPr/>
          <p:nvPr/>
        </p:nvSpPr>
        <p:spPr>
          <a:xfrm rot="10800000">
            <a:off x="3071802" y="6341287"/>
            <a:ext cx="3809584" cy="468052"/>
          </a:xfrm>
          <a:prstGeom prst="wedgeRectCallout">
            <a:avLst>
              <a:gd name="adj1" fmla="val -20454"/>
              <a:gd name="adj2" fmla="val 10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Э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Л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Т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15338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К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714612" y="2500306"/>
            <a:ext cx="2286016" cy="1071570"/>
            <a:chOff x="2714612" y="3500438"/>
            <a:chExt cx="2286016" cy="107157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714612" y="3500438"/>
              <a:ext cx="714380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6248" y="3500438"/>
              <a:ext cx="714380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72066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2500306"/>
            <a:ext cx="71438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5857884" y="2500306"/>
            <a:ext cx="2286016" cy="1071570"/>
            <a:chOff x="5857884" y="3500438"/>
            <a:chExt cx="2286016" cy="107157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857884" y="3500438"/>
              <a:ext cx="714380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29520" y="3500438"/>
              <a:ext cx="714380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142976" y="2500306"/>
            <a:ext cx="7786742" cy="1071570"/>
            <a:chOff x="1142976" y="3500438"/>
            <a:chExt cx="7786742" cy="107157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42976" y="3500438"/>
              <a:ext cx="714380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15338" y="3500438"/>
              <a:ext cx="714380" cy="1071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57158" y="3929066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Специалист, который анализирует строительный объект с точки зрения его воздействия на экологию, а также консультирует компании относительно выбора наименее вредных для окружающей среды решений для строительства.</a:t>
            </a:r>
            <a:endParaRPr lang="ru-RU" sz="2800" dirty="0"/>
          </a:p>
        </p:txBody>
      </p:sp>
      <p:sp>
        <p:nvSpPr>
          <p:cNvPr id="30" name="Стрелка вправо 29">
            <a:hlinkClick r:id="rId2" action="ppaction://hlinksldjump"/>
          </p:cNvPr>
          <p:cNvSpPr/>
          <p:nvPr/>
        </p:nvSpPr>
        <p:spPr>
          <a:xfrm>
            <a:off x="8604448" y="6453336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34179" r="1391" b="39258"/>
          <a:stretch/>
        </p:blipFill>
        <p:spPr bwMode="auto">
          <a:xfrm>
            <a:off x="5429256" y="332656"/>
            <a:ext cx="3371088" cy="10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71309" y="6390647"/>
            <a:ext cx="325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Профессия появится до 2020 г.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ая выноска 23"/>
          <p:cNvSpPr/>
          <p:nvPr/>
        </p:nvSpPr>
        <p:spPr>
          <a:xfrm rot="10800000">
            <a:off x="3026872" y="6327322"/>
            <a:ext cx="3809584" cy="468052"/>
          </a:xfrm>
          <a:prstGeom prst="wedgeRectCallout">
            <a:avLst>
              <a:gd name="adj1" fmla="val -20454"/>
              <a:gd name="adj2" fmla="val 10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Б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928794" y="1285860"/>
            <a:ext cx="5286412" cy="1428760"/>
            <a:chOff x="1785918" y="3929066"/>
            <a:chExt cx="5286412" cy="14287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785918" y="3929066"/>
              <a:ext cx="1000132" cy="1428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72198" y="3929066"/>
              <a:ext cx="1000132" cy="1428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286644" y="1285860"/>
            <a:ext cx="100013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857496"/>
            <a:ext cx="8501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Специалист, обеспечивающий нормативно-правовые и этические рамки деятельности медицинских, диагностических и биоинженерных центров, где осуществляется трансплантология и генетическое моделирование. Без консультаций с этим специалистом не обойдется ни одна передовая лаборатория – особенно когда дело дойдет до клонирования органов и серьезного вмешательства в гены. </a:t>
            </a:r>
            <a:r>
              <a:rPr lang="ru-RU" dirty="0" smtClean="0"/>
              <a:t>(Йельский университет (США) – уже запустил программу обучения по данной специальности на медицинском факультете)</a:t>
            </a:r>
            <a:endParaRPr lang="ru-RU" dirty="0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604448" y="6453336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 t="43750" r="1834" b="28125"/>
          <a:stretch/>
        </p:blipFill>
        <p:spPr bwMode="auto">
          <a:xfrm>
            <a:off x="6018414" y="207197"/>
            <a:ext cx="2884310" cy="9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000364" y="6327322"/>
            <a:ext cx="3672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Профессия </a:t>
            </a:r>
            <a:r>
              <a:rPr lang="ru-RU" b="1" dirty="0"/>
              <a:t>появится после 2020 г.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ая выноска 52"/>
          <p:cNvSpPr/>
          <p:nvPr/>
        </p:nvSpPr>
        <p:spPr>
          <a:xfrm rot="10800000">
            <a:off x="2988679" y="6380175"/>
            <a:ext cx="3809584" cy="468052"/>
          </a:xfrm>
          <a:prstGeom prst="wedgeRectCallout">
            <a:avLst>
              <a:gd name="adj1" fmla="val -20454"/>
              <a:gd name="adj2" fmla="val 10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м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д</a:t>
            </a:r>
            <a:endParaRPr lang="ru-RU" sz="5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43174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п</a:t>
            </a:r>
            <a:endParaRPr lang="ru-RU" sz="5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о</a:t>
            </a:r>
            <a:endParaRPr lang="ru-RU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3372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43504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ц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е</a:t>
            </a:r>
            <a:endParaRPr lang="ru-RU" sz="5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43636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й</a:t>
            </a:r>
            <a:endParaRPr lang="ru-RU" sz="5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43702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</a:t>
            </a:r>
            <a:endParaRPr lang="ru-RU" sz="5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43768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643834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143900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й</a:t>
            </a:r>
            <a:endParaRPr lang="ru-RU" sz="5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42910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43042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643174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43240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643306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143372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143504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1142976" y="2000240"/>
            <a:ext cx="5000660" cy="857256"/>
            <a:chOff x="1000100" y="3929066"/>
            <a:chExt cx="5000660" cy="85725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000100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500694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6643702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143768" y="2000240"/>
            <a:ext cx="5000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2143108" y="2000240"/>
            <a:ext cx="6000792" cy="857256"/>
            <a:chOff x="2000232" y="3929066"/>
            <a:chExt cx="6000792" cy="85725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000232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500562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500958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143636" y="2000240"/>
            <a:ext cx="2500330" cy="857256"/>
            <a:chOff x="6000760" y="3929066"/>
            <a:chExt cx="2500330" cy="85725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000760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001024" y="3929066"/>
              <a:ext cx="50006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14282" y="3286124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Страж порядка в </a:t>
            </a:r>
            <a:r>
              <a:rPr lang="ru-RU" sz="2400" dirty="0" err="1" smtClean="0"/>
              <a:t>медиасфере</a:t>
            </a:r>
            <a:r>
              <a:rPr lang="ru-RU" sz="2400" dirty="0" smtClean="0"/>
              <a:t>. Ищет нарушения законодательства путем мониторинга </a:t>
            </a:r>
            <a:r>
              <a:rPr lang="ru-RU" sz="2400" dirty="0" err="1" smtClean="0"/>
              <a:t>медиаресурсов</a:t>
            </a:r>
            <a:r>
              <a:rPr lang="ru-RU" sz="2400" dirty="0" smtClean="0"/>
              <a:t> лично и/или с помощью специальных программ. Сейчас в России эту функцию отчасти выполняют </a:t>
            </a:r>
            <a:r>
              <a:rPr lang="ru-RU" sz="2400" dirty="0" err="1" smtClean="0"/>
              <a:t>Роскомнадзор</a:t>
            </a:r>
            <a:r>
              <a:rPr lang="ru-RU" sz="2400" dirty="0" smtClean="0"/>
              <a:t> и «Лига безопасного Интернета», но в будущем злоупотребление информацией и </a:t>
            </a:r>
            <a:r>
              <a:rPr lang="ru-RU" sz="2400" dirty="0" err="1" smtClean="0"/>
              <a:t>киберпреступность</a:t>
            </a:r>
            <a:r>
              <a:rPr lang="ru-RU" sz="2400" dirty="0" smtClean="0"/>
              <a:t> будут расти, так что она выделится в отдельную профессию.</a:t>
            </a:r>
            <a:endParaRPr lang="ru-RU" sz="2400" dirty="0"/>
          </a:p>
        </p:txBody>
      </p:sp>
      <p:sp>
        <p:nvSpPr>
          <p:cNvPr id="54" name="Стрелка вправо 53">
            <a:hlinkClick r:id="" action="ppaction://hlinkshowjump?jump=nextslide"/>
          </p:cNvPr>
          <p:cNvSpPr/>
          <p:nvPr/>
        </p:nvSpPr>
        <p:spPr>
          <a:xfrm>
            <a:off x="8604448" y="6453336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9" t="46875" r="1501" b="24805"/>
          <a:stretch/>
        </p:blipFill>
        <p:spPr bwMode="auto">
          <a:xfrm>
            <a:off x="5690982" y="404664"/>
            <a:ext cx="3201498" cy="11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7284" y="6429535"/>
            <a:ext cx="325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Профессия появится до 2020 г.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ая выноска 33"/>
          <p:cNvSpPr/>
          <p:nvPr/>
        </p:nvSpPr>
        <p:spPr>
          <a:xfrm rot="10800000">
            <a:off x="3071802" y="6341287"/>
            <a:ext cx="3809584" cy="468052"/>
          </a:xfrm>
          <a:prstGeom prst="wedgeRectCallout">
            <a:avLst>
              <a:gd name="adj1" fmla="val -20454"/>
              <a:gd name="adj2" fmla="val 10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э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н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е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р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г</a:t>
            </a:r>
            <a:endParaRPr lang="ru-RU" sz="7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у</a:t>
            </a:r>
            <a:endParaRPr lang="ru-RU" sz="7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д</a:t>
            </a:r>
            <a:endParaRPr lang="ru-RU" sz="7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т</a:t>
            </a:r>
            <a:endParaRPr lang="ru-RU" sz="7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72462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р</a:t>
            </a:r>
            <a:endParaRPr lang="ru-RU" sz="7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43636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86578" y="1928802"/>
            <a:ext cx="64294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3571868" y="1928802"/>
            <a:ext cx="4500594" cy="1000132"/>
            <a:chOff x="3571868" y="3929066"/>
            <a:chExt cx="4500594" cy="10001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71868" y="3929066"/>
              <a:ext cx="64294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429520" y="3929066"/>
              <a:ext cx="64294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285984" y="1928802"/>
            <a:ext cx="6429420" cy="1000132"/>
            <a:chOff x="2285984" y="3929066"/>
            <a:chExt cx="6429420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285984" y="3929066"/>
              <a:ext cx="64294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72462" y="3929066"/>
              <a:ext cx="642942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14282" y="314324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Специалист, занимающийся аудитом и консалтингом в сфере энергопотребления. Проверяет частные дома, жилые комплексы, отдельные здания, заводы на предмет </a:t>
            </a:r>
            <a:r>
              <a:rPr lang="ru-RU" sz="2400" dirty="0" err="1" smtClean="0"/>
              <a:t>энергопотерь</a:t>
            </a:r>
            <a:r>
              <a:rPr lang="ru-RU" sz="2400" dirty="0" smtClean="0"/>
              <a:t> и оптимизации энергопотребления, дает рекомендации по улучшению энергопотребления. </a:t>
            </a:r>
          </a:p>
          <a:p>
            <a:pPr algn="ctr"/>
            <a:r>
              <a:rPr lang="ru-RU" sz="2400" dirty="0" smtClean="0"/>
              <a:t>(</a:t>
            </a:r>
            <a:r>
              <a:rPr lang="ru-RU" dirty="0" smtClean="0"/>
              <a:t>Эта профессия вполне востребована – 845 вакансий, </a:t>
            </a:r>
          </a:p>
          <a:p>
            <a:pPr algn="ctr"/>
            <a:r>
              <a:rPr lang="ru-RU" dirty="0" smtClean="0"/>
              <a:t>по данным </a:t>
            </a:r>
            <a:r>
              <a:rPr lang="ru-RU" dirty="0" err="1" smtClean="0"/>
              <a:t>HeadHunter</a:t>
            </a:r>
            <a:r>
              <a:rPr lang="ru-RU" dirty="0" smtClean="0"/>
              <a:t> за июль 2014 года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8604448" y="6453336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9" t="63672" r="1282" b="11782"/>
          <a:stretch/>
        </p:blipFill>
        <p:spPr bwMode="auto">
          <a:xfrm>
            <a:off x="5263010" y="260648"/>
            <a:ext cx="3690078" cy="109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1801" y="6375258"/>
            <a:ext cx="3656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 Профессия появится до 2020 г.</a:t>
            </a:r>
            <a:endParaRPr lang="ru-R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ая выноска 26"/>
          <p:cNvSpPr/>
          <p:nvPr/>
        </p:nvSpPr>
        <p:spPr>
          <a:xfrm rot="10800000">
            <a:off x="3071802" y="6341287"/>
            <a:ext cx="3809584" cy="468052"/>
          </a:xfrm>
          <a:prstGeom prst="wedgeRectCallout">
            <a:avLst>
              <a:gd name="adj1" fmla="val -20454"/>
              <a:gd name="adj2" fmla="val 10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м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/>
              <a:t>д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е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/>
              <a:t>р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т</a:t>
            </a:r>
            <a:endParaRPr lang="ru-RU" sz="9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43900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/>
              <a:t>р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36028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2357430"/>
            <a:ext cx="92869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142976" y="2360280"/>
            <a:ext cx="6929486" cy="1428760"/>
            <a:chOff x="1142976" y="3857628"/>
            <a:chExt cx="6929486" cy="14287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42976" y="3857628"/>
              <a:ext cx="928694" cy="1428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768" y="3857628"/>
              <a:ext cx="928694" cy="1428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143372" y="2357430"/>
            <a:ext cx="4929222" cy="1428760"/>
            <a:chOff x="4143372" y="3857628"/>
            <a:chExt cx="4929222" cy="142876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143372" y="3857628"/>
              <a:ext cx="928694" cy="1428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143900" y="3857628"/>
              <a:ext cx="928694" cy="1428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28596" y="3929066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Специалист, который организует </a:t>
            </a:r>
            <a:r>
              <a:rPr lang="ru-RU" sz="2800" dirty="0" err="1" smtClean="0"/>
              <a:t>онлайн-сообщества</a:t>
            </a:r>
            <a:r>
              <a:rPr lang="ru-RU" sz="2800" dirty="0" smtClean="0"/>
              <a:t> пользователей, сопровождает диалог с разработчиками продуктов компании для развития линейки продуктов, поддерживает их лояльность </a:t>
            </a:r>
            <a:r>
              <a:rPr lang="ru-RU" sz="2000" dirty="0" smtClean="0"/>
              <a:t>(например, организует конкурсы и т. д.)</a:t>
            </a:r>
            <a:endParaRPr lang="ru-RU" sz="2000" dirty="0"/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604448" y="6453336"/>
            <a:ext cx="288032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t="44725" r="1172" b="31775"/>
          <a:stretch/>
        </p:blipFill>
        <p:spPr bwMode="auto">
          <a:xfrm>
            <a:off x="5389451" y="260648"/>
            <a:ext cx="3508634" cy="9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3240" y="6390647"/>
            <a:ext cx="325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Профессия появится до 2020 г.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Данный кроссворд создан на основе АТЛАСА НОВЫХ ПРОВЕССИЙ,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разработанного Агентством </a:t>
            </a:r>
            <a:r>
              <a:rPr lang="ru-RU" sz="1800" dirty="0">
                <a:solidFill>
                  <a:schemeClr val="bg1"/>
                </a:solidFill>
              </a:rPr>
              <a:t>С</a:t>
            </a:r>
            <a:r>
              <a:rPr lang="ru-RU" sz="1800" dirty="0" smtClean="0">
                <a:solidFill>
                  <a:schemeClr val="bg1"/>
                </a:solidFill>
              </a:rPr>
              <a:t>тратегических </a:t>
            </a:r>
            <a:r>
              <a:rPr lang="ru-RU" sz="1800" dirty="0">
                <a:solidFill>
                  <a:schemeClr val="bg1"/>
                </a:solidFill>
              </a:rPr>
              <a:t>И</a:t>
            </a:r>
            <a:r>
              <a:rPr lang="ru-RU" sz="1800" dirty="0" smtClean="0">
                <a:solidFill>
                  <a:schemeClr val="bg1"/>
                </a:solidFill>
              </a:rPr>
              <a:t>нициатив СКОЛКОВО.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 rot="10800000">
            <a:off x="2915816" y="6093296"/>
            <a:ext cx="4380518" cy="716043"/>
          </a:xfrm>
          <a:prstGeom prst="wedgeRectCallout">
            <a:avLst>
              <a:gd name="adj1" fmla="val -20454"/>
              <a:gd name="adj2" fmla="val 10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5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ВАШЕ УЧАСТИЕ </a:t>
            </a:r>
          </a:p>
          <a:p>
            <a:pPr algn="ctr">
              <a:buNone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АКТИВНОСТЬ!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6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361</Words>
  <Application>Microsoft Office PowerPoint</Application>
  <PresentationFormat>Экран (4:3)</PresentationFormat>
  <Paragraphs>104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ДЕЛОВАЯ ИГРА  «МОЙ ВЫБОР»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Кутузов</dc:creator>
  <cp:lastModifiedBy>1</cp:lastModifiedBy>
  <cp:revision>29</cp:revision>
  <dcterms:created xsi:type="dcterms:W3CDTF">2017-12-15T06:09:36Z</dcterms:created>
  <dcterms:modified xsi:type="dcterms:W3CDTF">2017-12-28T14:57:41Z</dcterms:modified>
</cp:coreProperties>
</file>