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46"/>
  </p:notesMasterIdLst>
  <p:sldIdLst>
    <p:sldId id="258" r:id="rId2"/>
    <p:sldId id="307" r:id="rId3"/>
    <p:sldId id="309" r:id="rId4"/>
    <p:sldId id="308" r:id="rId5"/>
    <p:sldId id="261" r:id="rId6"/>
    <p:sldId id="331" r:id="rId7"/>
    <p:sldId id="262" r:id="rId8"/>
    <p:sldId id="328" r:id="rId9"/>
    <p:sldId id="259" r:id="rId10"/>
    <p:sldId id="297" r:id="rId11"/>
    <p:sldId id="325" r:id="rId12"/>
    <p:sldId id="274" r:id="rId13"/>
    <p:sldId id="275" r:id="rId14"/>
    <p:sldId id="284" r:id="rId15"/>
    <p:sldId id="292" r:id="rId16"/>
    <p:sldId id="289" r:id="rId17"/>
    <p:sldId id="282" r:id="rId18"/>
    <p:sldId id="310" r:id="rId19"/>
    <p:sldId id="269" r:id="rId20"/>
    <p:sldId id="295" r:id="rId21"/>
    <p:sldId id="305" r:id="rId22"/>
    <p:sldId id="311" r:id="rId23"/>
    <p:sldId id="327" r:id="rId24"/>
    <p:sldId id="312" r:id="rId25"/>
    <p:sldId id="314" r:id="rId26"/>
    <p:sldId id="278" r:id="rId27"/>
    <p:sldId id="306" r:id="rId28"/>
    <p:sldId id="302" r:id="rId29"/>
    <p:sldId id="315" r:id="rId30"/>
    <p:sldId id="322" r:id="rId31"/>
    <p:sldId id="329" r:id="rId32"/>
    <p:sldId id="304" r:id="rId33"/>
    <p:sldId id="316" r:id="rId34"/>
    <p:sldId id="317" r:id="rId35"/>
    <p:sldId id="319" r:id="rId36"/>
    <p:sldId id="333" r:id="rId37"/>
    <p:sldId id="323" r:id="rId38"/>
    <p:sldId id="300" r:id="rId39"/>
    <p:sldId id="301" r:id="rId40"/>
    <p:sldId id="272" r:id="rId41"/>
    <p:sldId id="332" r:id="rId42"/>
    <p:sldId id="326" r:id="rId43"/>
    <p:sldId id="294" r:id="rId44"/>
    <p:sldId id="293" r:id="rId4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0000FF"/>
    <a:srgbClr val="130A86"/>
    <a:srgbClr val="006600"/>
    <a:srgbClr val="660066"/>
    <a:srgbClr val="CC0066"/>
    <a:srgbClr val="FF0066"/>
    <a:srgbClr val="7E2412"/>
    <a:srgbClr val="663300"/>
    <a:srgbClr val="0048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03" autoAdjust="0"/>
    <p:restoredTop sz="64769" autoAdjust="0"/>
  </p:normalViewPr>
  <p:slideViewPr>
    <p:cSldViewPr>
      <p:cViewPr>
        <p:scale>
          <a:sx n="100" d="100"/>
          <a:sy n="100" d="100"/>
        </p:scale>
        <p:origin x="-288" y="-29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E4FDE7-33FD-4604-A6FA-A4F5FB9449A0}" type="datetimeFigureOut">
              <a:rPr lang="ru-RU" smtClean="0"/>
              <a:t>05.01.2018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256BA3-9561-4DE4-A0E0-D6019C3B4C7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31475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256BA3-9561-4DE4-A0E0-D6019C3B4C75}" type="slidenum">
              <a:rPr lang="ru-RU" smtClean="0"/>
              <a:t>38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2349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05.01.2018</a:t>
            </a:fld>
            <a:endParaRPr lang="ru-RU" dirty="0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05.01.2018</a:t>
            </a:fld>
            <a:endParaRPr lang="ru-RU" dirty="0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05.01.2018</a:t>
            </a:fld>
            <a:endParaRPr lang="ru-RU" dirty="0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05.01.2018</a:t>
            </a:fld>
            <a:endParaRPr lang="ru-RU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05.01.2018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05.01.2018</a:t>
            </a:fld>
            <a:endParaRPr lang="ru-RU" dirty="0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05.01.2018</a:t>
            </a:fld>
            <a:endParaRPr lang="ru-RU" dirty="0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05.01.2018</a:t>
            </a:fld>
            <a:endParaRPr lang="ru-RU" dirty="0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05.01.2018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05.01.2018</a:t>
            </a:fld>
            <a:endParaRPr lang="ru-RU" dirty="0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5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jpeg"/><Relationship Id="rId5" Type="http://schemas.microsoft.com/office/2007/relationships/hdphoto" Target="../media/hdphoto4.wdp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jpe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jpeg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9.wdp"/><Relationship Id="rId5" Type="http://schemas.openxmlformats.org/officeDocument/2006/relationships/image" Target="../media/image44.jpeg"/><Relationship Id="rId4" Type="http://schemas.microsoft.com/office/2007/relationships/hdphoto" Target="../media/hdphoto8.wdp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3" Type="http://schemas.openxmlformats.org/officeDocument/2006/relationships/image" Target="../media/image45.jpeg"/><Relationship Id="rId7" Type="http://schemas.openxmlformats.org/officeDocument/2006/relationships/image" Target="../media/image4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1.wdp"/><Relationship Id="rId5" Type="http://schemas.openxmlformats.org/officeDocument/2006/relationships/image" Target="../media/image46.jpeg"/><Relationship Id="rId4" Type="http://schemas.microsoft.com/office/2007/relationships/hdphoto" Target="../media/hdphoto10.wdp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3.wdp"/><Relationship Id="rId5" Type="http://schemas.openxmlformats.org/officeDocument/2006/relationships/image" Target="../media/image50.jpeg"/><Relationship Id="rId4" Type="http://schemas.microsoft.com/office/2007/relationships/hdphoto" Target="../media/hdphoto12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microsoft.com/office/2007/relationships/hdphoto" Target="../media/hdphoto1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microsoft.com/office/2007/relationships/hdphoto" Target="../media/hdphoto14.wdp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6.wdp"/><Relationship Id="rId5" Type="http://schemas.openxmlformats.org/officeDocument/2006/relationships/image" Target="../media/image56.jpeg"/><Relationship Id="rId4" Type="http://schemas.microsoft.com/office/2007/relationships/hdphoto" Target="../media/hdphoto15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gif"/><Relationship Id="rId5" Type="http://schemas.microsoft.com/office/2007/relationships/hdphoto" Target="../media/hdphoto17.wdp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microsoft.com/office/2007/relationships/hdphoto" Target="../media/hdphoto19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microsoft.com/office/2007/relationships/hdphoto" Target="../media/hdphoto18.wdp"/><Relationship Id="rId4" Type="http://schemas.openxmlformats.org/officeDocument/2006/relationships/image" Target="../media/image70.jpe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72.jpeg"/><Relationship Id="rId7" Type="http://schemas.openxmlformats.org/officeDocument/2006/relationships/image" Target="../media/image7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1.wdp"/><Relationship Id="rId5" Type="http://schemas.openxmlformats.org/officeDocument/2006/relationships/image" Target="../media/image73.jpeg"/><Relationship Id="rId4" Type="http://schemas.microsoft.com/office/2007/relationships/hdphoto" Target="../media/hdphoto20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75.jpeg"/><Relationship Id="rId7" Type="http://schemas.openxmlformats.org/officeDocument/2006/relationships/image" Target="../media/image7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7.jpeg"/><Relationship Id="rId5" Type="http://schemas.microsoft.com/office/2007/relationships/hdphoto" Target="../media/hdphoto23.wdp"/><Relationship Id="rId4" Type="http://schemas.openxmlformats.org/officeDocument/2006/relationships/image" Target="../media/image76.jpeg"/><Relationship Id="rId9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7" Type="http://schemas.openxmlformats.org/officeDocument/2006/relationships/image" Target="../media/image8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5.wdp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26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2096" y="-99392"/>
            <a:ext cx="9164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5560" cap="flat">
                <a:solidFill>
                  <a:srgbClr val="385D8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188640"/>
            <a:ext cx="82809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0000FF"/>
                </a:solidFill>
                <a:latin typeface="Calibri" pitchFamily="34" charset="0"/>
              </a:rPr>
              <a:t>МУНИЦИПАЛЬНОЕ БЮДЖЕТНОЕ ДОШКОЛЬНОЕ </a:t>
            </a:r>
            <a:r>
              <a:rPr lang="ru-RU" sz="1400" b="1" dirty="0">
                <a:solidFill>
                  <a:srgbClr val="0000FF"/>
                </a:solidFill>
                <a:latin typeface="Calibri" pitchFamily="34" charset="0"/>
              </a:rPr>
              <a:t>ОБРАЗОВАТЕЛЬНОЕ УЧРЕЖДЕНИЕ </a:t>
            </a:r>
            <a:r>
              <a:rPr lang="ru-RU" sz="1400" b="1" dirty="0" smtClean="0">
                <a:solidFill>
                  <a:srgbClr val="0000FF"/>
                </a:solidFill>
                <a:latin typeface="Calibri" pitchFamily="34" charset="0"/>
              </a:rPr>
              <a:t>«ДЕТСКИЙ САД </a:t>
            </a:r>
            <a:r>
              <a:rPr lang="ru-RU" sz="1400" b="1" dirty="0">
                <a:solidFill>
                  <a:srgbClr val="0000FF"/>
                </a:solidFill>
                <a:latin typeface="Calibri" pitchFamily="34" charset="0"/>
              </a:rPr>
              <a:t>№</a:t>
            </a:r>
            <a:r>
              <a:rPr lang="ru-RU" sz="1400" b="1" dirty="0" smtClean="0">
                <a:solidFill>
                  <a:srgbClr val="0000FF"/>
                </a:solidFill>
                <a:latin typeface="Calibri" pitchFamily="34" charset="0"/>
              </a:rPr>
              <a:t>35»</a:t>
            </a:r>
          </a:p>
          <a:p>
            <a:pPr algn="ctr"/>
            <a:r>
              <a:rPr lang="ru-RU" sz="1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Автозаводского района города Нижнего Новгорода</a:t>
            </a:r>
            <a:endParaRPr lang="ru-RU" sz="1400" b="1" dirty="0">
              <a:solidFill>
                <a:srgbClr val="0000FF"/>
              </a:solidFill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184223" y="5671368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1400" b="1" dirty="0">
                <a:solidFill>
                  <a:srgbClr val="0000FF"/>
                </a:solidFill>
              </a:rPr>
              <a:t>г. </a:t>
            </a:r>
            <a:r>
              <a:rPr lang="ru-RU" sz="1400" b="1" dirty="0" smtClean="0">
                <a:solidFill>
                  <a:srgbClr val="0000FF"/>
                </a:solidFill>
              </a:rPr>
              <a:t>Нижний Новгород</a:t>
            </a:r>
            <a:endParaRPr lang="ru-RU" sz="1400" b="1" dirty="0">
              <a:solidFill>
                <a:srgbClr val="0000FF"/>
              </a:solidFill>
            </a:endParaRPr>
          </a:p>
          <a:p>
            <a:pPr algn="ctr"/>
            <a:r>
              <a:rPr lang="ru-RU" sz="1400" b="1" dirty="0" smtClean="0">
                <a:solidFill>
                  <a:srgbClr val="0000FF"/>
                </a:solidFill>
              </a:rPr>
              <a:t>2017 </a:t>
            </a:r>
            <a:r>
              <a:rPr lang="ru-RU" sz="1400" b="1" dirty="0">
                <a:solidFill>
                  <a:srgbClr val="0000FF"/>
                </a:solidFill>
              </a:rPr>
              <a:t>г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68374" y="1844824"/>
            <a:ext cx="8396114" cy="138499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Развитие социально – эмоционального благополучия</a:t>
            </a:r>
          </a:p>
          <a:p>
            <a:pPr algn="ctr"/>
            <a:r>
              <a:rPr lang="ru-RU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у старших дошкольников</a:t>
            </a:r>
          </a:p>
          <a:p>
            <a:pPr algn="ctr"/>
            <a:r>
              <a:rPr lang="ru-RU" sz="28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 процессе творческих игр на световом модуле</a:t>
            </a:r>
            <a:endParaRPr lang="ru-RU" sz="28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360406" y="4226227"/>
            <a:ext cx="3677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Подготовила:</a:t>
            </a:r>
          </a:p>
          <a:p>
            <a:pPr algn="ctr"/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Фролова Ирина Юрьевна</a:t>
            </a:r>
          </a:p>
          <a:p>
            <a:pPr algn="ctr"/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педагог-психолог</a:t>
            </a:r>
          </a:p>
          <a:p>
            <a:pPr algn="ctr"/>
            <a:r>
              <a:rPr lang="ru-RU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МБДОУ «Детский сад № 35</a:t>
            </a:r>
            <a:r>
              <a:rPr lang="ru-RU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424" y="3501008"/>
            <a:ext cx="2602746" cy="217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8868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336"/>
            <a:ext cx="9164638" cy="6910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5560" cap="flat">
                <a:solidFill>
                  <a:srgbClr val="385D8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404664"/>
            <a:ext cx="8568952" cy="1015663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Диагностический</a:t>
            </a:r>
            <a:r>
              <a:rPr lang="ru-RU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инструментарий </a:t>
            </a:r>
            <a:r>
              <a:rPr lang="ru-RU" dirty="0" smtClean="0"/>
              <a:t>для </a:t>
            </a:r>
            <a:r>
              <a:rPr lang="ru-RU" dirty="0"/>
              <a:t>выявления эмоциональных особенностей детей старшего дошкольного возраста </a:t>
            </a:r>
            <a:r>
              <a:rPr lang="ru-RU" dirty="0" smtClean="0"/>
              <a:t>следующий:</a:t>
            </a:r>
            <a:endParaRPr lang="ru-RU" dirty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95536" y="1345392"/>
            <a:ext cx="7920880" cy="5355312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1.Методика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 «Изучение понимания эмоциональных состояний людей, изображённых на картинке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Г.А. Урунтаева, Ю.А.Афонькина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 - определение степени понимания и осознания детьми эмоционального состояния других людей и своего собственного, способы выражения своих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эмоций.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Тест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Тревожности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"Выбери нужное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лицо« Р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Тэммл, М. Дорки, А.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Амен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пределение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уровня тревожности ребенка.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3.Методика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“ Лесенка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” (В.Г. Шур, С.Г.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Якобсон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- определить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особенности самооценки ребёнка (как общего отношения к себе) и представлений ребёнка о том, как его оценивают другие люди.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4.Графическая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методика “Кактус” (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модификация М.А. Панфиловой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исследование эмоционально-личностной сферы ребенка.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5.Тест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“Страхи в домиках”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(модификация М.А. Панфиловой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r>
              <a:rPr lang="ru-RU" i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Цель -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выявление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 уточнение преобладающих видов страхов (страх темноты, одиночества, смерти, медицинские страхи и т. д.)</a:t>
            </a:r>
          </a:p>
          <a:p>
            <a:pPr fontAlgn="base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6.Проективный тест “Несуществующее животное”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Цель -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изучение внутреннего мира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ребенка, определение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взаимоотношений ребенка с окружающим миром, выяснение степени адаптации ребенка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вколлективе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7.Анкета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для педагогов и родителей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5165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49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5560" cap="flat">
                <a:solidFill>
                  <a:srgbClr val="385D8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1331640" y="496144"/>
            <a:ext cx="6624985" cy="84462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>
            <a:normAutofit/>
          </a:bodyPr>
          <a:lstStyle/>
          <a:p>
            <a:pPr algn="ctr" fontAlgn="auto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Условия </a:t>
            </a:r>
            <a:r>
              <a:rPr lang="ru-RU" sz="2000" b="1" dirty="0" smtClean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организации работы по развитию социально-эмоционального благополучия старших дошкольников</a:t>
            </a:r>
            <a:endParaRPr lang="ru-RU" sz="2000" b="1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69017" y="1484784"/>
            <a:ext cx="8424000" cy="1157287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Создание особой творческой атмосферы (мотивация деятельности, направленной на решение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проблем),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наличие благоприятного психологического климата в группе, неподдельный интерес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педагога к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результатам детской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деятельности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80363" y="2852936"/>
            <a:ext cx="8064000" cy="9361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Создание ситуации успеха для каждого ребенка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процессе деятельности,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использование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интересных для детей приемов обучения </a:t>
            </a:r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творческие задания, игровые приемы,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моделирование)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152132" y="5589240"/>
            <a:ext cx="6984000" cy="647700"/>
          </a:xfrm>
          <a:prstGeom prst="roundRect">
            <a:avLst/>
          </a:prstGeom>
          <a:solidFill>
            <a:srgbClr val="FFE697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 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Учет индивидуальных способностей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ребенка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998085" y="4782818"/>
            <a:ext cx="7344000" cy="647700"/>
          </a:xfrm>
          <a:prstGeom prst="roundRect">
            <a:avLst/>
          </a:prstGeom>
          <a:solidFill>
            <a:srgbClr val="B8FEBF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>
                <a:latin typeface="Times New Roman" pitchFamily="18" charset="0"/>
                <a:cs typeface="Times New Roman" pitchFamily="18" charset="0"/>
              </a:rPr>
              <a:t>Учет комплексно – тематического планирования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13553" y="4004185"/>
            <a:ext cx="7704000" cy="6477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 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Реализация основной образовательной программы дошкольного образования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0030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66" y="0"/>
            <a:ext cx="9164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5560" cap="flat">
                <a:solidFill>
                  <a:srgbClr val="385D8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3" descr="F:\фото\DSC_06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026" y="1317857"/>
            <a:ext cx="7612723" cy="4219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5916" y="5588425"/>
            <a:ext cx="849694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Создание особой творческой </a:t>
            </a:r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атмосферы, наличие </a:t>
            </a:r>
            <a: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благоприятного психологического </a:t>
            </a:r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климата, интерес </a:t>
            </a:r>
            <a: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педагога к результатам детской деятельности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3800804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384"/>
            <a:ext cx="9236932" cy="6912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5560" cap="flat">
                <a:solidFill>
                  <a:srgbClr val="385D8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188640"/>
            <a:ext cx="89644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Для индивидуальной работы возможно использование импровизированных индивидуальных </a:t>
            </a:r>
            <a:r>
              <a:rPr lang="ru-RU" sz="2800" b="1" i="1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подносов.</a:t>
            </a:r>
            <a:endParaRPr lang="ru-RU" sz="2800" b="1" i="1" dirty="0">
              <a:solidFill>
                <a:srgbClr val="CC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152132" y="5733256"/>
            <a:ext cx="6984000" cy="647700"/>
          </a:xfrm>
          <a:prstGeom prst="roundRect">
            <a:avLst/>
          </a:prstGeom>
          <a:solidFill>
            <a:srgbClr val="FFE697"/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 </a:t>
            </a:r>
            <a:r>
              <a:rPr lang="ru-RU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Учет индивидуальных способностей </a:t>
            </a:r>
            <a:r>
              <a:rPr lang="ru-RU" b="1" dirty="0" smtClean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ребенка</a:t>
            </a:r>
            <a:endParaRPr lang="ru-RU" b="1" dirty="0">
              <a:solidFill>
                <a:srgbClr val="0066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Ирина\Desktop\фото Мышонок\Lenovo_A1000_IMG_20171031_07581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73"/>
          <a:stretch/>
        </p:blipFill>
        <p:spPr bwMode="auto">
          <a:xfrm>
            <a:off x="1763687" y="1142747"/>
            <a:ext cx="4402697" cy="44491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106674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53"/>
            <a:ext cx="9164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5560" cap="flat">
                <a:solidFill>
                  <a:srgbClr val="385D8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6890" y="4784407"/>
            <a:ext cx="863085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Чтобы разнообразить детскую  творческую деятельность,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детям предлагаются  различные предметы,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так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же природный и бросовый материалы</a:t>
            </a:r>
            <a:br>
              <a:rPr lang="ru-RU" sz="2000" dirty="0">
                <a:latin typeface="Times New Roman" pitchFamily="18" charset="0"/>
                <a:cs typeface="Times New Roman" pitchFamily="18" charset="0"/>
              </a:rPr>
            </a:b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Создаются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ситуации успеха для каждого ребенка в процессе деятельности,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использование интересных для детей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приемов обучения </a:t>
            </a:r>
          </a:p>
          <a:p>
            <a:pPr algn="ctr"/>
            <a:endParaRPr lang="ru-RU" sz="2400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3074" name="Picture 2" descr="F:\И.Ю\DSC_053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2" r="6727"/>
          <a:stretch/>
        </p:blipFill>
        <p:spPr bwMode="auto">
          <a:xfrm>
            <a:off x="0" y="58601"/>
            <a:ext cx="3465491" cy="274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F:\И.Ю\DSC_053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217" b="4726"/>
          <a:stretch/>
        </p:blipFill>
        <p:spPr bwMode="auto">
          <a:xfrm>
            <a:off x="2123728" y="1933920"/>
            <a:ext cx="3454266" cy="2857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F:\И.Ю\DSC_054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35" t="39093" r="27494" b="1816"/>
          <a:stretch/>
        </p:blipFill>
        <p:spPr bwMode="auto">
          <a:xfrm>
            <a:off x="4888320" y="39936"/>
            <a:ext cx="4238369" cy="3021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704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F:\фото\DSC_068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836" y="0"/>
            <a:ext cx="9272338" cy="735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F:\И.Ю\DSC_057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4541665"/>
            <a:ext cx="2448272" cy="23120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F:\И.Ю\DSC_0573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864" t="6487"/>
          <a:stretch/>
        </p:blipFill>
        <p:spPr bwMode="auto">
          <a:xfrm>
            <a:off x="11687" y="4328305"/>
            <a:ext cx="2256057" cy="24933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13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66" y="-83250"/>
            <a:ext cx="9164638" cy="694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5560" cap="flat">
                <a:solidFill>
                  <a:srgbClr val="385D8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16632"/>
            <a:ext cx="792088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7E2412"/>
                </a:solidFill>
                <a:latin typeface="Times New Roman" pitchFamily="18" charset="0"/>
                <a:cs typeface="Times New Roman" pitchFamily="18" charset="0"/>
              </a:rPr>
              <a:t>Для создание образов героев сказок  используем разные виды трафаретов</a:t>
            </a:r>
            <a:endParaRPr lang="ru-RU" sz="2800" b="1" i="1" dirty="0">
              <a:solidFill>
                <a:srgbClr val="7E241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F:\фото\DSC_07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60222"/>
            <a:ext cx="4285209" cy="3856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Ирина\Desktop\Презентации по эмоциональному благополучию\Новая папка\Lenovo_A1000_IMG_20171027_15382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73" b="9246"/>
          <a:stretch/>
        </p:blipFill>
        <p:spPr bwMode="auto">
          <a:xfrm>
            <a:off x="4521202" y="3068960"/>
            <a:ext cx="4501923" cy="371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984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66" y="-83250"/>
            <a:ext cx="9164638" cy="694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5560" cap="flat">
                <a:solidFill>
                  <a:srgbClr val="385D8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11560" y="332656"/>
            <a:ext cx="8562528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solidFill>
                <a:srgbClr val="CC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solidFill>
                <a:srgbClr val="CC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rgbClr val="CC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solidFill>
                <a:srgbClr val="CC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rgbClr val="CC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solidFill>
                <a:srgbClr val="CC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rgbClr val="CC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solidFill>
                <a:srgbClr val="CC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 smtClean="0">
              <a:solidFill>
                <a:srgbClr val="CC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800" b="1" dirty="0">
              <a:solidFill>
                <a:srgbClr val="CC0066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Фон </a:t>
            </a:r>
            <a:r>
              <a:rPr lang="ru-RU" sz="2800" b="1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может быть как светлым, т.е. без песка, так и темным – когда все засыпано сыпучим материалом.</a:t>
            </a:r>
          </a:p>
        </p:txBody>
      </p:sp>
      <p:pic>
        <p:nvPicPr>
          <p:cNvPr id="1026" name="Picture 2" descr="F:\И.Ю\DSC_05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772"/>
            <a:ext cx="3707904" cy="38090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F:\И.Ю\DSC_067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380"/>
          <a:stretch/>
        </p:blipFill>
        <p:spPr bwMode="auto">
          <a:xfrm>
            <a:off x="4283968" y="836712"/>
            <a:ext cx="4179959" cy="35900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743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66" y="-83250"/>
            <a:ext cx="9164638" cy="694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5560" cap="flat">
                <a:solidFill>
                  <a:srgbClr val="385D8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115616" y="2136339"/>
            <a:ext cx="5742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dirty="0" smtClean="0"/>
              <a:t>.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8697874"/>
              </p:ext>
            </p:extLst>
          </p:nvPr>
        </p:nvGraphicFramePr>
        <p:xfrm>
          <a:off x="323528" y="1397000"/>
          <a:ext cx="8568952" cy="354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64"/>
                <a:gridCol w="5136571"/>
                <a:gridCol w="2856317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№</a:t>
                      </a:r>
                    </a:p>
                    <a:p>
                      <a:r>
                        <a:rPr lang="ru-RU" sz="1400" dirty="0" smtClean="0"/>
                        <a:t>НОД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ЗАДАЧИ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Содержание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130A86"/>
                          </a:solidFill>
                        </a:rPr>
                        <a:t>Октябрь</a:t>
                      </a:r>
                      <a:endParaRPr lang="ru-RU" dirty="0">
                        <a:solidFill>
                          <a:srgbClr val="130A8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Задачи: </a:t>
                      </a:r>
                      <a:r>
                        <a:rPr kumimoji="0" lang="ru-RU" sz="120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развивать умение договариваться, действовать по правилам;</a:t>
                      </a:r>
                      <a:endParaRPr kumimoji="0" lang="ru-RU" sz="120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kumimoji="0" lang="ru-RU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развивать творческое воображение, речевое дыхание, мел­кую моторику;</a:t>
                      </a:r>
                    </a:p>
                    <a:p>
                      <a:pPr lvl="0" algn="l"/>
                      <a:r>
                        <a:rPr kumimoji="0" lang="ru-RU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закреплять навыки драматизации ;развивать умение отвечать на вопросы психолога;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воспитывать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жела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ние продуктивно взаимодействовать со взрослым и сверстниками.</a:t>
                      </a:r>
                      <a:endParaRPr kumimoji="0" lang="ru-RU" sz="1200" u="none" strike="noStrike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Ритуал входа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Проговаривание правил «Песочной страны»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382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Задачи:</a:t>
                      </a:r>
                      <a:endParaRPr kumimoji="0" lang="ru-RU" sz="120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lvl="0"/>
                      <a:r>
                        <a:rPr kumimoji="0" lang="ru-RU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побуждать детей передавать прочитанное понятно;</a:t>
                      </a:r>
                    </a:p>
                    <a:p>
                      <a:pPr lvl="0"/>
                      <a:r>
                        <a:rPr kumimoji="0" lang="ru-RU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развивать мелкую моторику, навыки драматизации, рече­вое дыхание;</a:t>
                      </a:r>
                    </a:p>
                    <a:p>
                      <a:pPr lvl="0"/>
                      <a:r>
                        <a:rPr kumimoji="0" lang="ru-RU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обогащать и закреплять активный словарь;</a:t>
                      </a:r>
                    </a:p>
                    <a:p>
                      <a:pPr lvl="0"/>
                      <a:r>
                        <a:rPr kumimoji="0" lang="ru-RU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закреплять умение отвечать на </a:t>
                      </a:r>
                      <a:r>
                        <a:rPr kumimoji="0" lang="ru-RU" sz="1200" u="none" strike="noStrike" kern="120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вопросы психолога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835697" y="332656"/>
            <a:ext cx="4896544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130A86"/>
                </a:solidFill>
              </a:rPr>
              <a:t>Перспективное планирование</a:t>
            </a:r>
          </a:p>
        </p:txBody>
      </p:sp>
    </p:spTree>
    <p:extLst>
      <p:ext uri="{BB962C8B-B14F-4D97-AF65-F5344CB8AC3E}">
        <p14:creationId xmlns:p14="http://schemas.microsoft.com/office/powerpoint/2010/main" val="2293351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66" y="-83250"/>
            <a:ext cx="9164638" cy="694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5560" cap="flat">
                <a:solidFill>
                  <a:srgbClr val="385D8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379" y="1340768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1478853"/>
              </p:ext>
            </p:extLst>
          </p:nvPr>
        </p:nvGraphicFramePr>
        <p:xfrm>
          <a:off x="304800" y="1554163"/>
          <a:ext cx="8568952" cy="354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64"/>
                <a:gridCol w="5136571"/>
                <a:gridCol w="2856317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№</a:t>
                      </a:r>
                    </a:p>
                    <a:p>
                      <a:r>
                        <a:rPr lang="ru-RU" sz="1400" dirty="0" smtClean="0"/>
                        <a:t>НОД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ЗАДАЧИ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Содержание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130A86"/>
                          </a:solidFill>
                        </a:rPr>
                        <a:t>Ноябрь</a:t>
                      </a:r>
                      <a:endParaRPr lang="ru-RU" dirty="0">
                        <a:solidFill>
                          <a:srgbClr val="130A8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Задачи: </a:t>
                      </a:r>
                      <a:r>
                        <a:rPr kumimoji="0" lang="ru-RU" sz="120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развивать умение договариваться, действовать по правилам;</a:t>
                      </a:r>
                      <a:endParaRPr kumimoji="0" lang="ru-RU" sz="120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kumimoji="0" lang="ru-RU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развивать творческое воображение, речевое дыхание, мел­кую моторику;</a:t>
                      </a:r>
                    </a:p>
                    <a:p>
                      <a:pPr lvl="0" algn="l"/>
                      <a:r>
                        <a:rPr kumimoji="0" lang="ru-RU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закреплять навыки драматизации ;развивать умение отвечать на вопросы психолога;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воспитывать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жела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ние продуктивно взаимодействовать со взрослым и сверстниками.</a:t>
                      </a:r>
                      <a:endParaRPr kumimoji="0" lang="ru-RU" sz="1200" u="none" strike="noStrike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Ритуал входа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Проговаривание правил «Песочной страны»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382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Задачи:</a:t>
                      </a:r>
                      <a:endParaRPr kumimoji="0" lang="ru-RU" sz="120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lvl="0"/>
                      <a:r>
                        <a:rPr kumimoji="0" lang="ru-RU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побуждать детей передавать прочитанное понятно;</a:t>
                      </a:r>
                    </a:p>
                    <a:p>
                      <a:pPr lvl="0"/>
                      <a:r>
                        <a:rPr kumimoji="0" lang="ru-RU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развивать мелкую моторику, навыки драматизации, рече­вое дыхание;</a:t>
                      </a:r>
                    </a:p>
                    <a:p>
                      <a:pPr lvl="0"/>
                      <a:r>
                        <a:rPr kumimoji="0" lang="ru-RU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обогащать и закреплять активный словарь;</a:t>
                      </a:r>
                    </a:p>
                    <a:p>
                      <a:pPr lvl="0"/>
                      <a:r>
                        <a:rPr kumimoji="0" lang="ru-RU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закреплять умение отвечать на </a:t>
                      </a:r>
                      <a:r>
                        <a:rPr kumimoji="0" lang="ru-RU" sz="1200" u="none" strike="noStrike" kern="120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вопросы психолога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2351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"/>
            <a:ext cx="9164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5560" cap="flat">
                <a:solidFill>
                  <a:srgbClr val="385D8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476672"/>
            <a:ext cx="29717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Актуальность темы</a:t>
            </a:r>
            <a:endParaRPr lang="ru-RU" sz="2400" dirty="0">
              <a:solidFill>
                <a:srgbClr val="0000FF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3573" y="922878"/>
            <a:ext cx="7776863" cy="230832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</a:rPr>
              <a:t>Дошкольный  возраст  –  один  из  наиболее  ответственных  периодов  в  жизни каждого  человека.  Забота  о  воспитании  здорового  ребенка  является приоритетным направлением в работе любого дошкольного учреждения. </a:t>
            </a:r>
          </a:p>
          <a:p>
            <a:r>
              <a:rPr lang="ru-RU" b="1" dirty="0">
                <a:solidFill>
                  <a:srgbClr val="0000FF"/>
                </a:solidFill>
              </a:rPr>
              <a:t> Проблемы детей, имеющих нарушения поведения, связанные с ними трудности </a:t>
            </a:r>
            <a:r>
              <a:rPr lang="ru-RU" b="1" dirty="0" smtClean="0">
                <a:solidFill>
                  <a:srgbClr val="0000FF"/>
                </a:solidFill>
              </a:rPr>
              <a:t>обучения,  </a:t>
            </a:r>
            <a:r>
              <a:rPr lang="ru-RU" b="1" dirty="0">
                <a:solidFill>
                  <a:srgbClr val="0000FF"/>
                </a:solidFill>
              </a:rPr>
              <a:t>в настоящее время особенно актуальны. Постоянно возбужденные, невнимательные, гиперактивные дети требуют к себе внимания. </a:t>
            </a:r>
            <a:endParaRPr lang="ru-RU" dirty="0"/>
          </a:p>
        </p:txBody>
      </p:sp>
      <p:pic>
        <p:nvPicPr>
          <p:cNvPr id="2050" name="Picture 2" descr="J:\И.Ю\DSC_06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33" y="3877614"/>
            <a:ext cx="4475559" cy="2982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J:\И.Ю\DSC_05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613052"/>
            <a:ext cx="4618892" cy="324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44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66" y="-83250"/>
            <a:ext cx="9164638" cy="694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5560" cap="flat">
                <a:solidFill>
                  <a:srgbClr val="385D8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6019096"/>
              </p:ext>
            </p:extLst>
          </p:nvPr>
        </p:nvGraphicFramePr>
        <p:xfrm>
          <a:off x="304800" y="1554163"/>
          <a:ext cx="8568952" cy="3545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064"/>
                <a:gridCol w="5136571"/>
                <a:gridCol w="2856317"/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№</a:t>
                      </a:r>
                    </a:p>
                    <a:p>
                      <a:r>
                        <a:rPr lang="ru-RU" sz="1400" dirty="0" smtClean="0"/>
                        <a:t>НОД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/>
                        <a:t>ЗАДАЧИ</a:t>
                      </a:r>
                    </a:p>
                    <a:p>
                      <a:pPr algn="ctr"/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Содержание</a:t>
                      </a:r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rgbClr val="130A86"/>
                          </a:solidFill>
                        </a:rPr>
                        <a:t>Декабрь</a:t>
                      </a:r>
                      <a:endParaRPr lang="ru-RU" dirty="0">
                        <a:solidFill>
                          <a:srgbClr val="130A86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Задачи: </a:t>
                      </a:r>
                      <a:r>
                        <a:rPr kumimoji="0" lang="ru-RU" sz="1200" i="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развивать умение договариваться, действовать по правилам;</a:t>
                      </a:r>
                      <a:endParaRPr kumimoji="0" lang="ru-RU" sz="120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r>
                        <a:rPr kumimoji="0" lang="ru-RU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развивать творческое воображение, речевое дыхание, мел­кую моторику;</a:t>
                      </a:r>
                    </a:p>
                    <a:p>
                      <a:pPr lvl="0" algn="l"/>
                      <a:r>
                        <a:rPr kumimoji="0" lang="ru-RU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закреплять навыки драматизации ;развивать умение отвечать на вопросы психолога;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 воспитывать</a:t>
                      </a:r>
                      <a:r>
                        <a:rPr lang="ru-RU" sz="12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жела</a:t>
                      </a:r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ние продуктивно взаимодействовать со взрослым и сверстниками.</a:t>
                      </a:r>
                      <a:endParaRPr kumimoji="0" lang="ru-RU" sz="1200" u="none" strike="noStrike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Ритуал входа</a:t>
                      </a:r>
                      <a:endParaRPr lang="ru-RU" sz="12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Проговаривание правил «Песочной страны»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53824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kumimoji="0" lang="ru-RU" sz="1200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kumimoji="0" lang="ru-RU" sz="1200" i="1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Задачи:</a:t>
                      </a:r>
                      <a:endParaRPr kumimoji="0" lang="ru-RU" sz="1200" kern="1200" dirty="0" smtClean="0">
                        <a:solidFill>
                          <a:schemeClr val="dk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  <a:p>
                      <a:pPr lvl="0"/>
                      <a:r>
                        <a:rPr kumimoji="0" lang="ru-RU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побуждать детей передавать прочитанное понятно;</a:t>
                      </a:r>
                    </a:p>
                    <a:p>
                      <a:pPr lvl="0"/>
                      <a:r>
                        <a:rPr kumimoji="0" lang="ru-RU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развивать мелкую моторику, навыки драматизации, рече­вое дыхание;</a:t>
                      </a:r>
                    </a:p>
                    <a:p>
                      <a:pPr lvl="0"/>
                      <a:r>
                        <a:rPr kumimoji="0" lang="ru-RU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обогащать и закреплять активный словарь;</a:t>
                      </a:r>
                    </a:p>
                    <a:p>
                      <a:pPr lvl="0"/>
                      <a:r>
                        <a:rPr kumimoji="0" lang="ru-RU" sz="1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закреплять умение отвечать на </a:t>
                      </a:r>
                      <a:r>
                        <a:rPr kumimoji="0" lang="ru-RU" sz="1200" u="none" strike="noStrike" kern="1200" smtClean="0">
                          <a:solidFill>
                            <a:schemeClr val="dk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вопросы психолога</a:t>
                      </a:r>
                      <a:endParaRPr lang="ru-RU" sz="1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3148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66" y="-83250"/>
            <a:ext cx="9164638" cy="694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5560" cap="flat">
                <a:solidFill>
                  <a:srgbClr val="385D8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67544" y="620688"/>
            <a:ext cx="7344816" cy="605681"/>
          </a:xfrm>
          <a:prstGeom prst="rect">
            <a:avLst/>
          </a:prstGeom>
          <a:noFill/>
        </p:spPr>
        <p:txBody>
          <a:bodyPr wrap="none" rtlCol="0">
            <a:prstTxWarp prst="textCurveUp">
              <a:avLst>
                <a:gd name="adj" fmla="val 29666"/>
              </a:avLst>
            </a:prstTxWarp>
            <a:spAutoFit/>
          </a:bodyPr>
          <a:lstStyle/>
          <a:p>
            <a:r>
              <a:rPr lang="ru-RU" sz="2400" b="1" dirty="0" smtClean="0">
                <a:solidFill>
                  <a:srgbClr val="0000FF"/>
                </a:solidFill>
              </a:rPr>
              <a:t>          Как </a:t>
            </a:r>
            <a:r>
              <a:rPr lang="ru-RU" sz="3200" b="1" dirty="0" smtClean="0">
                <a:solidFill>
                  <a:srgbClr val="0000FF"/>
                </a:solidFill>
              </a:rPr>
              <a:t>рождается</a:t>
            </a:r>
            <a:r>
              <a:rPr lang="ru-RU" sz="2400" b="1" dirty="0" smtClean="0">
                <a:solidFill>
                  <a:srgbClr val="0000FF"/>
                </a:solidFill>
              </a:rPr>
              <a:t> сказка</a:t>
            </a:r>
            <a:endParaRPr lang="ru-RU" sz="2400" b="1" dirty="0">
              <a:solidFill>
                <a:srgbClr val="0000FF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07504" y="1225233"/>
            <a:ext cx="8712968" cy="92333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FF"/>
                </a:solidFill>
              </a:rPr>
              <a:t>Ритуальные персонажи – Черепашка Аиша и  Верблюд Мудрец. Ритуальный </a:t>
            </a:r>
            <a:r>
              <a:rPr lang="ru-RU" b="1" dirty="0" smtClean="0">
                <a:solidFill>
                  <a:srgbClr val="0000FF"/>
                </a:solidFill>
              </a:rPr>
              <a:t>персонажи– хранители и руководители </a:t>
            </a:r>
            <a:r>
              <a:rPr lang="ru-RU" b="1" dirty="0">
                <a:solidFill>
                  <a:srgbClr val="0000FF"/>
                </a:solidFill>
              </a:rPr>
              <a:t>некой Песочной страны</a:t>
            </a:r>
          </a:p>
        </p:txBody>
      </p:sp>
      <p:pic>
        <p:nvPicPr>
          <p:cNvPr id="6148" name="Picture 4" descr="J:\И.Ю\DSC_053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0" r="19715"/>
          <a:stretch/>
        </p:blipFill>
        <p:spPr bwMode="auto">
          <a:xfrm>
            <a:off x="4590172" y="2564904"/>
            <a:ext cx="4595102" cy="415403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J:\И.Ю\DSC_053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0"/>
          <a:stretch/>
        </p:blipFill>
        <p:spPr bwMode="auto">
          <a:xfrm flipH="1">
            <a:off x="223630" y="2348880"/>
            <a:ext cx="4552765" cy="331566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50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83" y="-50717"/>
            <a:ext cx="9164638" cy="694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5560" cap="flat">
                <a:solidFill>
                  <a:srgbClr val="385D8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0" name="Picture 2" descr="Похожее изображени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5652"/>
            <a:ext cx="3384376" cy="1774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26461" y="428001"/>
            <a:ext cx="4176464" cy="729372"/>
          </a:xfrm>
          <a:prstGeom prst="rect">
            <a:avLst/>
          </a:prstGeom>
        </p:spPr>
        <p:txBody>
          <a:bodyPr wrap="square">
            <a:prstTxWarp prst="textWave1">
              <a:avLst/>
            </a:prstTxWarp>
            <a:spAutoFit/>
          </a:bodyPr>
          <a:lstStyle/>
          <a:p>
            <a:r>
              <a:rPr lang="ru-RU" b="1" dirty="0">
                <a:solidFill>
                  <a:srgbClr val="130A86"/>
                </a:solidFill>
              </a:rPr>
              <a:t>«Умный карандаш»</a:t>
            </a:r>
          </a:p>
        </p:txBody>
      </p:sp>
      <p:pic>
        <p:nvPicPr>
          <p:cNvPr id="3" name="Picture 4" descr="Картинки по запросу картинки анимашки карандаш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925" y="105857"/>
            <a:ext cx="1491050" cy="149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J:\И.Ю\DSC_060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8"/>
          <a:stretch/>
        </p:blipFill>
        <p:spPr bwMode="auto">
          <a:xfrm>
            <a:off x="1191557" y="1484784"/>
            <a:ext cx="4227002" cy="2458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J:\И.Ю\DSC_060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50" t="15749"/>
          <a:stretch/>
        </p:blipFill>
        <p:spPr bwMode="auto">
          <a:xfrm>
            <a:off x="-28483" y="3789040"/>
            <a:ext cx="4283968" cy="31519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HomesHD\Desktop\опыт работы\И.Ю\DSC_0616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15"/>
          <a:stretch/>
        </p:blipFill>
        <p:spPr bwMode="auto">
          <a:xfrm>
            <a:off x="4716016" y="3789040"/>
            <a:ext cx="4536504" cy="31014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028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3249"/>
            <a:ext cx="9164638" cy="694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5560" cap="flat">
                <a:solidFill>
                  <a:srgbClr val="385D8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4034" name="Picture 2" descr="J:\И.Ю\DSC_06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66" y="-3365"/>
            <a:ext cx="4932524" cy="3288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5" name="Picture 3" descr="J:\И.Ю\DSC_063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421948"/>
            <a:ext cx="4824536" cy="3216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036" name="Picture 4" descr="J:\И.Ю\DSC_06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815636" y="2510340"/>
            <a:ext cx="5217191" cy="3478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34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66" y="-83250"/>
            <a:ext cx="9164638" cy="694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5560" cap="flat">
                <a:solidFill>
                  <a:srgbClr val="385D8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0" name="Picture 2" descr="J:\фото к опыту работы\Lenovo_A1000_IMG_20171020_15083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151"/>
          <a:stretch/>
        </p:blipFill>
        <p:spPr bwMode="auto">
          <a:xfrm flipH="1">
            <a:off x="3563888" y="331500"/>
            <a:ext cx="2952545" cy="373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J:\фото к опыту работы\Lenovo_A1000_IMG_20171020_15084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05"/>
          <a:stretch/>
        </p:blipFill>
        <p:spPr bwMode="auto">
          <a:xfrm>
            <a:off x="107504" y="116632"/>
            <a:ext cx="3004100" cy="41690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J:\фото к опыту работы\Lenovo_A1000_IMG_20171020_15093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41"/>
          <a:stretch/>
        </p:blipFill>
        <p:spPr bwMode="auto">
          <a:xfrm>
            <a:off x="1043608" y="3907841"/>
            <a:ext cx="4536504" cy="305687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228185" y="3793949"/>
            <a:ext cx="2957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FF"/>
                </a:solidFill>
              </a:rPr>
              <a:t>Да это настоящая кошка!</a:t>
            </a:r>
            <a:endParaRPr lang="ru-RU" b="1" dirty="0">
              <a:solidFill>
                <a:srgbClr val="0000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436096" y="4974611"/>
            <a:ext cx="3528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FF"/>
                </a:solidFill>
              </a:rPr>
              <a:t>Мне очень понравилось, как вы рассказываете сказку и как вы рисуете кошку на песке. А вам?</a:t>
            </a:r>
            <a:endParaRPr lang="ru-RU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322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66" y="-83250"/>
            <a:ext cx="9164638" cy="694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5560" cap="flat">
                <a:solidFill>
                  <a:srgbClr val="385D8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15816" y="-99392"/>
            <a:ext cx="57606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 </a:t>
            </a:r>
          </a:p>
          <a:p>
            <a:r>
              <a:rPr lang="ru-RU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Сказка «Корова</a:t>
            </a:r>
            <a:r>
              <a:rPr lang="ru-RU" b="1" u="sng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лошадь и </a:t>
            </a:r>
            <a:r>
              <a:rPr lang="ru-RU" b="1" u="sng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собака»</a:t>
            </a:r>
            <a:endParaRPr lang="ru-RU" b="1" u="sng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(по мотивам сказки К. Ушинского «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Спор животных</a:t>
            </a:r>
            <a:r>
              <a:rPr lang="ru-RU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»)</a:t>
            </a:r>
          </a:p>
          <a:p>
            <a:endParaRPr lang="ru-RU" dirty="0"/>
          </a:p>
        </p:txBody>
      </p:sp>
      <p:pic>
        <p:nvPicPr>
          <p:cNvPr id="4098" name="Picture 2" descr="J:\фото\DSC_074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9" t="20245" r="8812"/>
          <a:stretch/>
        </p:blipFill>
        <p:spPr bwMode="auto">
          <a:xfrm>
            <a:off x="-1" y="1343845"/>
            <a:ext cx="5568027" cy="35999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J:\фото\DSC_075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04" r="5640"/>
          <a:stretch/>
        </p:blipFill>
        <p:spPr bwMode="auto">
          <a:xfrm>
            <a:off x="2784011" y="3508481"/>
            <a:ext cx="5506551" cy="3349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J:\фото\DSC_074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66" t="21937" r="1313"/>
          <a:stretch/>
        </p:blipFill>
        <p:spPr bwMode="auto">
          <a:xfrm>
            <a:off x="5220072" y="908720"/>
            <a:ext cx="3923928" cy="25997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412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66" y="-83250"/>
            <a:ext cx="9244866" cy="694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5560" cap="flat">
                <a:solidFill>
                  <a:srgbClr val="385D8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66378"/>
            <a:ext cx="8820472" cy="132343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Большой интерес в качестве материала для </a:t>
            </a:r>
            <a:r>
              <a:rPr lang="ru-RU" sz="20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работы над сказкой  </a:t>
            </a:r>
            <a:r>
              <a:rPr lang="ru-RU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вызывает цветной песок. Это удивительный материал для создания «насыпных» картин, приятный на ощупь, пластичный и красочный, позволяет легко воплотить самые фантастические замыслы.</a:t>
            </a:r>
          </a:p>
        </p:txBody>
      </p:sp>
      <p:pic>
        <p:nvPicPr>
          <p:cNvPr id="2051" name="Picture 3" descr="G:\Новая папка\IMG_20160411_0722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8848" t="17428"/>
          <a:stretch/>
        </p:blipFill>
        <p:spPr bwMode="auto">
          <a:xfrm>
            <a:off x="5220072" y="2101254"/>
            <a:ext cx="3312368" cy="3391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2" descr="F:\И.Ю\DSC_054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3" r="12797" b="2086"/>
          <a:stretch/>
        </p:blipFill>
        <p:spPr bwMode="auto">
          <a:xfrm>
            <a:off x="637549" y="1772816"/>
            <a:ext cx="3502403" cy="372041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87624" y="6093296"/>
            <a:ext cx="71531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Морская соль также придаёт яркость создаваемым образам</a:t>
            </a:r>
            <a:endParaRPr lang="ru-RU" sz="20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0268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66" y="-83250"/>
            <a:ext cx="9244866" cy="694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5560" cap="flat">
                <a:solidFill>
                  <a:srgbClr val="385D8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266" name="Picture 2" descr="F:\фото\DSC_077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672"/>
            <a:ext cx="4032447" cy="340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F:\фото\DSC_077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91"/>
          <a:stretch/>
        </p:blipFill>
        <p:spPr bwMode="auto">
          <a:xfrm>
            <a:off x="3707904" y="3151990"/>
            <a:ext cx="5187629" cy="3706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57669" y="459363"/>
            <a:ext cx="4288097" cy="4616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ru-RU" sz="2400" b="1" dirty="0" smtClean="0"/>
              <a:t>Сказка «Морская семейка»</a:t>
            </a:r>
            <a:endParaRPr lang="ru-RU" sz="2400" b="1" dirty="0"/>
          </a:p>
        </p:txBody>
      </p:sp>
      <p:pic>
        <p:nvPicPr>
          <p:cNvPr id="11269" name="Picture 5" descr="Картинки по запросу картинки анимашки осьминожки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196752"/>
            <a:ext cx="1449879" cy="1535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1" name="Picture 7" descr="Похожее изображени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581128"/>
            <a:ext cx="2160240" cy="1693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5484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66" y="-83250"/>
            <a:ext cx="9244866" cy="694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5560" cap="flat">
                <a:solidFill>
                  <a:srgbClr val="385D8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244" name="Picture 4" descr="C:\Users\Ирина\Desktop\Презентации по эмоциональному благополучию\Новая папка\Lenovo_A1000_IMG_20171026_12240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00808"/>
            <a:ext cx="3471322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Ирина\Desktop\Презентации по эмоциональному благополучию\Новая папка\Lenovo_A1000_IMG_20171026_1226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93360"/>
            <a:ext cx="4606491" cy="5822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835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66" y="-83250"/>
            <a:ext cx="9244866" cy="694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5560" cap="flat">
                <a:solidFill>
                  <a:srgbClr val="385D8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3" name="Picture 3" descr="J:\фото\DSC_070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93" b="1870"/>
          <a:stretch/>
        </p:blipFill>
        <p:spPr bwMode="auto">
          <a:xfrm>
            <a:off x="3563888" y="2852936"/>
            <a:ext cx="5308184" cy="385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J:\фото\DSC_071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9"/>
          <a:stretch/>
        </p:blipFill>
        <p:spPr bwMode="auto">
          <a:xfrm>
            <a:off x="56964" y="-19369"/>
            <a:ext cx="5537687" cy="4205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45191" y="436022"/>
            <a:ext cx="33192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СКАЗКА «ВОЛШЕБНЫЙ ГРИБ»</a:t>
            </a:r>
          </a:p>
          <a:p>
            <a:pPr algn="ctr"/>
            <a:r>
              <a:rPr lang="ru-RU" b="1" i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b="1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 мотивам сказки В.Сутеева «Под грибом»</a:t>
            </a:r>
            <a:endParaRPr lang="ru-RU" b="1" i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147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"/>
            <a:ext cx="9164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5560" cap="flat">
                <a:solidFill>
                  <a:srgbClr val="385D8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123" name="Picture 3" descr="J:\фото\DSC_068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976" t="19384" r="20020"/>
          <a:stretch/>
        </p:blipFill>
        <p:spPr bwMode="auto">
          <a:xfrm>
            <a:off x="5985739" y="-13908"/>
            <a:ext cx="3173389" cy="26508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Овал 4"/>
          <p:cNvSpPr/>
          <p:nvPr/>
        </p:nvSpPr>
        <p:spPr>
          <a:xfrm>
            <a:off x="2790966" y="1240070"/>
            <a:ext cx="3024336" cy="1512168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Значение развития </a:t>
            </a:r>
            <a:r>
              <a:rPr lang="ru-RU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социально-эмоционального благополучия</a:t>
            </a:r>
            <a:endParaRPr lang="ru-RU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 bwMode="auto">
          <a:xfrm>
            <a:off x="251520" y="2752238"/>
            <a:ext cx="2235549" cy="1193149"/>
          </a:xfrm>
          <a:prstGeom prst="roundRect">
            <a:avLst>
              <a:gd name="adj" fmla="val 10000"/>
            </a:avLst>
          </a:prstGeom>
          <a:gradFill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6200000" scaled="0"/>
          </a:gradFill>
          <a:ln>
            <a:solidFill>
              <a:schemeClr val="tx2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flat" dir="t"/>
          </a:scene3d>
          <a:sp3d prstMaterial="dkEdge">
            <a:bevelT w="8200" h="38100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/>
              <a:t>Развитие умения </a:t>
            </a:r>
            <a:r>
              <a:rPr lang="ru-RU" sz="1600" dirty="0"/>
              <a:t>распознавать и описывать свои эмоции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 стрелкой 6"/>
          <p:cNvCxnSpPr/>
          <p:nvPr/>
        </p:nvCxnSpPr>
        <p:spPr bwMode="auto">
          <a:xfrm flipH="1">
            <a:off x="2699792" y="2752238"/>
            <a:ext cx="457111" cy="25735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Скругленный прямоугольник 10"/>
          <p:cNvSpPr/>
          <p:nvPr/>
        </p:nvSpPr>
        <p:spPr bwMode="auto">
          <a:xfrm>
            <a:off x="251520" y="4725144"/>
            <a:ext cx="2235549" cy="1193149"/>
          </a:xfrm>
          <a:prstGeom prst="roundRect">
            <a:avLst>
              <a:gd name="adj" fmla="val 22623"/>
            </a:avLst>
          </a:prstGeom>
          <a:gradFill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6200000" scaled="0"/>
          </a:gradFill>
          <a:ln>
            <a:solidFill>
              <a:schemeClr val="tx2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flat" dir="t"/>
          </a:scene3d>
          <a:sp3d prstMaterial="dkEdge">
            <a:bevelT w="8200" h="38100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/>
              <a:t>Предотвращение возникновения конфликтов </a:t>
            </a:r>
            <a:r>
              <a:rPr lang="ru-RU" sz="1600" dirty="0"/>
              <a:t>внутри детской группы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 bwMode="auto">
          <a:xfrm>
            <a:off x="3156903" y="5229200"/>
            <a:ext cx="2783619" cy="1193149"/>
          </a:xfrm>
          <a:prstGeom prst="roundRect">
            <a:avLst>
              <a:gd name="adj" fmla="val 10000"/>
            </a:avLst>
          </a:prstGeom>
          <a:gradFill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6200000" scaled="0"/>
          </a:gradFill>
          <a:ln>
            <a:solidFill>
              <a:schemeClr val="tx2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flat" dir="t"/>
          </a:scene3d>
          <a:sp3d prstMaterial="dkEdge">
            <a:bevelT w="8200" h="38100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/>
              <a:t>Развитие способности выражать </a:t>
            </a:r>
            <a:r>
              <a:rPr lang="ru-RU" sz="1600" dirty="0"/>
              <a:t>свое эмоциональное состояние социально приемлемым способом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6732240" y="4777101"/>
            <a:ext cx="2235549" cy="1337165"/>
          </a:xfrm>
          <a:prstGeom prst="roundRect">
            <a:avLst>
              <a:gd name="adj" fmla="val 10000"/>
            </a:avLst>
          </a:prstGeom>
          <a:gradFill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6200000" scaled="0"/>
          </a:gradFill>
          <a:ln>
            <a:solidFill>
              <a:schemeClr val="tx2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flat" dir="t"/>
          </a:scene3d>
          <a:sp3d prstMaterial="dkEdge">
            <a:bevelT w="8200" h="38100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Снижение уровня тревожности, агрессии, гиперактивности</a:t>
            </a:r>
            <a:b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замкнутости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4" name="Прямая со стрелкой 13"/>
          <p:cNvCxnSpPr/>
          <p:nvPr/>
        </p:nvCxnSpPr>
        <p:spPr bwMode="auto">
          <a:xfrm flipH="1">
            <a:off x="2503192" y="3208492"/>
            <a:ext cx="1277015" cy="175318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 bwMode="auto">
          <a:xfrm>
            <a:off x="5350484" y="3009590"/>
            <a:ext cx="1021905" cy="187159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 стрелкой 15"/>
          <p:cNvCxnSpPr/>
          <p:nvPr/>
        </p:nvCxnSpPr>
        <p:spPr bwMode="auto">
          <a:xfrm>
            <a:off x="4389487" y="3415546"/>
            <a:ext cx="23624" cy="133907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Скругленный прямоугольник 19"/>
          <p:cNvSpPr/>
          <p:nvPr/>
        </p:nvSpPr>
        <p:spPr bwMode="auto">
          <a:xfrm>
            <a:off x="6376251" y="2723677"/>
            <a:ext cx="2235549" cy="1193149"/>
          </a:xfrm>
          <a:prstGeom prst="roundRect">
            <a:avLst>
              <a:gd name="adj" fmla="val 22623"/>
            </a:avLst>
          </a:prstGeom>
          <a:gradFill rotWithShape="1">
            <a:gsLst>
              <a:gs pos="0">
                <a:srgbClr val="CCCCFF"/>
              </a:gs>
              <a:gs pos="17999">
                <a:srgbClr val="99CCFF"/>
              </a:gs>
              <a:gs pos="36000">
                <a:srgbClr val="9966FF"/>
              </a:gs>
              <a:gs pos="61000">
                <a:srgbClr val="CC99FF"/>
              </a:gs>
              <a:gs pos="82001">
                <a:srgbClr val="99CCFF"/>
              </a:gs>
              <a:gs pos="100000">
                <a:srgbClr val="CCCCFF"/>
              </a:gs>
            </a:gsLst>
            <a:lin ang="16200000" scaled="0"/>
          </a:gradFill>
          <a:ln>
            <a:solidFill>
              <a:schemeClr val="tx2"/>
            </a:solidFill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scene3d>
            <a:camera prst="orthographicFront"/>
            <a:lightRig rig="flat" dir="t"/>
          </a:scene3d>
          <a:sp3d prstMaterial="dkEdge">
            <a:bevelT w="8200" h="38100"/>
          </a:sp3d>
        </p:spPr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 умения понимать эмоциональное состояние других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Прямая со стрелкой 20"/>
          <p:cNvCxnSpPr/>
          <p:nvPr/>
        </p:nvCxnSpPr>
        <p:spPr bwMode="auto">
          <a:xfrm>
            <a:off x="5815302" y="2636912"/>
            <a:ext cx="340874" cy="372678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22" name="Picture 2" descr="J:\И.Ю\DSC_059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50" r="16407"/>
          <a:stretch/>
        </p:blipFill>
        <p:spPr bwMode="auto">
          <a:xfrm>
            <a:off x="218680" y="178730"/>
            <a:ext cx="2481111" cy="22959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2954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8167" y="116632"/>
            <a:ext cx="9244866" cy="694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5560" cap="flat">
                <a:solidFill>
                  <a:srgbClr val="385D8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19672" y="620688"/>
            <a:ext cx="248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979712" y="620688"/>
            <a:ext cx="6048672" cy="615553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b="1" u="sng" dirty="0" smtClean="0">
                <a:solidFill>
                  <a:srgbClr val="006600"/>
                </a:solidFill>
              </a:rPr>
              <a:t>Сказка «Мышонок» </a:t>
            </a:r>
            <a:r>
              <a:rPr lang="ru-RU" b="1" dirty="0" smtClean="0">
                <a:solidFill>
                  <a:srgbClr val="006600"/>
                </a:solidFill>
              </a:rPr>
              <a:t>по мотивам сказки С. Маршака    </a:t>
            </a:r>
            <a:r>
              <a:rPr lang="ru-RU" sz="1600" dirty="0" smtClean="0">
                <a:solidFill>
                  <a:srgbClr val="006600"/>
                </a:solidFill>
              </a:rPr>
              <a:t>«Сказка о глупом мышонке»</a:t>
            </a:r>
            <a:endParaRPr lang="ru-RU" sz="1600" dirty="0">
              <a:solidFill>
                <a:srgbClr val="006600"/>
              </a:solidFill>
            </a:endParaRPr>
          </a:p>
        </p:txBody>
      </p:sp>
      <p:pic>
        <p:nvPicPr>
          <p:cNvPr id="2050" name="Picture 2" descr="C:\Users\Ирина\Desktop\фото Мышонок\Lenovo_A1000_IMG_20171031_08100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66" r="5623"/>
          <a:stretch/>
        </p:blipFill>
        <p:spPr bwMode="auto">
          <a:xfrm rot="10800000">
            <a:off x="22246" y="1484783"/>
            <a:ext cx="4189713" cy="3187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Ирина\Desktop\фото Мышонок\Lenovo_A1000_IMG_20171031_0910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266" y="1461579"/>
            <a:ext cx="4255098" cy="5541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607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-83249"/>
            <a:ext cx="9244866" cy="694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5560" cap="flat">
                <a:solidFill>
                  <a:srgbClr val="385D8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4" name="Picture 2" descr="C:\Users\Ирина\Desktop\фото Мышонок\Lenovo_A1000_IMG_20171031_09133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850" b="14341"/>
          <a:stretch/>
        </p:blipFill>
        <p:spPr bwMode="auto">
          <a:xfrm>
            <a:off x="0" y="476672"/>
            <a:ext cx="3944666" cy="4289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Ирина\Desktop\фото Мышонок\Lenovo_A1000_IMG_20171031_09155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154" b="32090"/>
          <a:stretch/>
        </p:blipFill>
        <p:spPr bwMode="auto">
          <a:xfrm>
            <a:off x="4139952" y="707055"/>
            <a:ext cx="4607106" cy="405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47365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66" y="-83250"/>
            <a:ext cx="9244866" cy="694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5560" cap="flat">
                <a:solidFill>
                  <a:srgbClr val="385D8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7704" y="548680"/>
            <a:ext cx="4002506" cy="461665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ru-RU" sz="2400" b="1" dirty="0" smtClean="0">
                <a:solidFill>
                  <a:srgbClr val="FF0066"/>
                </a:solidFill>
                <a:latin typeface="Times New Roman" pitchFamily="18" charset="0"/>
                <a:cs typeface="Times New Roman" pitchFamily="18" charset="0"/>
              </a:rPr>
              <a:t>СКАЗКИ «ТОПОТУШКИ»</a:t>
            </a:r>
            <a:endParaRPr lang="ru-RU" sz="2400" b="1" dirty="0">
              <a:solidFill>
                <a:srgbClr val="FF0066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 descr="http://detsadskazka.ucoz.ru/img/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269080"/>
            <a:ext cx="3240360" cy="1571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Картинки по запросу картинки анимашки топотушки для дете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094" y="-18862"/>
            <a:ext cx="1318594" cy="2025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J:\И.Ю\DSC_055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132856"/>
            <a:ext cx="6702922" cy="4468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2344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66" y="-83250"/>
            <a:ext cx="9244866" cy="694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5560" cap="flat">
                <a:solidFill>
                  <a:srgbClr val="385D8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6" descr="J:\фото\DSC_073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026"/>
          <a:stretch/>
        </p:blipFill>
        <p:spPr bwMode="auto">
          <a:xfrm>
            <a:off x="107503" y="116632"/>
            <a:ext cx="5396651" cy="35283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5" descr="J:\фото\DSC_073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76" b="23295"/>
          <a:stretch/>
        </p:blipFill>
        <p:spPr bwMode="auto">
          <a:xfrm>
            <a:off x="3363646" y="3573017"/>
            <a:ext cx="5965542" cy="343439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68144" y="980728"/>
            <a:ext cx="30357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«Смелая внучка»</a:t>
            </a:r>
            <a:endParaRPr lang="ru-RU" sz="2800" b="1" dirty="0">
              <a:solidFill>
                <a:srgbClr val="CC006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20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66" y="-102187"/>
            <a:ext cx="9244866" cy="694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5560" cap="flat">
                <a:solidFill>
                  <a:srgbClr val="385D8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170" name="Picture 2" descr="J:\И.Ю\DSC_056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88640"/>
            <a:ext cx="4462185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499992" y="764704"/>
            <a:ext cx="38613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Сказка «Хитрая лиса»</a:t>
            </a:r>
            <a:endParaRPr lang="ru-RU" sz="28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 descr="J:\И.Ю\DSC_056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795"/>
          <a:stretch/>
        </p:blipFill>
        <p:spPr bwMode="auto">
          <a:xfrm>
            <a:off x="4644008" y="2042992"/>
            <a:ext cx="4440548" cy="3474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Похожее изображение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072" y="4651695"/>
            <a:ext cx="3892112" cy="218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795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66" y="-83250"/>
            <a:ext cx="9244866" cy="694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5560" cap="flat">
                <a:solidFill>
                  <a:srgbClr val="385D8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3" descr="J:\фото\DSC_076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2" r="37651"/>
          <a:stretch/>
        </p:blipFill>
        <p:spPr bwMode="auto">
          <a:xfrm>
            <a:off x="251520" y="332656"/>
            <a:ext cx="4149275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Ирина\Desktop\Презентации по эмоциональному благополучию\Новая папка\Lenovo_A1000_IMG_20171027_12051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3" b="13456"/>
          <a:stretch/>
        </p:blipFill>
        <p:spPr bwMode="auto">
          <a:xfrm>
            <a:off x="4256780" y="711218"/>
            <a:ext cx="4707708" cy="5742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680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801" y="-102187"/>
            <a:ext cx="9244866" cy="694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5560" cap="flat">
                <a:solidFill>
                  <a:srgbClr val="385D8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50" name="Picture 2" descr="http://kladraz.ru/upload/blogs2/2016/4/6652_c99844fab93052cc6bd3600f71ca125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64704"/>
            <a:ext cx="5972175" cy="447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12843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66" y="-83250"/>
            <a:ext cx="9244866" cy="694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5560" cap="flat">
                <a:solidFill>
                  <a:srgbClr val="385D8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074" name="Picture 2" descr="C:\Users\Ирина\Desktop\Презентации по эмоциональному благополучию\Новая папка\Lenovo_A1000_IMG_20171027_12135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302" y="260648"/>
            <a:ext cx="3227738" cy="53906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Ирина\Desktop\Презентации по эмоциональному благополучию\Новая папка\Lenovo_A1000_IMG_20171027_12113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1" b="19251"/>
          <a:stretch/>
        </p:blipFill>
        <p:spPr bwMode="auto">
          <a:xfrm>
            <a:off x="3707904" y="1196752"/>
            <a:ext cx="4440937" cy="5136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29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66" y="-83250"/>
            <a:ext cx="9244866" cy="694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5560" cap="flat">
                <a:solidFill>
                  <a:srgbClr val="385D8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8195" name="Picture 3" descr="C:\Users\Ирина\Desktop\Презентации по эмоциональному благополучию\Новая папка\Lenovo_A1000_IMG_20171026_12152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537"/>
          <a:stretch/>
        </p:blipFill>
        <p:spPr bwMode="auto">
          <a:xfrm>
            <a:off x="107504" y="548680"/>
            <a:ext cx="3218437" cy="4303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563888" y="620688"/>
            <a:ext cx="482453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Дарение подарков сказочным героям по окончанию занятия. </a:t>
            </a:r>
            <a:r>
              <a:rPr lang="ru-RU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месте </a:t>
            </a:r>
            <a:r>
              <a:rPr lang="ru-RU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с подарком надо обязательно подарить часть себя. Свою любовь, тепло, хорошее </a:t>
            </a:r>
            <a:r>
              <a:rPr lang="ru-RU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настроение</a:t>
            </a:r>
            <a:r>
              <a:rPr lang="ru-RU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и тогда не угаснут </a:t>
            </a:r>
            <a:r>
              <a:rPr lang="ru-RU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наши чувства и эмоции.</a:t>
            </a:r>
          </a:p>
          <a:p>
            <a:r>
              <a:rPr lang="ru-RU" dirty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 Самый лучший подарок получается – если мы дарим  его от всей </a:t>
            </a:r>
            <a:r>
              <a:rPr lang="ru-RU" dirty="0" smtClean="0">
                <a:solidFill>
                  <a:srgbClr val="660033"/>
                </a:solidFill>
                <a:latin typeface="Times New Roman" pitchFamily="18" charset="0"/>
                <a:cs typeface="Times New Roman" pitchFamily="18" charset="0"/>
              </a:rPr>
              <a:t>души. </a:t>
            </a:r>
            <a:endParaRPr lang="ru-RU" dirty="0">
              <a:solidFill>
                <a:srgbClr val="660033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6" name="Picture 4" descr="C:\Users\Ирина\Desktop\Презентации по эмоциональному благополучию\Новая папка\Lenovo_A1000_IMG_20171026_121445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046"/>
          <a:stretch/>
        </p:blipFill>
        <p:spPr bwMode="auto">
          <a:xfrm>
            <a:off x="4139952" y="2724771"/>
            <a:ext cx="3312368" cy="40378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7152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66" y="-83250"/>
            <a:ext cx="9244866" cy="694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5560" cap="flat">
                <a:solidFill>
                  <a:srgbClr val="385D8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218" name="Picture 2" descr="C:\Users\Ирина\Desktop\Презентации по эмоциональному благополучию\Новая папка\Lenovo_A1000_IMG_20171026_1100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1131"/>
          <a:stretch/>
        </p:blipFill>
        <p:spPr bwMode="auto">
          <a:xfrm>
            <a:off x="4472" y="397030"/>
            <a:ext cx="5718786" cy="4832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Ирина\Desktop\Презентации по эмоциональному благополучию\Новая папка\Lenovo_A1000_IMG_20171026_11000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56" b="13264"/>
          <a:stretch/>
        </p:blipFill>
        <p:spPr bwMode="auto">
          <a:xfrm>
            <a:off x="5736323" y="2647492"/>
            <a:ext cx="3300173" cy="38351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Ирина\Desktop\Презентации по эмоциональному благополучию\Новая папка\Lenovo_A1000_IMG_20171026_110139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774" t="9257" r="4937" b="18301"/>
          <a:stretch/>
        </p:blipFill>
        <p:spPr bwMode="auto">
          <a:xfrm rot="5400000">
            <a:off x="6762758" y="420208"/>
            <a:ext cx="1913698" cy="2381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5733256"/>
            <a:ext cx="44312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Подарки для друзей и близких</a:t>
            </a:r>
            <a:endParaRPr lang="ru-RU" sz="24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773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04" y="0"/>
            <a:ext cx="9164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5560" cap="flat">
                <a:solidFill>
                  <a:srgbClr val="385D8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331640" y="2636912"/>
            <a:ext cx="7632848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32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роблемы </a:t>
            </a:r>
            <a:r>
              <a:rPr lang="ru-RU" sz="32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эмоционального развития </a:t>
            </a:r>
            <a:r>
              <a:rPr lang="ru-RU" sz="32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 решали </a:t>
            </a:r>
            <a:r>
              <a:rPr lang="ru-RU" sz="32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исследователи </a:t>
            </a:r>
            <a:r>
              <a:rPr lang="ru-RU" sz="32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различных </a:t>
            </a:r>
            <a:r>
              <a:rPr lang="ru-RU" sz="3200" dirty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областей </a:t>
            </a:r>
            <a:r>
              <a:rPr lang="ru-RU" sz="3200" dirty="0" smtClean="0">
                <a:solidFill>
                  <a:srgbClr val="660066"/>
                </a:solidFill>
                <a:latin typeface="Times New Roman" pitchFamily="18" charset="0"/>
                <a:cs typeface="Times New Roman" pitchFamily="18" charset="0"/>
              </a:rPr>
              <a:t>науки:</a:t>
            </a:r>
          </a:p>
          <a:p>
            <a:r>
              <a:rPr lang="ru-RU" sz="2800" b="1" dirty="0" smtClean="0">
                <a:solidFill>
                  <a:srgbClr val="0000FF"/>
                </a:solidFill>
              </a:rPr>
              <a:t>Р.С</a:t>
            </a:r>
            <a:r>
              <a:rPr lang="ru-RU" sz="2800" b="1" dirty="0">
                <a:solidFill>
                  <a:srgbClr val="0000FF"/>
                </a:solidFill>
              </a:rPr>
              <a:t>. Немов, Л.С. Выготский, А.Н. Леонтьев, А.В. Запорожец, И.Я. Березина, Р.М. Грановская, П.В. Симонов, Г.А. Вартанян, В.К. Вилюнас, И.А. Васильев  др</a:t>
            </a:r>
            <a:r>
              <a:rPr lang="ru-RU" sz="2800" b="1" dirty="0" smtClean="0">
                <a:solidFill>
                  <a:srgbClr val="0000FF"/>
                </a:solidFill>
              </a:rPr>
              <a:t>.</a:t>
            </a:r>
            <a:endParaRPr lang="ru-RU" sz="2800" b="1" dirty="0">
              <a:solidFill>
                <a:srgbClr val="0000FF"/>
              </a:solidFill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9" y="10544"/>
            <a:ext cx="3394342" cy="2869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5560" cap="flat">
                <a:solidFill>
                  <a:srgbClr val="385D8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427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929" y="-83249"/>
            <a:ext cx="9244866" cy="694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5560" cap="flat">
                <a:solidFill>
                  <a:srgbClr val="385D8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79512" y="0"/>
            <a:ext cx="8208912" cy="224676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Методическая работа с </a:t>
            </a:r>
            <a:r>
              <a:rPr lang="ru-RU" sz="28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педагогами</a:t>
            </a:r>
            <a:endParaRPr lang="ru-RU" sz="2800" b="1" dirty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Цель:</a:t>
            </a:r>
            <a:r>
              <a:rPr lang="ru-RU" sz="14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повышение профессиональной компетенции педагогов, как организаторов разнообразных видов детской деятельности.</a:t>
            </a:r>
          </a:p>
          <a:p>
            <a:r>
              <a:rPr lang="ru-RU" sz="1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r>
              <a:rPr lang="ru-RU" sz="1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 повышение уровня профессиональных знаний и навыков, создание условий их переноса в практическую деятельность</a:t>
            </a:r>
          </a:p>
          <a:p>
            <a:r>
              <a:rPr lang="ru-RU" sz="1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 развитие информационных, организаторских, коммуникативных и аналитических умений</a:t>
            </a:r>
          </a:p>
          <a:p>
            <a:r>
              <a:rPr lang="ru-RU" sz="1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 развитие творческого потенциала педагогов, их самостоятельности и инициативы</a:t>
            </a:r>
          </a:p>
          <a:p>
            <a:r>
              <a:rPr lang="ru-RU" sz="1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– формирование у педагогов потребности в профессиональном росте.</a:t>
            </a:r>
            <a:endParaRPr lang="ru-RU" sz="16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Picture 3" descr="J:\фото к перезентации физо пед. совет инд. конс\Lenovo_A1000_IMG_20171101_11253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521" y="4088479"/>
            <a:ext cx="3816708" cy="28254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J:\фото к перезентации физо пед. совет инд. конс\Lenovo_A1000_IMG_20171101_1259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523070" y="2348880"/>
            <a:ext cx="3826052" cy="26305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J:\фото к перезентации физо пед. совет инд. конс\Lenovo_A1000_IMG_20171101_1145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430" y="2189991"/>
            <a:ext cx="3614230" cy="248586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J:\фото к перезентации физо пед. совет инд. конс\Lenovo_A1000_IMG_20171101_13022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r="10898"/>
          <a:stretch/>
        </p:blipFill>
        <p:spPr bwMode="auto">
          <a:xfrm>
            <a:off x="5868144" y="3717032"/>
            <a:ext cx="3245793" cy="29523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/>
          <p:nvPr/>
        </p:nvPicPr>
        <p:blipFill>
          <a:blip r:embed="rId9"/>
          <a:stretch>
            <a:fillRect/>
          </a:stretch>
        </p:blipFill>
        <p:spPr>
          <a:xfrm>
            <a:off x="7812359" y="3933056"/>
            <a:ext cx="1301577" cy="1253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0503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66" y="-83250"/>
            <a:ext cx="9244866" cy="694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5560" cap="flat">
                <a:solidFill>
                  <a:srgbClr val="385D8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" name="Picture 10" descr="IMG_376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9952" y="2554545"/>
            <a:ext cx="3443314" cy="25845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150" y="0"/>
            <a:ext cx="6624736" cy="255454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Взаимодействие с родителями представлено следующими формами</a:t>
            </a:r>
          </a:p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•Анкетирование, тестирование родителей;</a:t>
            </a:r>
          </a:p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•Просветительская работа в форме консультаций, семинаров-практикумов, круглых столов;</a:t>
            </a:r>
          </a:p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•Привлечение родителей к изготовлению методических пособий для работы с песком;</a:t>
            </a:r>
          </a:p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•Деловая игра “Ребенок, играющий в песок” (педагоги , родители);</a:t>
            </a:r>
          </a:p>
          <a:p>
            <a:r>
              <a:rPr lang="ru-RU" sz="1400" b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•</a:t>
            </a:r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Индивидуальная консультативная работа;</a:t>
            </a:r>
          </a:p>
          <a:p>
            <a:r>
              <a:rPr lang="ru-RU" sz="1400" b="1" dirty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•Родительские собрания с показом практической работы с детьми.</a:t>
            </a:r>
          </a:p>
        </p:txBody>
      </p:sp>
      <p:pic>
        <p:nvPicPr>
          <p:cNvPr id="5" name="Picture 2" descr="J:\фото к перезентации физо пед. совет инд. конс\Lenovo_A1000_IMG_20171101_08300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932" y="4040130"/>
            <a:ext cx="4016388" cy="25986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HomesHD\Desktop\фото к перезентации физо пед. совет инд. конс\фото для презентации\занятие с родителями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961" y="2554545"/>
            <a:ext cx="2804046" cy="21470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HomesHD\Desktop\фото к перезентации физо пед. совет инд. конс\фото для презентации\DSC0432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6"/>
          <a:stretch/>
        </p:blipFill>
        <p:spPr bwMode="auto">
          <a:xfrm>
            <a:off x="179512" y="4305533"/>
            <a:ext cx="3169006" cy="2333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4542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66" y="-83250"/>
            <a:ext cx="9244866" cy="694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5560" cap="flat">
                <a:solidFill>
                  <a:srgbClr val="385D8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751344"/>
            <a:ext cx="7416824" cy="3785652"/>
          </a:xfrm>
          <a:prstGeom prst="rect">
            <a:avLst/>
          </a:prstGeom>
          <a:solidFill>
            <a:srgbClr val="FFC000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ru-RU" dirty="0"/>
              <a:t> </a:t>
            </a:r>
            <a:r>
              <a:rPr lang="ru-RU" sz="2400" dirty="0" smtClean="0">
                <a:solidFill>
                  <a:srgbClr val="130A86"/>
                </a:solidFill>
                <a:latin typeface="Times New Roman" pitchFamily="18" charset="0"/>
                <a:cs typeface="Times New Roman" pitchFamily="18" charset="0"/>
              </a:rPr>
              <a:t> Общие </a:t>
            </a:r>
            <a:r>
              <a:rPr lang="ru-RU" sz="2400" dirty="0">
                <a:solidFill>
                  <a:srgbClr val="130A86"/>
                </a:solidFill>
                <a:latin typeface="Times New Roman" pitchFamily="18" charset="0"/>
                <a:cs typeface="Times New Roman" pitchFamily="18" charset="0"/>
              </a:rPr>
              <a:t>факторы для всех участников программы к достижению которых мы стремимся </a:t>
            </a:r>
            <a:r>
              <a:rPr lang="ru-RU" sz="2400" dirty="0" smtClean="0">
                <a:solidFill>
                  <a:srgbClr val="130A86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endParaRPr lang="ru-RU" sz="2400" dirty="0">
              <a:solidFill>
                <a:srgbClr val="130A86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400" dirty="0" smtClean="0"/>
              <a:t>-</a:t>
            </a:r>
            <a:r>
              <a:rPr lang="ru-RU" sz="2400" dirty="0"/>
              <a:t>Улучшилось общее эмоциональное состояние </a:t>
            </a:r>
            <a:r>
              <a:rPr lang="ru-RU" sz="2400" dirty="0" smtClean="0"/>
              <a:t>детей;</a:t>
            </a:r>
            <a:endParaRPr lang="ru-RU" sz="2400" dirty="0"/>
          </a:p>
          <a:p>
            <a:r>
              <a:rPr lang="ru-RU" sz="2400" dirty="0"/>
              <a:t>-Уходят страхи, негативные эмоции, переживания;</a:t>
            </a:r>
          </a:p>
          <a:p>
            <a:r>
              <a:rPr lang="ru-RU" sz="2400" dirty="0"/>
              <a:t>-Повысились </a:t>
            </a:r>
            <a:r>
              <a:rPr lang="ru-RU" sz="2400" dirty="0" smtClean="0"/>
              <a:t>самооценка </a:t>
            </a:r>
            <a:r>
              <a:rPr lang="ru-RU" sz="2400" dirty="0"/>
              <a:t>и </a:t>
            </a:r>
            <a:r>
              <a:rPr lang="ru-RU" sz="2400" dirty="0" smtClean="0"/>
              <a:t>уверенность </a:t>
            </a:r>
            <a:r>
              <a:rPr lang="ru-RU" sz="2400" dirty="0"/>
              <a:t>в себе;</a:t>
            </a:r>
          </a:p>
          <a:p>
            <a:r>
              <a:rPr lang="ru-RU" sz="2400" dirty="0"/>
              <a:t>-Улучшились </a:t>
            </a:r>
            <a:r>
              <a:rPr lang="ru-RU" sz="2400" dirty="0" smtClean="0"/>
              <a:t>взаимоотношения </a:t>
            </a:r>
            <a:r>
              <a:rPr lang="ru-RU" sz="2400" dirty="0"/>
              <a:t>со взрослыми и сверстниками;  эмоциональная отзывчивость, умение сопереживать.</a:t>
            </a:r>
          </a:p>
          <a:p>
            <a:endParaRPr lang="ru-RU" sz="2400" dirty="0">
              <a:solidFill>
                <a:srgbClr val="130A86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87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66" y="-83250"/>
            <a:ext cx="9244866" cy="694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5560" cap="flat">
                <a:solidFill>
                  <a:srgbClr val="385D8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79512" y="764704"/>
            <a:ext cx="8424936" cy="513986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CC0066"/>
                </a:solidFill>
              </a:rPr>
              <a:t>Список </a:t>
            </a:r>
            <a:r>
              <a:rPr lang="ru-RU" sz="2800" b="1" i="1" dirty="0" smtClean="0">
                <a:solidFill>
                  <a:srgbClr val="CC0066"/>
                </a:solidFill>
              </a:rPr>
              <a:t>используемой литературы</a:t>
            </a:r>
            <a:endParaRPr lang="ru-RU" sz="2800" b="1" i="1" dirty="0">
              <a:solidFill>
                <a:srgbClr val="CC0066"/>
              </a:solidFill>
            </a:endParaRPr>
          </a:p>
          <a:p>
            <a:pPr lvl="0"/>
            <a:r>
              <a:rPr lang="ru-RU" sz="2000" i="1" dirty="0"/>
              <a:t>Грабенко Т.А., Зинкевич-Евстигнеева Т.Д.</a:t>
            </a:r>
            <a:r>
              <a:rPr lang="ru-RU" sz="2000" dirty="0"/>
              <a:t> Коррекционные, развивающие и адаптационные игры. – СПб, 2002.</a:t>
            </a:r>
          </a:p>
          <a:p>
            <a:pPr lvl="0"/>
            <a:r>
              <a:rPr lang="ru-RU" sz="2000" i="1" dirty="0"/>
              <a:t>Зинкевич-Евстигнеева Т.Д., Грабенко Т.М.</a:t>
            </a:r>
            <a:r>
              <a:rPr lang="ru-RU" sz="2000" dirty="0"/>
              <a:t> Чудеса на песке.</a:t>
            </a:r>
          </a:p>
          <a:p>
            <a:pPr lvl="0"/>
            <a:r>
              <a:rPr lang="ru-RU" sz="2000" i="1" dirty="0"/>
              <a:t>Киселева М.В. </a:t>
            </a:r>
            <a:r>
              <a:rPr lang="ru-RU" sz="2000" dirty="0"/>
              <a:t>Арт-терапия в работе с детьми. – СПб., 2006.</a:t>
            </a:r>
          </a:p>
          <a:p>
            <a:pPr lvl="0"/>
            <a:r>
              <a:rPr lang="ru-RU" sz="2000" i="1" dirty="0"/>
              <a:t>Лебедева Л.</a:t>
            </a:r>
            <a:r>
              <a:rPr lang="ru-RU" sz="2000" dirty="0"/>
              <a:t> Теоретические основы арттерапии.// Школьный психолог, 2006г. №3.</a:t>
            </a:r>
          </a:p>
          <a:p>
            <a:pPr lvl="0"/>
            <a:r>
              <a:rPr lang="ru-RU" sz="2000" i="1" dirty="0"/>
              <a:t>Осипова А.А.</a:t>
            </a:r>
            <a:r>
              <a:rPr lang="ru-RU" sz="2000" dirty="0"/>
              <a:t> Общая психокоррекция. – М., 2002.</a:t>
            </a:r>
          </a:p>
          <a:p>
            <a:pPr lvl="0"/>
            <a:r>
              <a:rPr lang="ru-RU" sz="2000" dirty="0"/>
              <a:t>Психотерапия./ Под ред. </a:t>
            </a:r>
            <a:r>
              <a:rPr lang="ru-RU" sz="2000" i="1" dirty="0"/>
              <a:t>Б.Д. Карвасарского. </a:t>
            </a:r>
            <a:r>
              <a:rPr lang="ru-RU" sz="2000" dirty="0"/>
              <a:t>– М., 2000.</a:t>
            </a:r>
          </a:p>
          <a:p>
            <a:pPr lvl="0"/>
            <a:r>
              <a:rPr lang="ru-RU" sz="2000" i="1" dirty="0"/>
              <a:t>Сакович Н.А.</a:t>
            </a:r>
            <a:r>
              <a:rPr lang="ru-RU" sz="2000" dirty="0"/>
              <a:t> Технология игры в песок. Игры на мосту. – СПб., 2006.</a:t>
            </a:r>
          </a:p>
          <a:p>
            <a:pPr lvl="0"/>
            <a:r>
              <a:rPr lang="ru-RU" sz="2000" i="1" dirty="0"/>
              <a:t>Штейнхард Л.</a:t>
            </a:r>
            <a:r>
              <a:rPr lang="ru-RU" sz="2000" dirty="0"/>
              <a:t> Юнгианская песочная психотерапия. – СПб, 2001.</a:t>
            </a:r>
          </a:p>
          <a:p>
            <a:pPr lvl="0"/>
            <a:r>
              <a:rPr lang="ru-RU" sz="2000" i="1" dirty="0"/>
              <a:t>Эль Г.Н. </a:t>
            </a:r>
            <a:r>
              <a:rPr lang="ru-RU" sz="2000" dirty="0"/>
              <a:t>Человек, играющий в песок. Динамичная песочная терапия. – СПб, 2007.</a:t>
            </a:r>
          </a:p>
          <a:p>
            <a:pPr lvl="0"/>
            <a:r>
              <a:rPr lang="ru-RU" sz="2000" i="1" dirty="0"/>
              <a:t>Юнг К.Г</a:t>
            </a:r>
            <a:r>
              <a:rPr lang="ru-RU" sz="2000" dirty="0"/>
              <a:t>. Аналитическая психология: ее теория и практика. Тавистокские лекции. – СПб, 1998.</a:t>
            </a:r>
          </a:p>
          <a:p>
            <a:pPr lvl="0"/>
            <a:r>
              <a:rPr lang="ru-RU" sz="2000" i="1" dirty="0"/>
              <a:t>Юнг К.Г.</a:t>
            </a:r>
            <a:r>
              <a:rPr lang="ru-RU" sz="2000" dirty="0"/>
              <a:t> Человек и его символы. – М., 1998.</a:t>
            </a:r>
          </a:p>
        </p:txBody>
      </p:sp>
    </p:spTree>
    <p:extLst>
      <p:ext uri="{BB962C8B-B14F-4D97-AF65-F5344CB8AC3E}">
        <p14:creationId xmlns:p14="http://schemas.microsoft.com/office/powerpoint/2010/main" val="3438631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866" y="-83250"/>
            <a:ext cx="9244866" cy="6941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5560" cap="flat">
                <a:solidFill>
                  <a:srgbClr val="385D8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3050" y="2136338"/>
            <a:ext cx="8957901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6000" b="1" i="1" dirty="0">
                <a:solidFill>
                  <a:srgbClr val="CC0066"/>
                </a:solidFill>
              </a:rPr>
              <a:t>Спасибо за внимание !</a:t>
            </a:r>
          </a:p>
        </p:txBody>
      </p:sp>
      <p:pic>
        <p:nvPicPr>
          <p:cNvPr id="3074" name="Picture 2" descr="E:\песок\картинки для песочной терапии\awesome_d27b120afd4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140968"/>
            <a:ext cx="5190976" cy="3136100"/>
          </a:xfrm>
          <a:prstGeom prst="ellipse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7270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0653" y="0"/>
            <a:ext cx="9164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5560" cap="flat">
                <a:solidFill>
                  <a:srgbClr val="385D8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" name="Picture 2" descr="http://player.myshared.ru/7/802806/slides/slide_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7" t="6466" r="8022" b="10706"/>
          <a:stretch/>
        </p:blipFill>
        <p:spPr bwMode="auto">
          <a:xfrm>
            <a:off x="323528" y="1171863"/>
            <a:ext cx="7133272" cy="51429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6" descr="http://172.detirkutsk.ru/upload/172/getImage.jpg"/>
          <p:cNvPicPr>
            <a:picLocks noChangeAspect="1" noChangeArrowheads="1"/>
          </p:cNvPicPr>
          <p:nvPr/>
        </p:nvPicPr>
        <p:blipFill>
          <a:blip r:embed="rId4" cstate="print">
            <a:extLst/>
          </a:blip>
          <a:srcRect/>
          <a:stretch>
            <a:fillRect/>
          </a:stretch>
        </p:blipFill>
        <p:spPr bwMode="auto">
          <a:xfrm>
            <a:off x="6876256" y="116632"/>
            <a:ext cx="2165287" cy="105523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7" name="Рисунок 6" descr="C:\Users\МБДОУ\Desktop\ОЛЯ 2\Фото Г.Т\187467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3743352"/>
            <a:ext cx="1766887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5663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797" y="-12229"/>
            <a:ext cx="9164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5560" cap="flat">
                <a:solidFill>
                  <a:srgbClr val="385D8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" y="332656"/>
            <a:ext cx="8100391" cy="50167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scene3d>
            <a:camera prst="orthographicFront"/>
            <a:lightRig rig="threePt" dir="t"/>
          </a:scene3d>
          <a:sp3d>
            <a:bevelT prst="relaxedInset"/>
          </a:sp3d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В федеральном государственном образовательном стандарте</a:t>
            </a: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дошкольного образования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 разделе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«Общее образование» п. 2.6.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при реализации образовательной области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«Социально – коммуникативное развитие» определены направления 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развития и  образования детей по эмоциональному развитию дошкольников.</a:t>
            </a:r>
          </a:p>
          <a:p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Социально-коммуникативное развитие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на­правлено на усвоение норм и ценностей, принятых в обществе, включая моральные и нравственные цен­ности; развитие общения и взаимодействия ребенка со взрослыми и сверстниками; становление само­стоятельности, целенаправленности и саморегуля­ции собственных действий; развитие социального и эмоционального интеллекта, эмоциональной отзыв­чивости, сопереживания, формирование готовности к совместной деятельности со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сверстниками.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 </a:t>
            </a:r>
          </a:p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16" descr="http://172.detirkutsk.ru/upload/172/getImage.jpg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6444208" y="5186735"/>
            <a:ext cx="2165287" cy="1055231"/>
          </a:xfrm>
          <a:prstGeom prst="rect">
            <a:avLst/>
          </a:prstGeom>
          <a:ln>
            <a:solidFill>
              <a:schemeClr val="accent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1338198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04" y="0"/>
            <a:ext cx="9164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5560" cap="flat">
                <a:solidFill>
                  <a:srgbClr val="385D8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51520" y="476671"/>
            <a:ext cx="8352928" cy="5570756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00FF"/>
                </a:solidFill>
              </a:rPr>
              <a:t>Цель:</a:t>
            </a:r>
          </a:p>
          <a:p>
            <a:r>
              <a:rPr lang="ru-RU" sz="2000" b="1" i="1" dirty="0">
                <a:solidFill>
                  <a:srgbClr val="002060"/>
                </a:solidFill>
              </a:rPr>
              <a:t>Обеспечение </a:t>
            </a:r>
            <a:r>
              <a:rPr lang="ru-RU" sz="2000" b="1" i="1" dirty="0" smtClean="0">
                <a:solidFill>
                  <a:srgbClr val="002060"/>
                </a:solidFill>
              </a:rPr>
              <a:t>социально - эмоциональной </a:t>
            </a:r>
            <a:r>
              <a:rPr lang="ru-RU" sz="2000" b="1" i="1" dirty="0">
                <a:solidFill>
                  <a:srgbClr val="002060"/>
                </a:solidFill>
              </a:rPr>
              <a:t>успешности, сохранение и укрепление психического здоровья ребенка через внедрение элементов песочной </a:t>
            </a:r>
            <a:r>
              <a:rPr lang="ru-RU" sz="2000" b="1" i="1" dirty="0" smtClean="0">
                <a:solidFill>
                  <a:srgbClr val="002060"/>
                </a:solidFill>
              </a:rPr>
              <a:t>, световой и сказкотерапии </a:t>
            </a:r>
            <a:r>
              <a:rPr lang="ru-RU" sz="2000" b="1" i="1" dirty="0">
                <a:solidFill>
                  <a:srgbClr val="002060"/>
                </a:solidFill>
              </a:rPr>
              <a:t>в практику работы с детьми </a:t>
            </a:r>
            <a:r>
              <a:rPr lang="ru-RU" sz="2000" b="1" i="1" dirty="0" smtClean="0">
                <a:solidFill>
                  <a:srgbClr val="002060"/>
                </a:solidFill>
              </a:rPr>
              <a:t>старшего </a:t>
            </a:r>
            <a:r>
              <a:rPr lang="ru-RU" sz="2000" b="1" i="1" dirty="0">
                <a:solidFill>
                  <a:srgbClr val="002060"/>
                </a:solidFill>
              </a:rPr>
              <a:t>дошкольного возраста в условиях ДОУ </a:t>
            </a:r>
          </a:p>
          <a:p>
            <a:r>
              <a:rPr lang="ru-RU" sz="2800" b="1" i="1" dirty="0" smtClean="0">
                <a:solidFill>
                  <a:srgbClr val="0000FF"/>
                </a:solidFill>
              </a:rPr>
              <a:t>Задачи</a:t>
            </a:r>
            <a:r>
              <a:rPr lang="ru-RU" sz="2800" b="1" i="1" dirty="0">
                <a:solidFill>
                  <a:srgbClr val="0000FF"/>
                </a:solidFill>
              </a:rPr>
              <a:t>:</a:t>
            </a:r>
          </a:p>
          <a:p>
            <a:r>
              <a:rPr lang="ru-RU" dirty="0" smtClean="0">
                <a:solidFill>
                  <a:srgbClr val="7030A0"/>
                </a:solidFill>
              </a:rPr>
              <a:t>•</a:t>
            </a:r>
            <a:r>
              <a:rPr lang="ru-RU" dirty="0" smtClean="0"/>
              <a:t> 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</a:rPr>
              <a:t>Организовать 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работу 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</a:rPr>
              <a:t>на световом модуле;</a:t>
            </a:r>
            <a:endParaRPr lang="ru-RU" sz="2000" b="1" i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</a:rPr>
              <a:t>• Разработать 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и апробировать на практике содержание воспитательно-образовательной работы и комплекс мероприятий по психофизическому оздоровлению детей;</a:t>
            </a:r>
          </a:p>
          <a:p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</a:rPr>
              <a:t>• Развивать умение  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самоконтроля и саморегуляции своих действий;</a:t>
            </a:r>
          </a:p>
          <a:p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</a:rPr>
              <a:t>• Развивать  самостоятельность 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и 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</a:rPr>
              <a:t>инициативу,   стремление к 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активной деятельности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</a:rPr>
              <a:t>;</a:t>
            </a:r>
            <a:endParaRPr lang="ru-RU" sz="2000" b="1" i="1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</a:rPr>
              <a:t>• Развивать познавательные 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функции (восприятие, внимание, память, мышление).</a:t>
            </a:r>
          </a:p>
          <a:p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</a:rPr>
              <a:t>• Развивать мелкую моторику рук; обогащать </a:t>
            </a:r>
            <a:r>
              <a:rPr lang="ru-RU" sz="2000" b="1" i="1" dirty="0">
                <a:solidFill>
                  <a:schemeClr val="accent5">
                    <a:lumMod val="50000"/>
                  </a:schemeClr>
                </a:solidFill>
              </a:rPr>
              <a:t>и </a:t>
            </a:r>
            <a:r>
              <a:rPr lang="ru-RU" sz="2000" b="1" i="1" dirty="0" smtClean="0">
                <a:solidFill>
                  <a:schemeClr val="accent5">
                    <a:lumMod val="50000"/>
                  </a:schemeClr>
                </a:solidFill>
              </a:rPr>
              <a:t>активизировать словарный запас детей.</a:t>
            </a:r>
            <a:endParaRPr lang="ru-RU" sz="2000" b="1" i="1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3977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654"/>
            <a:ext cx="9164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5560" cap="flat">
                <a:solidFill>
                  <a:srgbClr val="385D8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45058" name="Picture 2" descr="C:\Users\HomesHD\Desktop\опыт работы\И.Ю\DSC_055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98" y="332656"/>
            <a:ext cx="7904242" cy="59346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49997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762"/>
            <a:ext cx="9164638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25560" cap="flat">
                <a:solidFill>
                  <a:srgbClr val="385D8A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33318" y="116631"/>
            <a:ext cx="531949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130A86"/>
                </a:solidFill>
              </a:rPr>
              <a:t>Играть с песком очень полезно.  В песочнице ребенок развивает мелкую моторику – пересыпая песок в руках, глазомер – наполняя формочки песком, здесь он приобретает первые навыки общения с другими детьми и именно в песочнице начинают развиваться его творческие способности.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425952" y="2086088"/>
            <a:ext cx="271804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rgbClr val="CC0066"/>
                </a:solidFill>
              </a:rPr>
              <a:t> </a:t>
            </a:r>
            <a:r>
              <a:rPr lang="ru-RU" b="1" i="1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Песок – это целое поле для осуществления детских фантазий, море полученных положительных удовольствий от данной игры. Благодаря играм с песком можно провести время интересно и полезно. </a:t>
            </a:r>
            <a:r>
              <a:rPr lang="ru-RU" b="1" i="1" dirty="0" smtClean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У нас песочница </a:t>
            </a:r>
            <a:r>
              <a:rPr lang="ru-RU" b="1" i="1" dirty="0">
                <a:solidFill>
                  <a:srgbClr val="CC0066"/>
                </a:solidFill>
                <a:latin typeface="Times New Roman" pitchFamily="18" charset="0"/>
                <a:cs typeface="Times New Roman" pitchFamily="18" charset="0"/>
              </a:rPr>
              <a:t>становится для детей своеобразным театром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5988" y="5582713"/>
            <a:ext cx="83744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rgbClr val="660066"/>
                </a:solidFill>
              </a:rPr>
              <a:t>Предлагаемые мною занятия </a:t>
            </a:r>
          </a:p>
          <a:p>
            <a:r>
              <a:rPr lang="ru-RU" b="1" i="1" dirty="0" smtClean="0">
                <a:solidFill>
                  <a:srgbClr val="660066"/>
                </a:solidFill>
              </a:rPr>
              <a:t>позволяют </a:t>
            </a:r>
            <a:r>
              <a:rPr lang="ru-RU" b="1" i="1" dirty="0">
                <a:solidFill>
                  <a:srgbClr val="660066"/>
                </a:solidFill>
              </a:rPr>
              <a:t>стабилизировать </a:t>
            </a:r>
            <a:r>
              <a:rPr lang="ru-RU" b="1" i="1" dirty="0" smtClean="0">
                <a:solidFill>
                  <a:srgbClr val="660066"/>
                </a:solidFill>
              </a:rPr>
              <a:t>эмоциональное </a:t>
            </a:r>
            <a:r>
              <a:rPr lang="ru-RU" b="1" i="1" dirty="0">
                <a:solidFill>
                  <a:srgbClr val="660066"/>
                </a:solidFill>
              </a:rPr>
              <a:t>состояние детей, </a:t>
            </a:r>
            <a:r>
              <a:rPr lang="ru-RU" b="1" i="1" dirty="0" smtClean="0">
                <a:solidFill>
                  <a:srgbClr val="660066"/>
                </a:solidFill>
              </a:rPr>
              <a:t>преодолеть </a:t>
            </a:r>
            <a:r>
              <a:rPr lang="ru-RU" b="1" i="1" dirty="0">
                <a:solidFill>
                  <a:srgbClr val="660066"/>
                </a:solidFill>
              </a:rPr>
              <a:t>страх и неуверенность,  </a:t>
            </a:r>
            <a:r>
              <a:rPr lang="ru-RU" b="1" i="1" dirty="0" smtClean="0">
                <a:solidFill>
                  <a:srgbClr val="660066"/>
                </a:solidFill>
              </a:rPr>
              <a:t>общаться со сверстникам и взрослыми, снять </a:t>
            </a:r>
            <a:r>
              <a:rPr lang="ru-RU" b="1" i="1" dirty="0">
                <a:solidFill>
                  <a:srgbClr val="660066"/>
                </a:solidFill>
              </a:rPr>
              <a:t>эмоциональное напряжение</a:t>
            </a:r>
            <a:r>
              <a:rPr lang="ru-RU" dirty="0">
                <a:solidFill>
                  <a:srgbClr val="660066"/>
                </a:solidFill>
              </a:rPr>
              <a:t>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3903" y="2347486"/>
            <a:ext cx="64511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6600"/>
                </a:solidFill>
              </a:rPr>
              <a:t>П</a:t>
            </a:r>
            <a:r>
              <a:rPr lang="ru-RU" b="1" dirty="0" smtClean="0">
                <a:solidFill>
                  <a:srgbClr val="006600"/>
                </a:solidFill>
              </a:rPr>
              <a:t>сихологическое </a:t>
            </a:r>
            <a:r>
              <a:rPr lang="ru-RU" b="1" dirty="0">
                <a:solidFill>
                  <a:srgbClr val="006600"/>
                </a:solidFill>
              </a:rPr>
              <a:t>воздействие на личность через сказки, </a:t>
            </a:r>
            <a:r>
              <a:rPr lang="ru-RU" b="1" dirty="0" smtClean="0">
                <a:solidFill>
                  <a:srgbClr val="006600"/>
                </a:solidFill>
              </a:rPr>
              <a:t>способствует коррекции </a:t>
            </a:r>
            <a:r>
              <a:rPr lang="ru-RU" b="1" dirty="0">
                <a:solidFill>
                  <a:srgbClr val="006600"/>
                </a:solidFill>
              </a:rPr>
              <a:t>проблем </a:t>
            </a:r>
            <a:r>
              <a:rPr lang="ru-RU" b="1" dirty="0" smtClean="0">
                <a:solidFill>
                  <a:srgbClr val="006600"/>
                </a:solidFill>
              </a:rPr>
              <a:t> поведения и </a:t>
            </a:r>
            <a:r>
              <a:rPr lang="ru-RU" b="1" dirty="0">
                <a:solidFill>
                  <a:srgbClr val="006600"/>
                </a:solidFill>
              </a:rPr>
              <a:t>развитию личности. В основе сказкотерапии лежит процесс связи </a:t>
            </a:r>
            <a:endParaRPr lang="ru-RU" b="1" dirty="0" smtClean="0">
              <a:solidFill>
                <a:srgbClr val="006600"/>
              </a:solidFill>
            </a:endParaRPr>
          </a:p>
          <a:p>
            <a:r>
              <a:rPr lang="ru-RU" b="1" dirty="0" smtClean="0">
                <a:solidFill>
                  <a:srgbClr val="006600"/>
                </a:solidFill>
              </a:rPr>
              <a:t>между </a:t>
            </a:r>
            <a:r>
              <a:rPr lang="ru-RU" b="1" dirty="0">
                <a:solidFill>
                  <a:srgbClr val="006600"/>
                </a:solidFill>
              </a:rPr>
              <a:t>действиями в сказке и </a:t>
            </a:r>
            <a:r>
              <a:rPr lang="ru-RU" b="1" dirty="0" smtClean="0">
                <a:solidFill>
                  <a:srgbClr val="006600"/>
                </a:solidFill>
              </a:rPr>
              <a:t>реальности.</a:t>
            </a:r>
            <a:endParaRPr lang="ru-RU" b="1" dirty="0">
              <a:solidFill>
                <a:srgbClr val="0066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3766831"/>
            <a:ext cx="597666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>
                <a:solidFill>
                  <a:srgbClr val="0000FF"/>
                </a:solidFill>
              </a:rPr>
              <a:t>Все мы знаем, что без света жизнь невозможна! Свет – главный источник жизни и энергии! Научно и клинически доказано, что причиной многих болезней и психических нарушений является недостаток света.</a:t>
            </a:r>
          </a:p>
          <a:p>
            <a:r>
              <a:rPr lang="ru-RU" sz="1600" b="1" dirty="0">
                <a:solidFill>
                  <a:srgbClr val="0000FF"/>
                </a:solidFill>
              </a:rPr>
              <a:t>Успешное применение света в медицине имеет долгую историю, недаром сеансы светотерапии принимали еще фараоны Древнего Египта. </a:t>
            </a:r>
          </a:p>
        </p:txBody>
      </p:sp>
      <p:pic>
        <p:nvPicPr>
          <p:cNvPr id="1027" name="Picture 3" descr="J:\фото\DSC_07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61" y="86140"/>
            <a:ext cx="3079380" cy="227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1649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Горизонт">
      <a:dk1>
        <a:srgbClr val="000000"/>
      </a:dk1>
      <a:lt1>
        <a:srgbClr val="FFFFFF"/>
      </a:lt1>
      <a:dk2>
        <a:srgbClr val="1F2123"/>
      </a:dk2>
      <a:lt2>
        <a:srgbClr val="DC9E1F"/>
      </a:lt2>
      <a:accent1>
        <a:srgbClr val="7E97AD"/>
      </a:accent1>
      <a:accent2>
        <a:srgbClr val="CC8E60"/>
      </a:accent2>
      <a:accent3>
        <a:srgbClr val="7A6A60"/>
      </a:accent3>
      <a:accent4>
        <a:srgbClr val="B4936D"/>
      </a:accent4>
      <a:accent5>
        <a:srgbClr val="67787B"/>
      </a:accent5>
      <a:accent6>
        <a:srgbClr val="9D936F"/>
      </a:accent6>
      <a:hlink>
        <a:srgbClr val="646464"/>
      </a:hlink>
      <a:folHlink>
        <a:srgbClr val="969696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1815</TotalTime>
  <Words>1396</Words>
  <Application>Microsoft Office PowerPoint</Application>
  <PresentationFormat>Экран (4:3)</PresentationFormat>
  <Paragraphs>192</Paragraphs>
  <Slides>44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44</vt:i4>
      </vt:variant>
    </vt:vector>
  </HeadingPairs>
  <TitlesOfParts>
    <vt:vector size="45" baseType="lpstr">
      <vt:lpstr>Трек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Sams</dc:creator>
  <cp:lastModifiedBy>HomesHD</cp:lastModifiedBy>
  <cp:revision>170</cp:revision>
  <dcterms:created xsi:type="dcterms:W3CDTF">2016-04-09T19:03:11Z</dcterms:created>
  <dcterms:modified xsi:type="dcterms:W3CDTF">2018-01-05T14:01:29Z</dcterms:modified>
</cp:coreProperties>
</file>