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2" r:id="rId4"/>
    <p:sldId id="283" r:id="rId5"/>
    <p:sldId id="257" r:id="rId6"/>
    <p:sldId id="258" r:id="rId7"/>
    <p:sldId id="259" r:id="rId8"/>
    <p:sldId id="261" r:id="rId9"/>
    <p:sldId id="278" r:id="rId10"/>
    <p:sldId id="297" r:id="rId11"/>
    <p:sldId id="303" r:id="rId12"/>
    <p:sldId id="304" r:id="rId13"/>
    <p:sldId id="296" r:id="rId14"/>
    <p:sldId id="298" r:id="rId15"/>
    <p:sldId id="279" r:id="rId16"/>
    <p:sldId id="299" r:id="rId17"/>
    <p:sldId id="300" r:id="rId18"/>
    <p:sldId id="288" r:id="rId19"/>
    <p:sldId id="289" r:id="rId20"/>
    <p:sldId id="301" r:id="rId21"/>
    <p:sldId id="290" r:id="rId22"/>
    <p:sldId id="302" r:id="rId23"/>
    <p:sldId id="267" r:id="rId24"/>
    <p:sldId id="274" r:id="rId25"/>
    <p:sldId id="271" r:id="rId26"/>
    <p:sldId id="269" r:id="rId27"/>
    <p:sldId id="287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68225065616798"/>
          <c:y val="9.687500000000000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C-4BB8-A28E-AF0D2B851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3-4607-B33F-A18A15260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8AFCF-81D3-495D-B468-6B37CF27EFEF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574E3-72E2-4F2F-AEEF-23A62D4E631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 современной образовательной системы проблема умственного воспитания чрезвычайна важна и актуальна. Незаменимым материалом для сенсорного развития, для закрепления основных сенсорных эталонов являются блоки Дьенеша. Посредством блоков Дьенеша возможно научить ребенка не только узнавать и называть какое-либо свойство предмета, формировать представление об их многообразии и совокупности проявления каждого из свойств, но и заложить умение сравнивать, анализировать. Игры с блоками позволяют ребенку овладеть предметными действиями, способствует развитию воображения, способности к моделированию и конструированию, развивает наглядно-действенное мышление, формируя переход к наглядно-образному и логическому мышлению, а также способствует координации движении, развитию речи. Способствует развитию внимания, памяти, воспитывает самостоятельность.</a:t>
          </a:r>
        </a:p>
      </dgm:t>
    </dgm:pt>
    <dgm:pt modelId="{73174842-6798-45C7-BF33-1DC28B706BAA}" type="parTrans" cxnId="{004B5A25-B687-47DB-BE07-CCF73BBB47E8}">
      <dgm:prSet/>
      <dgm:spPr/>
      <dgm:t>
        <a:bodyPr/>
        <a:lstStyle/>
        <a:p>
          <a:endParaRPr lang="ru-RU"/>
        </a:p>
      </dgm:t>
    </dgm:pt>
    <dgm:pt modelId="{228C5986-8C81-4341-B0FE-CA99E1C9E307}" type="sibTrans" cxnId="{004B5A25-B687-47DB-BE07-CCF73BBB47E8}">
      <dgm:prSet/>
      <dgm:spPr/>
      <dgm:t>
        <a:bodyPr/>
        <a:lstStyle/>
        <a:p>
          <a:endParaRPr lang="ru-RU"/>
        </a:p>
      </dgm:t>
    </dgm:pt>
    <dgm:pt modelId="{C0B350A8-E6AA-43BE-A72D-C5E4E337B085}" type="pres">
      <dgm:prSet presAssocID="{2778AFCF-81D3-495D-B468-6B37CF27EFEF}" presName="linearFlow" presStyleCnt="0">
        <dgm:presLayoutVars>
          <dgm:resizeHandles val="exact"/>
        </dgm:presLayoutVars>
      </dgm:prSet>
      <dgm:spPr/>
    </dgm:pt>
    <dgm:pt modelId="{4ECF67AD-B324-4A29-94F0-F46B8E561A97}" type="pres">
      <dgm:prSet presAssocID="{59F574E3-72E2-4F2F-AEEF-23A62D4E631E}" presName="node" presStyleLbl="node1" presStyleIdx="0" presStyleCnt="1" custLinFactNeighborX="-826" custLinFactNeighborY="1295">
        <dgm:presLayoutVars>
          <dgm:bulletEnabled val="1"/>
        </dgm:presLayoutVars>
      </dgm:prSet>
      <dgm:spPr/>
    </dgm:pt>
  </dgm:ptLst>
  <dgm:cxnLst>
    <dgm:cxn modelId="{004B5A25-B687-47DB-BE07-CCF73BBB47E8}" srcId="{2778AFCF-81D3-495D-B468-6B37CF27EFEF}" destId="{59F574E3-72E2-4F2F-AEEF-23A62D4E631E}" srcOrd="0" destOrd="0" parTransId="{73174842-6798-45C7-BF33-1DC28B706BAA}" sibTransId="{228C5986-8C81-4341-B0FE-CA99E1C9E307}"/>
    <dgm:cxn modelId="{C73DABC7-83FF-47A3-8E69-BAA67C6D944B}" type="presOf" srcId="{59F574E3-72E2-4F2F-AEEF-23A62D4E631E}" destId="{4ECF67AD-B324-4A29-94F0-F46B8E561A97}" srcOrd="0" destOrd="0" presId="urn:microsoft.com/office/officeart/2005/8/layout/process2"/>
    <dgm:cxn modelId="{5C801ED5-1DE8-48AC-B4F6-93CD04C9B5ED}" type="presOf" srcId="{2778AFCF-81D3-495D-B468-6B37CF27EFEF}" destId="{C0B350A8-E6AA-43BE-A72D-C5E4E337B085}" srcOrd="0" destOrd="0" presId="urn:microsoft.com/office/officeart/2005/8/layout/process2"/>
    <dgm:cxn modelId="{F165EB75-1127-4C96-A9AB-2614993BBA35}" type="presParOf" srcId="{C0B350A8-E6AA-43BE-A72D-C5E4E337B085}" destId="{4ECF67AD-B324-4A29-94F0-F46B8E561A9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0C269-DD4A-47FB-B801-3E7843ECB0D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C348-E098-4A1B-9F01-097E1A64C85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spcAft>
              <a:spcPct val="35000"/>
            </a:spcAft>
          </a:pPr>
          <a:r>
            <a:rPr lang="ru-RU" sz="2800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Познакомить детей с логическими блоками Дьенеша. Создать условия для развития элементарных приемов логического мышления как способов познавательной деятельности у дошкольников через дидактические игры и упражнения с блоками Дьенеша</a:t>
          </a:r>
          <a:r>
            <a:rPr lang="ru-RU" sz="28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EB2C-0887-47F4-B65E-CAED274035D5}" type="sibTrans" cxnId="{ECF31C9D-5559-4957-BF34-D4E95B040408}">
      <dgm:prSet/>
      <dgm:spPr/>
      <dgm:t>
        <a:bodyPr/>
        <a:lstStyle/>
        <a:p>
          <a:endParaRPr lang="ru-RU"/>
        </a:p>
      </dgm:t>
    </dgm:pt>
    <dgm:pt modelId="{1D7FB1B2-C0B2-4281-BDA8-31B5D55E064B}" type="parTrans" cxnId="{ECF31C9D-5559-4957-BF34-D4E95B040408}">
      <dgm:prSet/>
      <dgm:spPr/>
      <dgm:t>
        <a:bodyPr/>
        <a:lstStyle/>
        <a:p>
          <a:endParaRPr lang="ru-RU"/>
        </a:p>
      </dgm:t>
    </dgm:pt>
    <dgm:pt modelId="{ACA77BCF-4361-438E-A564-2838347771A1}" type="pres">
      <dgm:prSet presAssocID="{2E40C269-DD4A-47FB-B801-3E7843ECB0D2}" presName="linear" presStyleCnt="0">
        <dgm:presLayoutVars>
          <dgm:animLvl val="lvl"/>
          <dgm:resizeHandles val="exact"/>
        </dgm:presLayoutVars>
      </dgm:prSet>
      <dgm:spPr/>
    </dgm:pt>
    <dgm:pt modelId="{7385E722-E0C6-4075-BBFB-1D3FA7909965}" type="pres">
      <dgm:prSet presAssocID="{4676C348-E098-4A1B-9F01-097E1A64C852}" presName="parentText" presStyleLbl="node1" presStyleIdx="0" presStyleCnt="1" custScaleY="1425326" custLinFactNeighborX="-749" custLinFactNeighborY="-261">
        <dgm:presLayoutVars>
          <dgm:chMax val="0"/>
          <dgm:bulletEnabled val="1"/>
        </dgm:presLayoutVars>
      </dgm:prSet>
      <dgm:spPr/>
    </dgm:pt>
  </dgm:ptLst>
  <dgm:cxnLst>
    <dgm:cxn modelId="{EFB18B43-FD3B-421D-B197-F1FACD7A11B2}" type="presOf" srcId="{2E40C269-DD4A-47FB-B801-3E7843ECB0D2}" destId="{ACA77BCF-4361-438E-A564-2838347771A1}" srcOrd="0" destOrd="0" presId="urn:microsoft.com/office/officeart/2005/8/layout/vList2"/>
    <dgm:cxn modelId="{79C3897E-AC1D-4B4D-A548-04098A01D30B}" type="presOf" srcId="{4676C348-E098-4A1B-9F01-097E1A64C852}" destId="{7385E722-E0C6-4075-BBFB-1D3FA7909965}" srcOrd="0" destOrd="0" presId="urn:microsoft.com/office/officeart/2005/8/layout/vList2"/>
    <dgm:cxn modelId="{ECF31C9D-5559-4957-BF34-D4E95B040408}" srcId="{2E40C269-DD4A-47FB-B801-3E7843ECB0D2}" destId="{4676C348-E098-4A1B-9F01-097E1A64C852}" srcOrd="0" destOrd="0" parTransId="{1D7FB1B2-C0B2-4281-BDA8-31B5D55E064B}" sibTransId="{54FCEB2C-0887-47F4-B65E-CAED274035D5}"/>
    <dgm:cxn modelId="{21AB2551-DD4F-4967-BD73-855329E97DBC}" type="presParOf" srcId="{ACA77BCF-4361-438E-A564-2838347771A1}" destId="{7385E722-E0C6-4075-BBFB-1D3FA7909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7D1E9-BA1C-43DF-9650-57D4918A8A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5E5C6-2833-41F7-B1BF-ACAFB1BE574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1.Образвательные – классификация по двум, трем признакам.</a:t>
          </a:r>
        </a:p>
      </dgm:t>
    </dgm:pt>
    <dgm:pt modelId="{F7014145-01CF-4430-A348-09C96A1400E5}" type="parTrans" cxnId="{3891899D-9E83-4353-B559-BBC27B46559D}">
      <dgm:prSet/>
      <dgm:spPr/>
      <dgm:t>
        <a:bodyPr/>
        <a:lstStyle/>
        <a:p>
          <a:endParaRPr lang="ru-RU"/>
        </a:p>
      </dgm:t>
    </dgm:pt>
    <dgm:pt modelId="{9E0DCE10-4DE6-4623-80D5-84F424BB4606}" type="sibTrans" cxnId="{3891899D-9E83-4353-B559-BBC27B46559D}">
      <dgm:prSet/>
      <dgm:spPr/>
      <dgm:t>
        <a:bodyPr/>
        <a:lstStyle/>
        <a:p>
          <a:endParaRPr lang="ru-RU"/>
        </a:p>
      </dgm:t>
    </dgm:pt>
    <dgm:pt modelId="{857B0BCB-F42D-4066-96E9-8B2669F7C90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2.Развивающая- мелкая моторика, внимание, логическое мышление</a:t>
          </a:r>
        </a:p>
      </dgm:t>
    </dgm:pt>
    <dgm:pt modelId="{4DC8C2AA-2300-4423-8235-C3EC2F165238}" type="parTrans" cxnId="{4E59A915-6928-4E3D-97C7-3EA8F9B63F3F}">
      <dgm:prSet/>
      <dgm:spPr/>
      <dgm:t>
        <a:bodyPr/>
        <a:lstStyle/>
        <a:p>
          <a:endParaRPr lang="ru-RU"/>
        </a:p>
      </dgm:t>
    </dgm:pt>
    <dgm:pt modelId="{238B4CBF-3CFF-4709-BF94-F00B3AFD7521}" type="sibTrans" cxnId="{4E59A915-6928-4E3D-97C7-3EA8F9B63F3F}">
      <dgm:prSet/>
      <dgm:spPr/>
      <dgm:t>
        <a:bodyPr/>
        <a:lstStyle/>
        <a:p>
          <a:endParaRPr lang="ru-RU"/>
        </a:p>
      </dgm:t>
    </dgm:pt>
    <dgm:pt modelId="{A567A8E7-D780-4890-B01D-5546618222F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3.Воспитательные- работа в коллективе</a:t>
          </a:r>
        </a:p>
      </dgm:t>
    </dgm:pt>
    <dgm:pt modelId="{3AC5EEB2-BCE5-4EBA-B2F8-B5598BD19025}" type="parTrans" cxnId="{38D94499-741C-4A40-9D4D-93B0DCFE9D4F}">
      <dgm:prSet/>
      <dgm:spPr/>
      <dgm:t>
        <a:bodyPr/>
        <a:lstStyle/>
        <a:p>
          <a:endParaRPr lang="ru-RU"/>
        </a:p>
      </dgm:t>
    </dgm:pt>
    <dgm:pt modelId="{0F866BF6-4947-45CF-8EB4-59982FDFE2C1}" type="sibTrans" cxnId="{38D94499-741C-4A40-9D4D-93B0DCFE9D4F}">
      <dgm:prSet/>
      <dgm:spPr/>
      <dgm:t>
        <a:bodyPr/>
        <a:lstStyle/>
        <a:p>
          <a:endParaRPr lang="ru-RU"/>
        </a:p>
      </dgm:t>
    </dgm:pt>
    <dgm:pt modelId="{7D376A5C-6670-400D-98C4-04A029A090D4}" type="pres">
      <dgm:prSet presAssocID="{6F67D1E9-BA1C-43DF-9650-57D4918A8AE1}" presName="linear" presStyleCnt="0">
        <dgm:presLayoutVars>
          <dgm:animLvl val="lvl"/>
          <dgm:resizeHandles val="exact"/>
        </dgm:presLayoutVars>
      </dgm:prSet>
      <dgm:spPr/>
    </dgm:pt>
    <dgm:pt modelId="{456644D8-214F-4B55-BDC7-56C42DB0AFAE}" type="pres">
      <dgm:prSet presAssocID="{6695E5C6-2833-41F7-B1BF-ACAFB1BE574A}" presName="parentText" presStyleLbl="node1" presStyleIdx="0" presStyleCnt="3" custScaleY="113897" custLinFactNeighborX="-402" custLinFactNeighborY="-27719">
        <dgm:presLayoutVars>
          <dgm:chMax val="0"/>
          <dgm:bulletEnabled val="1"/>
        </dgm:presLayoutVars>
      </dgm:prSet>
      <dgm:spPr/>
    </dgm:pt>
    <dgm:pt modelId="{DD34844B-3E4B-420D-AFF9-EF97D0371360}" type="pres">
      <dgm:prSet presAssocID="{9E0DCE10-4DE6-4623-80D5-84F424BB4606}" presName="spacer" presStyleCnt="0"/>
      <dgm:spPr/>
    </dgm:pt>
    <dgm:pt modelId="{1090724C-83D1-4DED-A0EE-7569BD38097C}" type="pres">
      <dgm:prSet presAssocID="{857B0BCB-F42D-4066-96E9-8B2669F7C904}" presName="parentText" presStyleLbl="node1" presStyleIdx="1" presStyleCnt="3" custLinFactNeighborX="445" custLinFactNeighborY="-21802">
        <dgm:presLayoutVars>
          <dgm:chMax val="0"/>
          <dgm:bulletEnabled val="1"/>
        </dgm:presLayoutVars>
      </dgm:prSet>
      <dgm:spPr/>
    </dgm:pt>
    <dgm:pt modelId="{A9A69A7A-CEF3-443F-8AE8-AA764F786C36}" type="pres">
      <dgm:prSet presAssocID="{238B4CBF-3CFF-4709-BF94-F00B3AFD7521}" presName="spacer" presStyleCnt="0"/>
      <dgm:spPr/>
    </dgm:pt>
    <dgm:pt modelId="{3B2893F5-BB04-4E15-B892-CB26000E11EF}" type="pres">
      <dgm:prSet presAssocID="{A567A8E7-D780-4890-B01D-5546618222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22AF13-2EB8-4D65-9D1E-B148C747501B}" type="presOf" srcId="{A567A8E7-D780-4890-B01D-5546618222FF}" destId="{3B2893F5-BB04-4E15-B892-CB26000E11EF}" srcOrd="0" destOrd="0" presId="urn:microsoft.com/office/officeart/2005/8/layout/vList2"/>
    <dgm:cxn modelId="{4E59A915-6928-4E3D-97C7-3EA8F9B63F3F}" srcId="{6F67D1E9-BA1C-43DF-9650-57D4918A8AE1}" destId="{857B0BCB-F42D-4066-96E9-8B2669F7C904}" srcOrd="1" destOrd="0" parTransId="{4DC8C2AA-2300-4423-8235-C3EC2F165238}" sibTransId="{238B4CBF-3CFF-4709-BF94-F00B3AFD7521}"/>
    <dgm:cxn modelId="{730E6524-E996-44E9-A7BC-19C31FBB1DA5}" type="presOf" srcId="{6695E5C6-2833-41F7-B1BF-ACAFB1BE574A}" destId="{456644D8-214F-4B55-BDC7-56C42DB0AFAE}" srcOrd="0" destOrd="0" presId="urn:microsoft.com/office/officeart/2005/8/layout/vList2"/>
    <dgm:cxn modelId="{38D94499-741C-4A40-9D4D-93B0DCFE9D4F}" srcId="{6F67D1E9-BA1C-43DF-9650-57D4918A8AE1}" destId="{A567A8E7-D780-4890-B01D-5546618222FF}" srcOrd="2" destOrd="0" parTransId="{3AC5EEB2-BCE5-4EBA-B2F8-B5598BD19025}" sibTransId="{0F866BF6-4947-45CF-8EB4-59982FDFE2C1}"/>
    <dgm:cxn modelId="{3891899D-9E83-4353-B559-BBC27B46559D}" srcId="{6F67D1E9-BA1C-43DF-9650-57D4918A8AE1}" destId="{6695E5C6-2833-41F7-B1BF-ACAFB1BE574A}" srcOrd="0" destOrd="0" parTransId="{F7014145-01CF-4430-A348-09C96A1400E5}" sibTransId="{9E0DCE10-4DE6-4623-80D5-84F424BB4606}"/>
    <dgm:cxn modelId="{342DEAB9-7CB7-4788-8C21-F30C595FB428}" type="presOf" srcId="{6F67D1E9-BA1C-43DF-9650-57D4918A8AE1}" destId="{7D376A5C-6670-400D-98C4-04A029A090D4}" srcOrd="0" destOrd="0" presId="urn:microsoft.com/office/officeart/2005/8/layout/vList2"/>
    <dgm:cxn modelId="{FF1A7CE0-D3E1-469C-A19D-A5FCE7BED58F}" type="presOf" srcId="{857B0BCB-F42D-4066-96E9-8B2669F7C904}" destId="{1090724C-83D1-4DED-A0EE-7569BD38097C}" srcOrd="0" destOrd="0" presId="urn:microsoft.com/office/officeart/2005/8/layout/vList2"/>
    <dgm:cxn modelId="{2035529D-25EF-4761-AC88-9BDA8BBC0252}" type="presParOf" srcId="{7D376A5C-6670-400D-98C4-04A029A090D4}" destId="{456644D8-214F-4B55-BDC7-56C42DB0AFAE}" srcOrd="0" destOrd="0" presId="urn:microsoft.com/office/officeart/2005/8/layout/vList2"/>
    <dgm:cxn modelId="{3C697E54-7813-4A5E-8B8C-AE23705C31C6}" type="presParOf" srcId="{7D376A5C-6670-400D-98C4-04A029A090D4}" destId="{DD34844B-3E4B-420D-AFF9-EF97D0371360}" srcOrd="1" destOrd="0" presId="urn:microsoft.com/office/officeart/2005/8/layout/vList2"/>
    <dgm:cxn modelId="{306A803D-7233-407C-8DC1-BAA88402CB49}" type="presParOf" srcId="{7D376A5C-6670-400D-98C4-04A029A090D4}" destId="{1090724C-83D1-4DED-A0EE-7569BD38097C}" srcOrd="2" destOrd="0" presId="urn:microsoft.com/office/officeart/2005/8/layout/vList2"/>
    <dgm:cxn modelId="{2C05C985-A4EA-4018-A6C3-9227F895CE72}" type="presParOf" srcId="{7D376A5C-6670-400D-98C4-04A029A090D4}" destId="{A9A69A7A-CEF3-443F-8AE8-AA764F786C36}" srcOrd="3" destOrd="0" presId="urn:microsoft.com/office/officeart/2005/8/layout/vList2"/>
    <dgm:cxn modelId="{E20EC1CA-4936-477C-B826-8424D3CB2B17}" type="presParOf" srcId="{7D376A5C-6670-400D-98C4-04A029A090D4}" destId="{3B2893F5-BB04-4E15-B892-CB26000E11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0C9B3-FBF2-4BB0-82F6-B4DCD3C1F06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18E9E5-5226-49D5-861C-F8AA7FA4B1A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>
              <a:solidFill>
                <a:srgbClr val="000000"/>
              </a:solidFill>
              <a:latin typeface="+mn-lt"/>
              <a:cs typeface="Times New Roman" pitchFamily="18" charset="0"/>
            </a:rPr>
            <a:t>Выделять</a:t>
          </a:r>
          <a:r>
            <a:rPr lang="ru-RU" dirty="0">
              <a:solidFill>
                <a:srgbClr val="000000"/>
              </a:solidFill>
              <a:latin typeface="+mn-lt"/>
            </a:rPr>
            <a:t> в геометрических фигурах одновременно четыре признака (цвет, форма, величина, толщина)</a:t>
          </a:r>
        </a:p>
      </dgm:t>
    </dgm:pt>
    <dgm:pt modelId="{37C16138-2E36-419D-8650-D0292A9B1A9E}" type="parTrans" cxnId="{F879D098-5135-4E07-816F-9275F5BA7A38}">
      <dgm:prSet/>
      <dgm:spPr/>
      <dgm:t>
        <a:bodyPr/>
        <a:lstStyle/>
        <a:p>
          <a:endParaRPr lang="ru-RU"/>
        </a:p>
      </dgm:t>
    </dgm:pt>
    <dgm:pt modelId="{88E4247F-D457-4CB7-B597-F7074D28FD7E}" type="sibTrans" cxnId="{F879D098-5135-4E07-816F-9275F5BA7A38}">
      <dgm:prSet/>
      <dgm:spPr/>
      <dgm:t>
        <a:bodyPr/>
        <a:lstStyle/>
        <a:p>
          <a:endParaRPr lang="ru-RU"/>
        </a:p>
      </dgm:t>
    </dgm:pt>
    <dgm:pt modelId="{D962C232-774E-4943-9DC1-D94BE07C1FD2}" type="pres">
      <dgm:prSet presAssocID="{C5B0C9B3-FBF2-4BB0-82F6-B4DCD3C1F062}" presName="linear" presStyleCnt="0">
        <dgm:presLayoutVars>
          <dgm:animLvl val="lvl"/>
          <dgm:resizeHandles val="exact"/>
        </dgm:presLayoutVars>
      </dgm:prSet>
      <dgm:spPr/>
    </dgm:pt>
    <dgm:pt modelId="{BD1C0F9E-78CD-41C8-8C23-6B19A5FACD89}" type="pres">
      <dgm:prSet presAssocID="{1318E9E5-5226-49D5-861C-F8AA7FA4B1AC}" presName="parentText" presStyleLbl="node1" presStyleIdx="0" presStyleCnt="1" custScaleY="21507" custLinFactNeighborX="-870" custLinFactNeighborY="-662">
        <dgm:presLayoutVars>
          <dgm:chMax val="0"/>
          <dgm:bulletEnabled val="1"/>
        </dgm:presLayoutVars>
      </dgm:prSet>
      <dgm:spPr/>
    </dgm:pt>
  </dgm:ptLst>
  <dgm:cxnLst>
    <dgm:cxn modelId="{0973EA2E-DC21-448C-B97F-A8F3EC14086F}" type="presOf" srcId="{1318E9E5-5226-49D5-861C-F8AA7FA4B1AC}" destId="{BD1C0F9E-78CD-41C8-8C23-6B19A5FACD89}" srcOrd="0" destOrd="0" presId="urn:microsoft.com/office/officeart/2005/8/layout/vList2"/>
    <dgm:cxn modelId="{F879D098-5135-4E07-816F-9275F5BA7A38}" srcId="{C5B0C9B3-FBF2-4BB0-82F6-B4DCD3C1F062}" destId="{1318E9E5-5226-49D5-861C-F8AA7FA4B1AC}" srcOrd="0" destOrd="0" parTransId="{37C16138-2E36-419D-8650-D0292A9B1A9E}" sibTransId="{88E4247F-D457-4CB7-B597-F7074D28FD7E}"/>
    <dgm:cxn modelId="{06618ED8-0DB6-447C-AD0C-751A79EE8C11}" type="presOf" srcId="{C5B0C9B3-FBF2-4BB0-82F6-B4DCD3C1F062}" destId="{D962C232-774E-4943-9DC1-D94BE07C1FD2}" srcOrd="0" destOrd="0" presId="urn:microsoft.com/office/officeart/2005/8/layout/vList2"/>
    <dgm:cxn modelId="{C8F72A0F-4547-480B-8B1E-A146F3AA1BBE}" type="presParOf" srcId="{D962C232-774E-4943-9DC1-D94BE07C1FD2}" destId="{BD1C0F9E-78CD-41C8-8C23-6B19A5FACD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ECD94-1EE2-449A-9797-91CF427F4200}" type="doc">
      <dgm:prSet loTypeId="urn:microsoft.com/office/officeart/2005/8/layout/vList3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A47B483-CA74-4FA5-ADA6-561C0C443D4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aseline="0" dirty="0">
              <a:solidFill>
                <a:srgbClr val="000000"/>
              </a:solidFill>
            </a:rPr>
            <a:t>Способност</a:t>
          </a:r>
          <a:r>
            <a:rPr lang="ru-RU" sz="2400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ь</a:t>
          </a:r>
          <a:r>
            <a:rPr lang="ru-RU" sz="2400" baseline="0" dirty="0">
              <a:solidFill>
                <a:srgbClr val="000000"/>
              </a:solidFill>
            </a:rPr>
            <a:t> классифицировать геометрические фигуры по заданным признакам</a:t>
          </a:r>
          <a:endParaRPr lang="ru-RU" sz="2400" dirty="0">
            <a:solidFill>
              <a:srgbClr val="000000"/>
            </a:solidFill>
          </a:endParaRPr>
        </a:p>
      </dgm:t>
    </dgm:pt>
    <dgm:pt modelId="{9AA41E98-CC5F-41AC-B7AD-69D8D37CE4D1}" type="parTrans" cxnId="{C0657357-1D02-4C59-8D49-662A78B56ED1}">
      <dgm:prSet/>
      <dgm:spPr/>
      <dgm:t>
        <a:bodyPr/>
        <a:lstStyle/>
        <a:p>
          <a:endParaRPr lang="ru-RU"/>
        </a:p>
      </dgm:t>
    </dgm:pt>
    <dgm:pt modelId="{87D3994E-18DC-494C-8162-5B1C8FCDD396}" type="sibTrans" cxnId="{C0657357-1D02-4C59-8D49-662A78B56ED1}">
      <dgm:prSet/>
      <dgm:spPr/>
      <dgm:t>
        <a:bodyPr/>
        <a:lstStyle/>
        <a:p>
          <a:endParaRPr lang="ru-RU"/>
        </a:p>
      </dgm:t>
    </dgm:pt>
    <dgm:pt modelId="{3C47FCA1-CBD4-4EA4-93E5-71C967B33B0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>
              <a:solidFill>
                <a:srgbClr val="000000"/>
              </a:solidFill>
            </a:rPr>
            <a:t>Способность действия наглядного моделирования, умение давать </a:t>
          </a:r>
          <a:r>
            <a: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характеристику</a:t>
          </a:r>
          <a:r>
            <a:rPr lang="ru-RU" sz="2400" dirty="0">
              <a:solidFill>
                <a:srgbClr val="000000"/>
              </a:solidFill>
            </a:rPr>
            <a:t> геометрических фигур с помощью наглядных моделей</a:t>
          </a:r>
        </a:p>
      </dgm:t>
    </dgm:pt>
    <dgm:pt modelId="{D0F33A7B-BA5D-4657-8344-8DD74A86D5C3}" type="parTrans" cxnId="{DB36F670-C0BE-4421-A608-AFB38631FCAC}">
      <dgm:prSet/>
      <dgm:spPr/>
      <dgm:t>
        <a:bodyPr/>
        <a:lstStyle/>
        <a:p>
          <a:endParaRPr lang="ru-RU"/>
        </a:p>
      </dgm:t>
    </dgm:pt>
    <dgm:pt modelId="{3B631BA1-9E5D-4291-9371-E49B924722AB}" type="sibTrans" cxnId="{DB36F670-C0BE-4421-A608-AFB38631FCAC}">
      <dgm:prSet/>
      <dgm:spPr/>
      <dgm:t>
        <a:bodyPr/>
        <a:lstStyle/>
        <a:p>
          <a:endParaRPr lang="ru-RU"/>
        </a:p>
      </dgm:t>
    </dgm:pt>
    <dgm:pt modelId="{85DA2AA4-2D4C-4183-B817-350ACB571683}" type="pres">
      <dgm:prSet presAssocID="{AA4ECD94-1EE2-449A-9797-91CF427F4200}" presName="linearFlow" presStyleCnt="0">
        <dgm:presLayoutVars>
          <dgm:dir/>
          <dgm:resizeHandles val="exact"/>
        </dgm:presLayoutVars>
      </dgm:prSet>
      <dgm:spPr/>
    </dgm:pt>
    <dgm:pt modelId="{107683B7-9937-47CB-84D9-062AFC7DC48D}" type="pres">
      <dgm:prSet presAssocID="{BA47B483-CA74-4FA5-ADA6-561C0C443D4F}" presName="composite" presStyleCnt="0"/>
      <dgm:spPr/>
    </dgm:pt>
    <dgm:pt modelId="{3BF98FEA-1294-442B-B4C9-B4565AABB83C}" type="pres">
      <dgm:prSet presAssocID="{BA47B483-CA74-4FA5-ADA6-561C0C443D4F}" presName="imgShp" presStyleLbl="fgImgPlace1" presStyleIdx="0" presStyleCnt="2" custScaleX="63014" custScaleY="58986" custLinFactX="-3585" custLinFactNeighborX="-100000" custLinFactNeighborY="1525"/>
      <dgm:spPr/>
    </dgm:pt>
    <dgm:pt modelId="{1D3F09DE-70A1-4B0A-B8EF-13D1B3D452A6}" type="pres">
      <dgm:prSet presAssocID="{BA47B483-CA74-4FA5-ADA6-561C0C443D4F}" presName="txShp" presStyleLbl="node1" presStyleIdx="0" presStyleCnt="2" custAng="0" custScaleX="150376" custScaleY="224610" custLinFactNeighborX="1798" custLinFactNeighborY="18338">
        <dgm:presLayoutVars>
          <dgm:bulletEnabled val="1"/>
        </dgm:presLayoutVars>
      </dgm:prSet>
      <dgm:spPr/>
    </dgm:pt>
    <dgm:pt modelId="{EFB4B9D5-9FA7-43EE-A564-D868C31728DC}" type="pres">
      <dgm:prSet presAssocID="{87D3994E-18DC-494C-8162-5B1C8FCDD396}" presName="spacing" presStyleCnt="0"/>
      <dgm:spPr/>
    </dgm:pt>
    <dgm:pt modelId="{7C31E180-58B3-4EC5-B2CA-F757F4577802}" type="pres">
      <dgm:prSet presAssocID="{3C47FCA1-CBD4-4EA4-93E5-71C967B33B00}" presName="composite" presStyleCnt="0"/>
      <dgm:spPr/>
    </dgm:pt>
    <dgm:pt modelId="{A6418AC5-29B1-4372-A82A-B7A169EDBF7A}" type="pres">
      <dgm:prSet presAssocID="{3C47FCA1-CBD4-4EA4-93E5-71C967B33B00}" presName="imgShp" presStyleLbl="fgImgPlace1" presStyleIdx="1" presStyleCnt="2" custScaleX="58787" custScaleY="58982" custLinFactX="-22929" custLinFactNeighborX="-100000" custLinFactNeighborY="-22719"/>
      <dgm:spPr/>
    </dgm:pt>
    <dgm:pt modelId="{D249AC13-3CA3-4DB2-B342-2646D892A39B}" type="pres">
      <dgm:prSet presAssocID="{3C47FCA1-CBD4-4EA4-93E5-71C967B33B00}" presName="txShp" presStyleLbl="node1" presStyleIdx="1" presStyleCnt="2" custScaleX="150376" custScaleY="237299" custLinFactNeighborX="0" custLinFactNeighborY="2563">
        <dgm:presLayoutVars>
          <dgm:bulletEnabled val="1"/>
        </dgm:presLayoutVars>
      </dgm:prSet>
      <dgm:spPr/>
    </dgm:pt>
  </dgm:ptLst>
  <dgm:cxnLst>
    <dgm:cxn modelId="{DB36F670-C0BE-4421-A608-AFB38631FCAC}" srcId="{AA4ECD94-1EE2-449A-9797-91CF427F4200}" destId="{3C47FCA1-CBD4-4EA4-93E5-71C967B33B00}" srcOrd="1" destOrd="0" parTransId="{D0F33A7B-BA5D-4657-8344-8DD74A86D5C3}" sibTransId="{3B631BA1-9E5D-4291-9371-E49B924722AB}"/>
    <dgm:cxn modelId="{C0657357-1D02-4C59-8D49-662A78B56ED1}" srcId="{AA4ECD94-1EE2-449A-9797-91CF427F4200}" destId="{BA47B483-CA74-4FA5-ADA6-561C0C443D4F}" srcOrd="0" destOrd="0" parTransId="{9AA41E98-CC5F-41AC-B7AD-69D8D37CE4D1}" sibTransId="{87D3994E-18DC-494C-8162-5B1C8FCDD396}"/>
    <dgm:cxn modelId="{5B83FFA5-ADDD-4837-B912-4374F0EBFEA6}" type="presOf" srcId="{AA4ECD94-1EE2-449A-9797-91CF427F4200}" destId="{85DA2AA4-2D4C-4183-B817-350ACB571683}" srcOrd="0" destOrd="0" presId="urn:microsoft.com/office/officeart/2005/8/layout/vList3#1"/>
    <dgm:cxn modelId="{C86F6BD2-DCC5-48B0-A5D8-AD3519D86E88}" type="presOf" srcId="{3C47FCA1-CBD4-4EA4-93E5-71C967B33B00}" destId="{D249AC13-3CA3-4DB2-B342-2646D892A39B}" srcOrd="0" destOrd="0" presId="urn:microsoft.com/office/officeart/2005/8/layout/vList3#1"/>
    <dgm:cxn modelId="{26BCB6F2-FC87-469B-8CB4-FFEBE3116E7C}" type="presOf" srcId="{BA47B483-CA74-4FA5-ADA6-561C0C443D4F}" destId="{1D3F09DE-70A1-4B0A-B8EF-13D1B3D452A6}" srcOrd="0" destOrd="0" presId="urn:microsoft.com/office/officeart/2005/8/layout/vList3#1"/>
    <dgm:cxn modelId="{91980C08-19FE-4997-BCDE-9282F63C5F10}" type="presParOf" srcId="{85DA2AA4-2D4C-4183-B817-350ACB571683}" destId="{107683B7-9937-47CB-84D9-062AFC7DC48D}" srcOrd="0" destOrd="0" presId="urn:microsoft.com/office/officeart/2005/8/layout/vList3#1"/>
    <dgm:cxn modelId="{34DBC0DA-E3BA-4314-8985-966363F0A106}" type="presParOf" srcId="{107683B7-9937-47CB-84D9-062AFC7DC48D}" destId="{3BF98FEA-1294-442B-B4C9-B4565AABB83C}" srcOrd="0" destOrd="0" presId="urn:microsoft.com/office/officeart/2005/8/layout/vList3#1"/>
    <dgm:cxn modelId="{7E9A5087-C7ED-455C-96A3-582AB7EAC0F3}" type="presParOf" srcId="{107683B7-9937-47CB-84D9-062AFC7DC48D}" destId="{1D3F09DE-70A1-4B0A-B8EF-13D1B3D452A6}" srcOrd="1" destOrd="0" presId="urn:microsoft.com/office/officeart/2005/8/layout/vList3#1"/>
    <dgm:cxn modelId="{0A754E92-AEC8-4A57-B509-266B20B92362}" type="presParOf" srcId="{85DA2AA4-2D4C-4183-B817-350ACB571683}" destId="{EFB4B9D5-9FA7-43EE-A564-D868C31728DC}" srcOrd="1" destOrd="0" presId="urn:microsoft.com/office/officeart/2005/8/layout/vList3#1"/>
    <dgm:cxn modelId="{A89B2C6F-A7DE-461A-8E4E-5F6F12FBAAA2}" type="presParOf" srcId="{85DA2AA4-2D4C-4183-B817-350ACB571683}" destId="{7C31E180-58B3-4EC5-B2CA-F757F4577802}" srcOrd="2" destOrd="0" presId="urn:microsoft.com/office/officeart/2005/8/layout/vList3#1"/>
    <dgm:cxn modelId="{FBF9D819-9AA0-414D-9DD0-F738D5E57E9D}" type="presParOf" srcId="{7C31E180-58B3-4EC5-B2CA-F757F4577802}" destId="{A6418AC5-29B1-4372-A82A-B7A169EDBF7A}" srcOrd="0" destOrd="0" presId="urn:microsoft.com/office/officeart/2005/8/layout/vList3#1"/>
    <dgm:cxn modelId="{4B359858-F6B4-4FFD-A301-BE61175DA0A6}" type="presParOf" srcId="{7C31E180-58B3-4EC5-B2CA-F757F4577802}" destId="{D249AC13-3CA3-4DB2-B342-2646D892A39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8CDA7-C5CC-4FBA-8E64-13A027ADA994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05BB09-1B2D-47DD-922F-D038D4EE417B}" type="pres">
      <dgm:prSet presAssocID="{F4F8CDA7-C5CC-4FBA-8E64-13A027ADA994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F22D831B-C163-47B6-B666-65513D9F875C}" type="presOf" srcId="{F4F8CDA7-C5CC-4FBA-8E64-13A027ADA994}" destId="{0105BB09-1B2D-47DD-922F-D038D4EE417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67AD-B324-4A29-94F0-F46B8E561A97}">
      <dsp:nvSpPr>
        <dsp:cNvPr id="0" name=""/>
        <dsp:cNvSpPr/>
      </dsp:nvSpPr>
      <dsp:spPr>
        <a:xfrm>
          <a:off x="0" y="10114"/>
          <a:ext cx="8712968" cy="5171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 современной образовательной системы проблема умственного воспитания чрезвычайна важна и актуальна. Незаменимым материалом для сенсорного развития, для закрепления основных сенсорных эталонов являются блоки Дьенеша. Посредством блоков Дьенеша возможно научить ребенка не только узнавать и называть какое-либо свойство предмета, формировать представление об их многообразии и совокупности проявления каждого из свойств, но и заложить умение сравнивать, анализировать. Игры с блоками позволяют ребенку овладеть предметными действиями, способствует развитию воображения, способности к моделированию и конструированию, развивает наглядно-действенное мышление, формируя переход к наглядно-образному и логическому мышлению, а также способствует координации движении, развитию речи. Способствует развитию внимания, памяти, воспитывает самостоятельность.</a:t>
          </a:r>
        </a:p>
      </dsp:txBody>
      <dsp:txXfrm>
        <a:off x="151456" y="161570"/>
        <a:ext cx="8410056" cy="4868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5E722-E0C6-4075-BBFB-1D3FA7909965}">
      <dsp:nvSpPr>
        <dsp:cNvPr id="0" name=""/>
        <dsp:cNvSpPr/>
      </dsp:nvSpPr>
      <dsp:spPr>
        <a:xfrm>
          <a:off x="0" y="49729"/>
          <a:ext cx="8229600" cy="441490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Познакомить детей с логическими блоками Дьенеша. Создать условия для развития элементарных приемов логического мышления как способов познавательной деятельности у дошкольников через дидактические игры и упражнения с блоками Дьенеша</a:t>
          </a:r>
          <a:r>
            <a:rPr lang="ru-RU" sz="2800" kern="12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518" y="265247"/>
        <a:ext cx="7798564" cy="398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44D8-214F-4B55-BDC7-56C42DB0AFAE}">
      <dsp:nvSpPr>
        <dsp:cNvPr id="0" name=""/>
        <dsp:cNvSpPr/>
      </dsp:nvSpPr>
      <dsp:spPr>
        <a:xfrm>
          <a:off x="0" y="360040"/>
          <a:ext cx="8501122" cy="1385898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1.Образвательные – классификация по двум, трем признакам.</a:t>
          </a:r>
        </a:p>
      </dsp:txBody>
      <dsp:txXfrm>
        <a:off x="67654" y="427694"/>
        <a:ext cx="8365814" cy="1250590"/>
      </dsp:txXfrm>
    </dsp:sp>
    <dsp:sp modelId="{1090724C-83D1-4DED-A0EE-7569BD38097C}">
      <dsp:nvSpPr>
        <dsp:cNvPr id="0" name=""/>
        <dsp:cNvSpPr/>
      </dsp:nvSpPr>
      <dsp:spPr>
        <a:xfrm>
          <a:off x="0" y="1944216"/>
          <a:ext cx="8501122" cy="1216800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2.Развивающая- мелкая моторика, внимание, логическое мышление</a:t>
          </a:r>
        </a:p>
      </dsp:txBody>
      <dsp:txXfrm>
        <a:off x="59399" y="2003615"/>
        <a:ext cx="8382324" cy="1098002"/>
      </dsp:txXfrm>
    </dsp:sp>
    <dsp:sp modelId="{3B2893F5-BB04-4E15-B892-CB26000E11EF}">
      <dsp:nvSpPr>
        <dsp:cNvPr id="0" name=""/>
        <dsp:cNvSpPr/>
      </dsp:nvSpPr>
      <dsp:spPr>
        <a:xfrm>
          <a:off x="0" y="3389029"/>
          <a:ext cx="8501122" cy="1216800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3.Воспитательные- работа в коллективе</a:t>
          </a:r>
        </a:p>
      </dsp:txBody>
      <dsp:txXfrm>
        <a:off x="59399" y="3448428"/>
        <a:ext cx="8382324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0F9E-78CD-41C8-8C23-6B19A5FACD89}">
      <dsp:nvSpPr>
        <dsp:cNvPr id="0" name=""/>
        <dsp:cNvSpPr/>
      </dsp:nvSpPr>
      <dsp:spPr>
        <a:xfrm>
          <a:off x="0" y="0"/>
          <a:ext cx="8280920" cy="949658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00"/>
              </a:solidFill>
              <a:latin typeface="+mn-lt"/>
              <a:cs typeface="Times New Roman" pitchFamily="18" charset="0"/>
            </a:rPr>
            <a:t>Выделять</a:t>
          </a:r>
          <a:r>
            <a:rPr lang="ru-RU" sz="2400" kern="1200" dirty="0">
              <a:solidFill>
                <a:srgbClr val="000000"/>
              </a:solidFill>
              <a:latin typeface="+mn-lt"/>
            </a:rPr>
            <a:t> в геометрических фигурах одновременно четыре признака (цвет, форма, величина, толщина)</a:t>
          </a:r>
        </a:p>
      </dsp:txBody>
      <dsp:txXfrm>
        <a:off x="46358" y="46358"/>
        <a:ext cx="8188204" cy="856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09DE-70A1-4B0A-B8EF-13D1B3D452A6}">
      <dsp:nvSpPr>
        <dsp:cNvPr id="0" name=""/>
        <dsp:cNvSpPr/>
      </dsp:nvSpPr>
      <dsp:spPr>
        <a:xfrm rot="10800000">
          <a:off x="-1" y="144019"/>
          <a:ext cx="8929721" cy="1761797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5890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>
              <a:solidFill>
                <a:srgbClr val="000000"/>
              </a:solidFill>
            </a:rPr>
            <a:t>Способност</a:t>
          </a:r>
          <a:r>
            <a:rPr lang="ru-RU" sz="2400" kern="1200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ь</a:t>
          </a:r>
          <a:r>
            <a:rPr lang="ru-RU" sz="2400" kern="1200" baseline="0" dirty="0">
              <a:solidFill>
                <a:srgbClr val="000000"/>
              </a:solidFill>
            </a:rPr>
            <a:t> классифицировать геометрические фигуры по заданным признакам</a:t>
          </a:r>
          <a:endParaRPr lang="ru-RU" sz="2400" kern="1200" dirty="0">
            <a:solidFill>
              <a:srgbClr val="000000"/>
            </a:solidFill>
          </a:endParaRPr>
        </a:p>
      </dsp:txBody>
      <dsp:txXfrm rot="10800000">
        <a:off x="440448" y="144019"/>
        <a:ext cx="8489272" cy="1761797"/>
      </dsp:txXfrm>
    </dsp:sp>
    <dsp:sp modelId="{3BF98FEA-1294-442B-B4C9-B4565AABB83C}">
      <dsp:nvSpPr>
        <dsp:cNvPr id="0" name=""/>
        <dsp:cNvSpPr/>
      </dsp:nvSpPr>
      <dsp:spPr>
        <a:xfrm>
          <a:off x="436092" y="661702"/>
          <a:ext cx="494269" cy="462674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AC13-3CA3-4DB2-B342-2646D892A39B}">
      <dsp:nvSpPr>
        <dsp:cNvPr id="0" name=""/>
        <dsp:cNvSpPr/>
      </dsp:nvSpPr>
      <dsp:spPr>
        <a:xfrm rot="10800000">
          <a:off x="-1" y="1996300"/>
          <a:ext cx="8929721" cy="1861327"/>
        </a:xfrm>
        <a:prstGeom prst="homePlate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5890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0000"/>
              </a:solidFill>
            </a:rPr>
            <a:t>Способность действия наглядного моделирования, умение давать </a:t>
          </a:r>
          <a:r>
            <a:rPr lang="ru-RU" sz="2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характеристику</a:t>
          </a:r>
          <a:r>
            <a:rPr lang="ru-RU" sz="2400" kern="1200" dirty="0">
              <a:solidFill>
                <a:srgbClr val="000000"/>
              </a:solidFill>
            </a:rPr>
            <a:t> геометрических фигур с помощью наглядных моделей</a:t>
          </a:r>
        </a:p>
      </dsp:txBody>
      <dsp:txXfrm rot="10800000">
        <a:off x="465331" y="1996300"/>
        <a:ext cx="8464389" cy="1861327"/>
      </dsp:txXfrm>
    </dsp:sp>
    <dsp:sp modelId="{A6418AC5-29B1-4372-A82A-B7A169EDBF7A}">
      <dsp:nvSpPr>
        <dsp:cNvPr id="0" name=""/>
        <dsp:cNvSpPr/>
      </dsp:nvSpPr>
      <dsp:spPr>
        <a:xfrm>
          <a:off x="300939" y="2517259"/>
          <a:ext cx="461113" cy="462643"/>
        </a:xfrm>
        <a:prstGeom prst="ellipse">
          <a:avLst/>
        </a:prstGeom>
        <a:solidFill>
          <a:schemeClr val="accent2">
            <a:tint val="50000"/>
            <a:alpha val="90000"/>
            <a:hueOff val="95392"/>
            <a:satOff val="-3182"/>
            <a:lumOff val="10706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136" y="2492896"/>
            <a:ext cx="8715436" cy="23042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effectLst/>
                <a:latin typeface="Georgia" pitchFamily="18" charset="0"/>
              </a:rPr>
              <a:t>Презентация по сенсорному развитию</a:t>
            </a:r>
            <a:br>
              <a:rPr lang="ru-RU" sz="2800" dirty="0">
                <a:solidFill>
                  <a:srgbClr val="000000"/>
                </a:solidFill>
                <a:effectLst/>
                <a:latin typeface="Georgia" pitchFamily="18" charset="0"/>
              </a:rPr>
            </a:br>
            <a:br>
              <a:rPr lang="ru-RU" sz="4800" dirty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3100" dirty="0">
                <a:solidFill>
                  <a:srgbClr val="000000"/>
                </a:solidFill>
                <a:effectLst/>
                <a:latin typeface="Georgia" pitchFamily="18" charset="0"/>
              </a:rPr>
              <a:t>«Красный, синий, голубой- выбирай себе любой»(Блоки </a:t>
            </a:r>
            <a:r>
              <a:rPr lang="ru-RU" sz="3100" dirty="0" err="1">
                <a:solidFill>
                  <a:srgbClr val="000000"/>
                </a:solidFill>
                <a:effectLst/>
                <a:latin typeface="Georgia" pitchFamily="18" charset="0"/>
              </a:rPr>
              <a:t>Дьенеша</a:t>
            </a:r>
            <a:r>
              <a:rPr lang="ru-RU" sz="3100" dirty="0">
                <a:solidFill>
                  <a:srgbClr val="000000"/>
                </a:solidFill>
                <a:effectLst/>
                <a:latin typeface="Georgia" pitchFamily="18" charset="0"/>
              </a:rPr>
              <a:t>)</a:t>
            </a:r>
            <a:br>
              <a:rPr lang="ru-RU" sz="2700" dirty="0">
                <a:solidFill>
                  <a:srgbClr val="000000"/>
                </a:solidFill>
                <a:effectLst/>
                <a:latin typeface="Georgia" pitchFamily="18" charset="0"/>
              </a:rPr>
            </a:br>
            <a:br>
              <a:rPr lang="ru-RU" sz="2700" dirty="0">
                <a:solidFill>
                  <a:srgbClr val="000000"/>
                </a:solidFill>
                <a:effectLst/>
                <a:latin typeface="Georgia" pitchFamily="18" charset="0"/>
              </a:rPr>
            </a:br>
            <a:endParaRPr lang="ru-RU" sz="48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557654"/>
            <a:ext cx="393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Сапожникова О.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МКДОУ: «Д/с № 27» 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0152" y="3140968"/>
            <a:ext cx="2592288" cy="64807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8229600" cy="17190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После  самостоятельного знакомства с блоками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перешли</a:t>
            </a:r>
            <a:r>
              <a:rPr lang="ru-RU" sz="2800" dirty="0">
                <a:solidFill>
                  <a:srgbClr val="000000"/>
                </a:solidFill>
              </a:rPr>
              <a:t> к играм и упражнениям на ознакомления с геометрическими формами, цветом, величиной, толщиной.</a:t>
            </a:r>
            <a:endParaRPr lang="ru-RU" sz="2800" dirty="0"/>
          </a:p>
        </p:txBody>
      </p:sp>
      <p:pic>
        <p:nvPicPr>
          <p:cNvPr id="3074" name="Picture 2" descr="C:\Users\Admin\Desktop\Photos\IMG04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456384" cy="36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Photos\IMG039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1" y="2202242"/>
            <a:ext cx="4310735" cy="36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771" y="6165304"/>
            <a:ext cx="213176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«Найди такой же»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6165304"/>
            <a:ext cx="24482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«Найди все круглые»</a:t>
            </a:r>
          </a:p>
        </p:txBody>
      </p:sp>
    </p:spTree>
    <p:extLst>
      <p:ext uri="{BB962C8B-B14F-4D97-AF65-F5344CB8AC3E}">
        <p14:creationId xmlns:p14="http://schemas.microsoft.com/office/powerpoint/2010/main" val="119520017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блоки дьенеша\IMG02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8144" y="2004437"/>
            <a:ext cx="2830371" cy="33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блоки дьенеша\IMG022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4931" y="1116030"/>
            <a:ext cx="2880320" cy="3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блоки дьенеша\IMG022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696" y="417557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блоки дьенеша\IMG029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6" y="135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517232"/>
            <a:ext cx="518457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Приём наложения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-22151"/>
            <a:ext cx="338437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образцу(плоскостной вариант)</a:t>
            </a:r>
          </a:p>
        </p:txBody>
      </p:sp>
    </p:spTree>
    <p:extLst>
      <p:ext uri="{BB962C8B-B14F-4D97-AF65-F5344CB8AC3E}">
        <p14:creationId xmlns:p14="http://schemas.microsoft.com/office/powerpoint/2010/main" val="233700112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4248472" cy="34864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Знакомство с символами</a:t>
            </a:r>
          </a:p>
        </p:txBody>
      </p:sp>
      <p:pic>
        <p:nvPicPr>
          <p:cNvPr id="8194" name="Picture 2" descr="C:\Users\Admin\Desktop\Photos\IMG039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4460" y="278905"/>
            <a:ext cx="5184576" cy="7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2588" y="1340769"/>
            <a:ext cx="280831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цвету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6744" y="2564904"/>
            <a:ext cx="140415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форме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3933057"/>
            <a:ext cx="422106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толщине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479" y="5229200"/>
            <a:ext cx="425642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величине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587" y="1710101"/>
            <a:ext cx="2808313" cy="854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76745" y="2934235"/>
            <a:ext cx="1404156" cy="998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302388"/>
            <a:ext cx="4221069" cy="926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598532"/>
            <a:ext cx="4221068" cy="9268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11702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Дидактические игры и упражнения на группировку по одному признаку </a:t>
            </a:r>
            <a:r>
              <a:rPr lang="ru-RU" sz="2800" dirty="0">
                <a:solidFill>
                  <a:srgbClr val="000000"/>
                </a:solidFill>
              </a:rPr>
              <a:t>«Угощение для игрушек»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7107123"/>
              </p:ext>
            </p:extLst>
          </p:nvPr>
        </p:nvGraphicFramePr>
        <p:xfrm>
          <a:off x="1187624" y="1484313"/>
          <a:ext cx="6912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062565"/>
              </p:ext>
            </p:extLst>
          </p:nvPr>
        </p:nvGraphicFramePr>
        <p:xfrm>
          <a:off x="2987824" y="1479065"/>
          <a:ext cx="2736304" cy="365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Photos\IMG03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0679" y="1220762"/>
            <a:ext cx="2256237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hotos\IMG038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9449" y="1643424"/>
            <a:ext cx="3480373" cy="41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hotos\IMG038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5744" y="3663002"/>
            <a:ext cx="23402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49322"/>
              </p:ext>
            </p:extLst>
          </p:nvPr>
        </p:nvGraphicFramePr>
        <p:xfrm>
          <a:off x="1187624" y="1484784"/>
          <a:ext cx="2016224" cy="365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По</a:t>
                      </a:r>
                      <a:r>
                        <a:rPr lang="ru-RU" baseline="0" dirty="0">
                          <a:solidFill>
                            <a:srgbClr val="000000"/>
                          </a:solidFill>
                        </a:rPr>
                        <a:t> цвету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96880"/>
              </p:ext>
            </p:extLst>
          </p:nvPr>
        </p:nvGraphicFramePr>
        <p:xfrm>
          <a:off x="5724127" y="1484784"/>
          <a:ext cx="2376265" cy="365760"/>
        </p:xfrm>
        <a:graphic>
          <a:graphicData uri="http://schemas.openxmlformats.org/drawingml/2006/table">
            <a:tbl>
              <a:tblPr/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r>
                        <a:rPr lang="ru-RU" dirty="0"/>
                        <a:t>По форме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97026"/>
              </p:ext>
            </p:extLst>
          </p:nvPr>
        </p:nvGraphicFramePr>
        <p:xfrm>
          <a:off x="5724128" y="1484784"/>
          <a:ext cx="2448272" cy="365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По</a:t>
                      </a:r>
                      <a:r>
                        <a:rPr lang="ru-RU" baseline="0" dirty="0">
                          <a:solidFill>
                            <a:srgbClr val="000000"/>
                          </a:solidFill>
                        </a:rPr>
                        <a:t> форме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71992"/>
              </p:ext>
            </p:extLst>
          </p:nvPr>
        </p:nvGraphicFramePr>
        <p:xfrm>
          <a:off x="4415883" y="5887844"/>
          <a:ext cx="2609385" cy="457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По величине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254412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Photos\IMG03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3"/>
            <a:ext cx="2286000" cy="36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Photos\IMG039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286000" cy="3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Photos\IMG039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7" y="1837431"/>
            <a:ext cx="2286000" cy="36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446" y="1124744"/>
            <a:ext cx="21064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«Бусы для </a:t>
            </a:r>
            <a:r>
              <a:rPr lang="ru-RU" dirty="0" err="1">
                <a:solidFill>
                  <a:srgbClr val="000000"/>
                </a:solidFill>
              </a:rPr>
              <a:t>барби</a:t>
            </a:r>
            <a:r>
              <a:rPr 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5020" y="1124744"/>
            <a:ext cx="280831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«Сказочное солнышко»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5343191"/>
            <a:ext cx="237626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«Дорожка к домику»</a:t>
            </a:r>
          </a:p>
        </p:txBody>
      </p:sp>
    </p:spTree>
    <p:extLst>
      <p:ext uri="{BB962C8B-B14F-4D97-AF65-F5344CB8AC3E}">
        <p14:creationId xmlns:p14="http://schemas.microsoft.com/office/powerpoint/2010/main" val="2997344245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32" y="251945"/>
            <a:ext cx="8003232" cy="76470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3100" b="1" dirty="0">
                <a:solidFill>
                  <a:srgbClr val="000000"/>
                </a:solidFill>
              </a:rPr>
              <a:t>Построй поезд» (дорожки) по словестному указанию. </a:t>
            </a:r>
          </a:p>
        </p:txBody>
      </p:sp>
      <p:pic>
        <p:nvPicPr>
          <p:cNvPr id="5122" name="Picture 2" descr="C:\Users\Admin\Desktop\Photos\IMG02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8437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локи дьенеша\IMG026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1379"/>
            <a:ext cx="260412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919" y="5200422"/>
            <a:ext cx="12695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цвету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780424"/>
            <a:ext cx="345638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Чередование геометрических форм</a:t>
            </a:r>
          </a:p>
        </p:txBody>
      </p:sp>
      <p:pic>
        <p:nvPicPr>
          <p:cNvPr id="9218" name="Picture 2" descr="F:\блоки дьенеша\IMG037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5264" y="404575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056784" cy="92471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Дидактические игры и упражнения по двум признакам: цвету и форме.</a:t>
            </a:r>
          </a:p>
        </p:txBody>
      </p:sp>
      <p:pic>
        <p:nvPicPr>
          <p:cNvPr id="6146" name="Picture 2" descr="C:\Users\Admin\Desktop\Photos\IMG03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5446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412686"/>
            <a:ext cx="27363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«Бабочка- красавица»</a:t>
            </a:r>
          </a:p>
        </p:txBody>
      </p:sp>
      <p:pic>
        <p:nvPicPr>
          <p:cNvPr id="10242" name="Picture 2" descr="F:\блоки дьенеша\IMG037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8083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51258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Дидактические игры и упражнения по трём признакам: цвет, форма, размер.</a:t>
            </a:r>
          </a:p>
        </p:txBody>
      </p:sp>
      <p:pic>
        <p:nvPicPr>
          <p:cNvPr id="7170" name="Picture 2" descr="F:\блоки дьенеша\IMG029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4482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блоки дьенеша\IMG03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4482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954901"/>
            <a:ext cx="2808312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«Чудесный мешочек»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1674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920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0910" y="1155288"/>
            <a:ext cx="2286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9597" y="1143761"/>
            <a:ext cx="2283774" cy="3045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2" y="1524000"/>
            <a:ext cx="2286000" cy="30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955" y="4191000"/>
            <a:ext cx="2286000" cy="30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8" y="3875071"/>
            <a:ext cx="2286000" cy="30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24" y="3808164"/>
            <a:ext cx="2286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730" y="139394"/>
            <a:ext cx="8146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Положительным фактором является то, что некоторые пособия можно изготовить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01468908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9" y="666614"/>
            <a:ext cx="2764760" cy="86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карточками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2" y="2603503"/>
            <a:ext cx="2286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" y="1556792"/>
            <a:ext cx="3048000" cy="2286000"/>
          </a:xfrm>
          <a:prstGeom prst="rect">
            <a:avLst/>
          </a:prstGeom>
        </p:spPr>
      </p:pic>
      <p:pic>
        <p:nvPicPr>
          <p:cNvPr id="1026" name="Picture 2" descr="F:\блоки дьенеша\IMG028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8" y="443154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локи дьенеша\IMG030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блоки дьенеша\IMG0375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09" y="154339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7210" y="4005064"/>
            <a:ext cx="28684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«Найди овощ»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6021288"/>
            <a:ext cx="19442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«Продолжи ряд»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848" y="3990560"/>
            <a:ext cx="297599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«Загадки»</a:t>
            </a:r>
          </a:p>
        </p:txBody>
      </p:sp>
    </p:spTree>
    <p:extLst>
      <p:ext uri="{BB962C8B-B14F-4D97-AF65-F5344CB8AC3E}">
        <p14:creationId xmlns:p14="http://schemas.microsoft.com/office/powerpoint/2010/main" val="464213510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344816" cy="115212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</a:rPr>
              <a:t>Развитие логического мышления посредством дидактических игр.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5024" cy="2144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/>
              <a:t>  </a:t>
            </a:r>
            <a:r>
              <a:rPr lang="ru-RU" dirty="0">
                <a:solidFill>
                  <a:srgbClr val="000000"/>
                </a:solidFill>
              </a:rPr>
              <a:t>В дошкольной педагогике существует множество разнообразных методик, технологий, которые развивают интеллект детей.                                    Наиболее эффективным пособием являются блоки </a:t>
            </a:r>
            <a:r>
              <a:rPr lang="ru-RU" dirty="0" err="1">
                <a:solidFill>
                  <a:srgbClr val="000000"/>
                </a:solidFill>
              </a:rPr>
              <a:t>Дьенеша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837280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336704" cy="63668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b="1" dirty="0">
                <a:solidFill>
                  <a:srgbClr val="000000"/>
                </a:solidFill>
              </a:rPr>
              <a:t>Знакомство с символами отрицания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endParaRPr lang="ru-RU" sz="2800" dirty="0"/>
          </a:p>
        </p:txBody>
      </p:sp>
      <p:pic>
        <p:nvPicPr>
          <p:cNvPr id="2050" name="Picture 2" descr="C:\Users\Admin\Desktop\Photos\IMG03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6679" y="1203799"/>
            <a:ext cx="4503061" cy="61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0649" y="2021289"/>
            <a:ext cx="259228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               По цвету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3140968"/>
            <a:ext cx="137085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форме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8812" y="4273813"/>
            <a:ext cx="38241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величине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8812" y="5733256"/>
            <a:ext cx="38241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 толщине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649" y="2391614"/>
            <a:ext cx="2592289" cy="749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510301"/>
            <a:ext cx="1370858" cy="763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73879" y="4643144"/>
            <a:ext cx="3789059" cy="10901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38812" y="6102588"/>
            <a:ext cx="382412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76916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0189" y="391527"/>
            <a:ext cx="525658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логическими кубами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286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75" y="1964267"/>
            <a:ext cx="3048000" cy="19687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2189" y="1239229"/>
            <a:ext cx="7632848" cy="6480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Своеобразие логических кубиков, возможность «случайного» выбора  свойств</a:t>
            </a:r>
          </a:p>
        </p:txBody>
      </p:sp>
      <p:pic>
        <p:nvPicPr>
          <p:cNvPr id="3074" name="Picture 2" descr="F:\блоки дьенеша\IMG036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локи дьенеша\IMG037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75" y="3944435"/>
            <a:ext cx="2286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24300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«Найди не такую»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6349970"/>
            <a:ext cx="252028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«Найди такую»</a:t>
            </a:r>
          </a:p>
        </p:txBody>
      </p:sp>
    </p:spTree>
    <p:extLst>
      <p:ext uri="{BB962C8B-B14F-4D97-AF65-F5344CB8AC3E}">
        <p14:creationId xmlns:p14="http://schemas.microsoft.com/office/powerpoint/2010/main" val="1298743057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908720"/>
            <a:ext cx="2952328" cy="34864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                                 </a:t>
            </a:r>
            <a:r>
              <a:rPr lang="ru-RU" sz="2800" b="1" dirty="0">
                <a:solidFill>
                  <a:srgbClr val="000000"/>
                </a:solidFill>
              </a:rPr>
              <a:t>Игры с обручем</a:t>
            </a:r>
          </a:p>
        </p:txBody>
      </p:sp>
      <p:pic>
        <p:nvPicPr>
          <p:cNvPr id="4098" name="Picture 2" descr="F:\блоки дьенеша\IMG036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361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локи дьенеша\IMG036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358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Photos\IMG038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692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7747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2409" y="279266"/>
            <a:ext cx="5458896" cy="7648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Свободная деятельность</a:t>
            </a:r>
          </a:p>
        </p:txBody>
      </p:sp>
      <p:pic>
        <p:nvPicPr>
          <p:cNvPr id="5122" name="Picture 2" descr="F:\блоки дьенеша\IMG038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9" y="3810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локи дьенеша\IMG038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9" y="100728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блоки дьенеша\IMG038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3026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блоки дьенеша\IMG038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блоки дьенеша\IMG027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9" y="119675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блоки дьенеша\IMG0270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2" y="123258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750888"/>
            <a:ext cx="8229600" cy="5649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114063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3199822"/>
              </p:ext>
            </p:extLst>
          </p:nvPr>
        </p:nvGraphicFramePr>
        <p:xfrm>
          <a:off x="1403648" y="1140633"/>
          <a:ext cx="6552728" cy="419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824536" cy="65660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82686"/>
              </p:ext>
            </p:extLst>
          </p:nvPr>
        </p:nvGraphicFramePr>
        <p:xfrm>
          <a:off x="323528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7937" y="764704"/>
            <a:ext cx="5710808" cy="8256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1358" y="1883296"/>
            <a:ext cx="7924800" cy="65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 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Логические блоки Дьенеша»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638032" y="2057400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6632" y="2959940"/>
            <a:ext cx="7979526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Педагогическая лаборатория «Блоки Дьенеша»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606565" y="3074240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632" y="4221088"/>
            <a:ext cx="7979526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Памятка «Играем от души- играем вместе»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606565" y="4335388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06565" y="5614295"/>
            <a:ext cx="228600" cy="3048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6632" y="5445224"/>
            <a:ext cx="797952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«Как развивать ребенка играя» 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980728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+mj-lt"/>
              </a:rPr>
              <a:t>Вывод.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Таким образом, система работы по развитию логического мышления дошкольников с использованием логических блоков </a:t>
            </a:r>
            <a:r>
              <a:rPr lang="ru-RU" sz="2800" dirty="0" err="1">
                <a:solidFill>
                  <a:srgbClr val="000000"/>
                </a:solidFill>
              </a:rPr>
              <a:t>Дьенеша</a:t>
            </a:r>
            <a:r>
              <a:rPr lang="ru-RU" sz="2800" dirty="0">
                <a:solidFill>
                  <a:srgbClr val="000000"/>
                </a:solidFill>
              </a:rPr>
              <a:t> способствует более успешному формированию у детей основных приёмов логического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610874530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33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проделанной работы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157592" cy="460851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умеют использовать занимательный материал, как в организованной образовательной деятельности, а также в играх самостоятельного характера.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детей сформированы сенсорные эталоны. Они умеют сопоставлять предметы по цвету, размеру, форме и величине.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хорошо ориентируются в пространственных отношениях между предметами.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достигли определенных результатов.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Освоили конструктивные навыки: строить постройки по образцу.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>
            <a:prstTxWarp prst="textWave4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8064895" cy="57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849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3456384" cy="72234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08400"/>
              </p:ext>
            </p:extLst>
          </p:nvPr>
        </p:nvGraphicFramePr>
        <p:xfrm>
          <a:off x="179512" y="1196752"/>
          <a:ext cx="8712968" cy="518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6525344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824536" cy="485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сенсорного развития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41865"/>
              </p:ext>
            </p:extLst>
          </p:nvPr>
        </p:nvGraphicFramePr>
        <p:xfrm>
          <a:off x="457200" y="1484784"/>
          <a:ext cx="8229600" cy="451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5074" y="6357958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347327" cy="5943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сенсорного развития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696"/>
              </p:ext>
            </p:extLst>
          </p:nvPr>
        </p:nvGraphicFramePr>
        <p:xfrm>
          <a:off x="285720" y="1268760"/>
          <a:ext cx="8501122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7950" y="6453336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4896544" cy="37999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23058"/>
              </p:ext>
            </p:extLst>
          </p:nvPr>
        </p:nvGraphicFramePr>
        <p:xfrm>
          <a:off x="755576" y="1124744"/>
          <a:ext cx="82809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46095175"/>
              </p:ext>
            </p:extLst>
          </p:nvPr>
        </p:nvGraphicFramePr>
        <p:xfrm>
          <a:off x="107504" y="2204864"/>
          <a:ext cx="8929718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12" y="6429397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464496" cy="5760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218992"/>
              </p:ext>
            </p:extLst>
          </p:nvPr>
        </p:nvGraphicFramePr>
        <p:xfrm>
          <a:off x="0" y="1844824"/>
          <a:ext cx="9144000" cy="467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\Desktop\324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2" y="2924944"/>
            <a:ext cx="2736760" cy="23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5" y="2158717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414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images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5" y="4413362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images (3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3362"/>
            <a:ext cx="237626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040560" cy="45332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16633"/>
            <a:ext cx="8291264" cy="165618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Прежде, чем приступить к играм и упражнениям, я предоставила детям возможность самостоятельно познакомиться с логическими блоками. Здесь блоки использовались как обычный конструктор.</a:t>
            </a:r>
          </a:p>
        </p:txBody>
      </p:sp>
      <p:pic>
        <p:nvPicPr>
          <p:cNvPr id="2052" name="Picture 4" descr="F:\блоки дьенеша\IMG02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828"/>
            <a:ext cx="26460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блоки дьенеша\IMG02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1916832"/>
            <a:ext cx="24300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блоки дьенеша\IMG036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6" y="3664548"/>
            <a:ext cx="2326871" cy="31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блоки дьенеша\IMG036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DBF5F9"/>
      </a:dk1>
      <a:lt1>
        <a:sysClr val="window" lastClr="FFFFFF"/>
      </a:lt1>
      <a:dk2>
        <a:srgbClr val="E6F8F5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</TotalTime>
  <Words>639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Constantia</vt:lpstr>
      <vt:lpstr>Georgia</vt:lpstr>
      <vt:lpstr>Times New Roman</vt:lpstr>
      <vt:lpstr>Wingdings 2</vt:lpstr>
      <vt:lpstr>Поток</vt:lpstr>
      <vt:lpstr>Презентация по сенсорному развитию  «Красный, синий, голубой- выбирай себе любой»(Блоки Дьенеша)  </vt:lpstr>
      <vt:lpstr>Развитие логического мышления посредством дидактических игр.</vt:lpstr>
      <vt:lpstr>Презентация PowerPoint</vt:lpstr>
      <vt:lpstr>Актуальность </vt:lpstr>
      <vt:lpstr>Цель сенсорного развития</vt:lpstr>
      <vt:lpstr>Задачи сенсорного развития</vt:lpstr>
      <vt:lpstr>Ожидаемые результаты</vt:lpstr>
      <vt:lpstr> Методическое обеспечение</vt:lpstr>
      <vt:lpstr>Презентация PowerPoint</vt:lpstr>
      <vt:lpstr>После  самостоятельного знакомства с блоками перешли к играм и упражнениям на ознакомления с геометрическими формами, цветом, величиной, толщиной.</vt:lpstr>
      <vt:lpstr>Презентация PowerPoint</vt:lpstr>
      <vt:lpstr>Знакомство с символами</vt:lpstr>
      <vt:lpstr>Дидактические игры и упражнения на группировку по одному признаку «Угощение для игрушек»</vt:lpstr>
      <vt:lpstr>Презентация PowerPoint</vt:lpstr>
      <vt:lpstr>«Построй поезд» (дорожки) по словестному указанию. </vt:lpstr>
      <vt:lpstr>Дидактические игры и упражнения по двум признакам: цвету и форме.</vt:lpstr>
      <vt:lpstr>Дидактические игры и упражнения по трём признакам: цвет, форма, размер.</vt:lpstr>
      <vt:lpstr>Презентация PowerPoint</vt:lpstr>
      <vt:lpstr>Презентация PowerPoint</vt:lpstr>
      <vt:lpstr>Знакомство с символами отрицания.</vt:lpstr>
      <vt:lpstr>Презентация PowerPoint</vt:lpstr>
      <vt:lpstr>                                 Игры с обручем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Результат проделанной работы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защите выпускной квалификационной работы «Налоговое</dc:title>
  <dc:creator>JIewka cBuH</dc:creator>
  <cp:lastModifiedBy>cnhtetnka88@gmail.com</cp:lastModifiedBy>
  <cp:revision>145</cp:revision>
  <dcterms:created xsi:type="dcterms:W3CDTF">2015-06-01T14:32:14Z</dcterms:created>
  <dcterms:modified xsi:type="dcterms:W3CDTF">2018-01-08T18:02:33Z</dcterms:modified>
</cp:coreProperties>
</file>