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57" r:id="rId4"/>
    <p:sldId id="279" r:id="rId5"/>
    <p:sldId id="264" r:id="rId6"/>
    <p:sldId id="278" r:id="rId7"/>
    <p:sldId id="265" r:id="rId8"/>
    <p:sldId id="269" r:id="rId9"/>
    <p:sldId id="280" r:id="rId10"/>
    <p:sldId id="273" r:id="rId11"/>
    <p:sldId id="281" r:id="rId12"/>
    <p:sldId id="272" r:id="rId13"/>
    <p:sldId id="282" r:id="rId14"/>
    <p:sldId id="260" r:id="rId15"/>
    <p:sldId id="283" r:id="rId16"/>
    <p:sldId id="270" r:id="rId17"/>
    <p:sldId id="284" r:id="rId18"/>
    <p:sldId id="268" r:id="rId19"/>
    <p:sldId id="274" r:id="rId20"/>
    <p:sldId id="286" r:id="rId21"/>
    <p:sldId id="275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80" d="100"/>
          <a:sy n="80" d="100"/>
        </p:scale>
        <p:origin x="-870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09.01.2018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09.01.2018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09.01.2018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09.01.2018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09.01.2018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09.01.2018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09.01.2018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09.01.2018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09.01.2018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09.01.2018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09.01.2018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764704"/>
            <a:ext cx="813690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 литературного чтения для 1 класса.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Прогулка по зимнему лесу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обучающие: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повторение изученных букв, формирование навыков грамотного чтения;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развивающие: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внимания, мышления, памяти: зрительной, тактильной, речи учащихся, фонематического слуха, умения работать в паре, развитие познавательной активности, расширение кругозора школьников, развитие интереса к учению;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воспитывающие: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взаимовыручки, поддержки, экологической культуры, бережного, заботливого отношения к окружающему миру, к своему здоровью, воспитание самооценки учебной деятельности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Универсальные учебные действия (УУД):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познавательные: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общеучебные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самостоятельное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формулирование познавательной цели, постановка и формулирование проблемы, логические - анализ, синтез, классификация,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символические - моделирование; регулятивные: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прогнозирование результата, самооценка учебной деятельности;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личностные: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смыслообразование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(мотивация учебной деятельности), установка на здоровый образ жизни, нравственно-этическая ориентация; коммуникативные: постановка вопросов, речевых высказываний, учет разных мнений, умение правильно построить и аргументировать свое мнение.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 урока: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нестандартный урок в форме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Путешествия в зимний лес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Оборудование: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елки со снежинками, конверты с заданиями, изображение леса, цветные карандаши, презентация, снежинки для самооценки,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мультимедийный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проектор, компьютер, белая доска.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07288" cy="1143000"/>
          </a:xfrm>
        </p:spPr>
        <p:txBody>
          <a:bodyPr/>
          <a:lstStyle/>
          <a:p>
            <a:r>
              <a:rPr lang="ru-RU" sz="4000" dirty="0" smtClean="0"/>
              <a:t>Среди букв найди названия деревьев</a:t>
            </a:r>
            <a:endParaRPr lang="ru-RU" sz="40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97207" y="1362841"/>
            <a:ext cx="735329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о с и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 у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 м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ё л к а с л е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в у г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к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 е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ё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ъ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 и т у с о с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 л ё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 у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б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 о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 е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я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 л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а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267744" y="1628800"/>
            <a:ext cx="2376264" cy="576064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3568" y="2276872"/>
            <a:ext cx="2016224" cy="576064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71800" y="3068960"/>
            <a:ext cx="2592288" cy="576064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563888" y="3789040"/>
            <a:ext cx="2376264" cy="576064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59632" y="4509120"/>
            <a:ext cx="1944216" cy="576064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691680" y="5229200"/>
            <a:ext cx="1872208" cy="576064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95536" y="980728"/>
            <a:ext cx="838842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Молодцы! Верно! Только как здесь оказался заяц?! Наверное, прячется!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его догнать и спросить о нашем письме, нужно быть сильным, быстрым и здоровым. Поможет нам стать спортивными физкультминутка.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Встанем со своих мест.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(Зарядка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Елочки - пенечки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dl27.photosklad.net/20121023/ed398d00675edc947c02e192ad1eae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2" cy="6155837"/>
          </a:xfrm>
          <a:prstGeom prst="rect">
            <a:avLst/>
          </a:prstGeom>
          <a:noFill/>
        </p:spPr>
      </p:pic>
      <p:pic>
        <p:nvPicPr>
          <p:cNvPr id="22534" name="Picture 6" descr="http://www.playcast.ru/uploads/2016/11/28/206889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733256"/>
            <a:ext cx="1609941" cy="594859"/>
          </a:xfrm>
          <a:prstGeom prst="rect">
            <a:avLst/>
          </a:prstGeom>
          <a:noFill/>
        </p:spPr>
      </p:pic>
      <p:pic>
        <p:nvPicPr>
          <p:cNvPr id="7" name="Picture 6" descr="http://www.playcast.ru/uploads/2016/11/28/2068898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949280"/>
            <a:ext cx="1220173" cy="450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23528" y="1339026"/>
            <a:ext cx="84969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и наш знакомый заяц!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Оказывается, он нам задание принес: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Найти ему и его друзьям домики.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какой домик мы зайца определим? Почему?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Теперь поможем друзьям зайца.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Только, чтобы узнать, кому помочь, прочитаем загадку.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звери домой попали. Всем помогли.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беда. Не знают они, кто нам письмо прислал.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lass.photolandiya.ru/img-q5y5x5n4g40414y5u4m4k4m5v5y5e4c4a4y5a4r4s2l406/Scenarii/LisaiZayac/11753803_565582136916407_40159119_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32656"/>
            <a:ext cx="2348618" cy="2160240"/>
          </a:xfrm>
          <a:prstGeom prst="rect">
            <a:avLst/>
          </a:prstGeom>
          <a:noFill/>
        </p:spPr>
      </p:pic>
      <p:pic>
        <p:nvPicPr>
          <p:cNvPr id="3" name="Picture 2" descr="http://klass.photolandiya.ru/img-q5y5x5n4g40414y5u4m4k4m5v5y5e4c4a4y5a4r4s2l406/Scenarii/LisaiZayac/11753803_565582136916407_40159119_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0"/>
            <a:ext cx="2348618" cy="2160240"/>
          </a:xfrm>
          <a:prstGeom prst="rect">
            <a:avLst/>
          </a:prstGeom>
          <a:noFill/>
        </p:spPr>
      </p:pic>
      <p:pic>
        <p:nvPicPr>
          <p:cNvPr id="4" name="Picture 2" descr="http://klass.photolandiya.ru/img-q5y5x5n4g40414y5u4m4k4m5v5y5e4c4a4y5a4r4s2l406/Scenarii/LisaiZayac/11753803_565582136916407_40159119_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332656"/>
            <a:ext cx="2348618" cy="2160240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3851920" y="2276872"/>
            <a:ext cx="1512168" cy="288032"/>
            <a:chOff x="611560" y="2276872"/>
            <a:chExt cx="1512168" cy="288032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611560" y="2420888"/>
              <a:ext cx="151216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331640" y="2276872"/>
              <a:ext cx="0" cy="28803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" name="Прямая соединительная линия 7"/>
          <p:cNvCxnSpPr/>
          <p:nvPr/>
        </p:nvCxnSpPr>
        <p:spPr>
          <a:xfrm>
            <a:off x="683568" y="2636912"/>
            <a:ext cx="151216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6660232" y="2492896"/>
            <a:ext cx="1512168" cy="288032"/>
            <a:chOff x="3563888" y="2348880"/>
            <a:chExt cx="1512168" cy="288032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3563888" y="2492896"/>
              <a:ext cx="1512168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995936" y="2348880"/>
              <a:ext cx="0" cy="28803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4499992" y="2348880"/>
              <a:ext cx="0" cy="28803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3347864" y="2996952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белка</a:t>
            </a:r>
            <a:endParaRPr lang="ru-RU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3347864" y="3212976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волк</a:t>
            </a:r>
            <a:endParaRPr lang="ru-RU" sz="4400" dirty="0"/>
          </a:p>
        </p:txBody>
      </p:sp>
      <p:pic>
        <p:nvPicPr>
          <p:cNvPr id="6146" name="Picture 2" descr="http://lolikbolik.kr.ua/img/cms/Opisanie_tovarov/Matreshki/Masha_i_medved/zaya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32240" y="3789040"/>
            <a:ext cx="1506328" cy="289525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779912" y="3068960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заяц</a:t>
            </a:r>
            <a:endParaRPr lang="ru-RU" sz="4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339752" y="4046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08104" y="33265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172400" y="4046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1880" y="3429000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сорока</a:t>
            </a:r>
            <a:endParaRPr lang="ru-RU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3635896" y="4221088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лось</a:t>
            </a:r>
            <a:endParaRPr lang="ru-RU" sz="4400" dirty="0"/>
          </a:p>
        </p:txBody>
      </p:sp>
      <p:sp>
        <p:nvSpPr>
          <p:cNvPr id="24" name="TextBox 23"/>
          <p:cNvSpPr txBox="1"/>
          <p:nvPr/>
        </p:nvSpPr>
        <p:spPr>
          <a:xfrm>
            <a:off x="3563888" y="4149080"/>
            <a:ext cx="244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лисичка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4533 L -0.0158 -0.1012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77336E-6 L -0.37014 -0.077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52451E-6 L 0.03142 -0.0349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16281E-6 L 0.30712 -0.097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43201E-6 L -0.40156 -0.1503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5236E-6 L 0.32292 -0.154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6" grpId="0"/>
      <p:bldP spid="16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800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Придется нам идти дальше.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метель началась. Последите за снежинками. Может дорогу покажут.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323528" y="332656"/>
            <a:ext cx="8424936" cy="6192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77" name="AutoShape 37"/>
          <p:cNvSpPr>
            <a:spLocks noChangeArrowheads="1"/>
          </p:cNvSpPr>
          <p:nvPr/>
        </p:nvSpPr>
        <p:spPr bwMode="auto">
          <a:xfrm rot="1261379">
            <a:off x="5364163" y="3357563"/>
            <a:ext cx="1058862" cy="1254125"/>
          </a:xfrm>
          <a:custGeom>
            <a:avLst/>
            <a:gdLst>
              <a:gd name="T0" fmla="*/ 848364 w 21600"/>
              <a:gd name="T1" fmla="*/ 0 h 21600"/>
              <a:gd name="T2" fmla="*/ 637866 w 21600"/>
              <a:gd name="T3" fmla="*/ 0 h 21600"/>
              <a:gd name="T4" fmla="*/ 0 w 21600"/>
              <a:gd name="T5" fmla="*/ 755494 h 21600"/>
              <a:gd name="T6" fmla="*/ 0 w 21600"/>
              <a:gd name="T7" fmla="*/ 1004810 h 21600"/>
              <a:gd name="T8" fmla="*/ 0 w 21600"/>
              <a:gd name="T9" fmla="*/ 1254125 h 21600"/>
              <a:gd name="T10" fmla="*/ 439036 w 21600"/>
              <a:gd name="T11" fmla="*/ 1039995 h 21600"/>
              <a:gd name="T12" fmla="*/ 878071 w 21600"/>
              <a:gd name="T13" fmla="*/ 519997 h 21600"/>
              <a:gd name="T14" fmla="*/ 1058862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rot="2333782" flipH="1" flipV="1">
            <a:off x="2051050" y="3141663"/>
            <a:ext cx="1173163" cy="1338262"/>
          </a:xfrm>
          <a:custGeom>
            <a:avLst/>
            <a:gdLst>
              <a:gd name="T0" fmla="*/ 939943 w 21600"/>
              <a:gd name="T1" fmla="*/ 0 h 21600"/>
              <a:gd name="T2" fmla="*/ 706722 w 21600"/>
              <a:gd name="T3" fmla="*/ 0 h 21600"/>
              <a:gd name="T4" fmla="*/ 0 w 21600"/>
              <a:gd name="T5" fmla="*/ 806179 h 21600"/>
              <a:gd name="T6" fmla="*/ 0 w 21600"/>
              <a:gd name="T7" fmla="*/ 1072221 h 21600"/>
              <a:gd name="T8" fmla="*/ 0 w 21600"/>
              <a:gd name="T9" fmla="*/ 1338262 h 21600"/>
              <a:gd name="T10" fmla="*/ 486428 w 21600"/>
              <a:gd name="T11" fmla="*/ 1109766 h 21600"/>
              <a:gd name="T12" fmla="*/ 972856 w 21600"/>
              <a:gd name="T13" fmla="*/ 554883 h 21600"/>
              <a:gd name="T14" fmla="*/ 1173163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987675" y="3284538"/>
            <a:ext cx="2736850" cy="216058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492500" y="2060575"/>
            <a:ext cx="1727200" cy="13684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0248" name="Picture 8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5516563"/>
            <a:ext cx="1041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3933825"/>
            <a:ext cx="79375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700213"/>
            <a:ext cx="10652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88913"/>
            <a:ext cx="7556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979613" y="188913"/>
            <a:ext cx="1103312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 descr="sn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140200" y="188913"/>
            <a:ext cx="8143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5940425" y="188913"/>
            <a:ext cx="1103313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243888" y="188913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1773238"/>
            <a:ext cx="10652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8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172450" y="3933825"/>
            <a:ext cx="79375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19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5445125"/>
            <a:ext cx="10683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20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227763" y="5734050"/>
            <a:ext cx="790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1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211638" y="5445125"/>
            <a:ext cx="10683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2" descr="sn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195513" y="5734050"/>
            <a:ext cx="854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3" name="Picture 33" descr="varezki2_resiz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933"/>
          <a:stretch>
            <a:fillRect/>
          </a:stretch>
        </p:blipFill>
        <p:spPr bwMode="auto">
          <a:xfrm rot="-8340417">
            <a:off x="1349375" y="3451225"/>
            <a:ext cx="9937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4" name="Picture 34" descr="varezki2_resiz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599"/>
          <a:stretch>
            <a:fillRect/>
          </a:stretch>
        </p:blipFill>
        <p:spPr bwMode="auto">
          <a:xfrm rot="1798119">
            <a:off x="6149975" y="2566988"/>
            <a:ext cx="10445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8" name="Oval 38"/>
          <p:cNvSpPr>
            <a:spLocks noChangeArrowheads="1"/>
          </p:cNvSpPr>
          <p:nvPr/>
        </p:nvSpPr>
        <p:spPr bwMode="auto">
          <a:xfrm rot="830955">
            <a:off x="2913063" y="5183188"/>
            <a:ext cx="1150937" cy="50323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 rot="-665123">
            <a:off x="4795838" y="5176838"/>
            <a:ext cx="1146175" cy="5048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3995738" y="2420938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4572000" y="2349500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rot="-5759440">
            <a:off x="4432301" y="2776537"/>
            <a:ext cx="209550" cy="504825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0267" name="Picture 27" descr="1198423906_0lik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t="27179" r="54167" b="36531"/>
          <a:stretch>
            <a:fillRect/>
          </a:stretch>
        </p:blipFill>
        <p:spPr bwMode="auto">
          <a:xfrm rot="-745644">
            <a:off x="2840038" y="812800"/>
            <a:ext cx="2519362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5" name="Picture 45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187450" y="765175"/>
            <a:ext cx="7286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6" name="Picture 46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300788" y="1196975"/>
            <a:ext cx="72866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7" name="Picture 47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835150" y="1989138"/>
            <a:ext cx="7286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8" name="Picture 48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356100" y="260350"/>
            <a:ext cx="7286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9" name="Picture 49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68313" y="3860800"/>
            <a:ext cx="72866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0" name="Picture 50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12088" y="1989138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1" name="Picture 51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948488" y="3789363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2" name="AutoShape 42"/>
          <p:cNvSpPr>
            <a:spLocks noChangeArrowheads="1"/>
          </p:cNvSpPr>
          <p:nvPr/>
        </p:nvSpPr>
        <p:spPr bwMode="auto">
          <a:xfrm rot="4163096">
            <a:off x="4739481" y="2097882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0292" name="Picture 5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порт.wav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catalog.prosv.ru/images/big/fb8d7dce-a976-11e5-9cdd-0050569c7d1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8224" y="2996952"/>
            <a:ext cx="971267" cy="1242650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6660232" y="62068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С. 122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6" presetID="10" presetClass="entr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042 C 0.10816 -0.01042 0.19687 0.10231 0.19687 0.2412 C 0.19687 0.38009 0.10816 0.49352 -0.00035 0.49352 C -0.10868 0.49352 -0.19688 0.38009 -0.19688 0.2412 C -0.19688 0.10231 -0.10868 -0.01042 -0.00035 -0.01042 Z " pathEditMode="relative" rAng="0" ptsTypes="fffff">
                                      <p:cBhvr>
                                        <p:cTn id="13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8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4" dur="2000" fill="hold"/>
                                        <p:tgtEl>
                                          <p:spTgt spid="10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3000"/>
                            </p:stCondLst>
                            <p:childTnLst>
                              <p:par>
                                <p:cTn id="25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9236 C 0.03455 -0.12477 0.10677 -0.08125 0.13125 0.00486 C 0.15556 0.09074 0.12292 0.18703 0.05833 0.21967 C -0.00608 0.25208 -0.0783 0.20856 -0.10278 0.12245 C -0.12708 0.03657 -0.09444 -0.05973 -0.02986 -0.09236 Z " pathEditMode="relative" rAng="-1238949" ptsTypes="fffff">
                                      <p:cBhvr>
                                        <p:cTn id="259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7000"/>
                            </p:stCondLst>
                            <p:childTnLst>
                              <p:par>
                                <p:cTn id="261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5347 -0.05833 0.13229 -0.04769 0.17569 0.02338 C 0.21927 0.09468 0.21146 0.19977 0.15798 0.25787 C 0.10503 0.31597 0.02604 0.30532 -0.01771 0.23426 C -0.06129 0.16319 -0.05313 0.0581 2.5E-6 7.40741E-7 Z " pathEditMode="relative" rAng="-2351964" ptsTypes="fffff">
                                      <p:cBhvr>
                                        <p:cTn id="262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1000"/>
                            </p:stCondLst>
                            <p:childTnLst>
                              <p:par>
                                <p:cTn id="2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0.64051 " pathEditMode="relative" rAng="0" ptsTypes="AA">
                                      <p:cBhvr>
                                        <p:cTn id="265" dur="1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2000"/>
                            </p:stCondLst>
                            <p:childTnLst>
                              <p:par>
                                <p:cTn id="2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05469 0.60047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3976 0.77917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0034 0.19097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65000"/>
                            </p:stCondLst>
                            <p:childTnLst>
                              <p:par>
                                <p:cTn id="2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1788 0.55856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31528 0.55856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7000"/>
                            </p:stCondLst>
                            <p:childTnLst>
                              <p:par>
                                <p:cTn id="2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59259E-6 L 0.0783 0.22269 " pathEditMode="relative" rAng="0" ptsTypes="AA">
                                      <p:cBhvr>
                                        <p:cTn id="283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9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2"/>
                </p:tgtEl>
              </p:cMediaNode>
            </p:audio>
          </p:childTnLst>
        </p:cTn>
      </p:par>
    </p:tnLst>
    <p:bldLst>
      <p:bldP spid="10277" grpId="0" animBg="1"/>
      <p:bldP spid="10276" grpId="0" animBg="1"/>
      <p:bldP spid="10242" grpId="0" animBg="1"/>
      <p:bldP spid="10242" grpId="1" animBg="1"/>
      <p:bldP spid="10242" grpId="2" animBg="1"/>
      <p:bldP spid="10243" grpId="0" animBg="1"/>
      <p:bldP spid="10243" grpId="1" animBg="1"/>
      <p:bldP spid="10243" grpId="2" animBg="1"/>
      <p:bldP spid="10278" grpId="0" animBg="1"/>
      <p:bldP spid="10279" grpId="0" animBg="1"/>
      <p:bldP spid="10280" grpId="0" animBg="1"/>
      <p:bldP spid="10281" grpId="0" animBg="1"/>
      <p:bldP spid="10283" grpId="0" animBg="1"/>
      <p:bldP spid="10283" grpId="1" animBg="1"/>
      <p:bldP spid="10282" grpId="0" animBg="1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95536" y="404664"/>
            <a:ext cx="853244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кто автор загадочного письма! Это снеговик! Но что-то знакомое у него в руках!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Ребята, что это?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Наверное, разгадка в нем!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Откроем стр. 122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Прочитайте текст для себя: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Прочитаем текст для всех.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Вопросы: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Что сделали Катя и Галя? (домик).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Что сделали Дима и Аня? (солдатиков).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Что сделали Вова и Гена? (клоуна).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 какому празднику ребята сделали подарки? (Новый Год).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5777061" cy="619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static-eu.insales.ru/images/products/1/6376/62986472/460708299150761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7848872" cy="3970248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67544" y="380567"/>
            <a:ext cx="83519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Ребята! Вот она отгадка!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Снеговик принес вам подарок от Деда Мороза и Снегурочки!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приглашение на новогодний праздник, который состоится 27 декабря в клубе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Планета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(Раздаю).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/>
              <a:t>Ход урока: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Весело прозвенел звонок,</a:t>
            </a:r>
          </a:p>
          <a:p>
            <a:pPr>
              <a:buNone/>
            </a:pPr>
            <a:r>
              <a:rPr lang="ru-RU" sz="1400" dirty="0" smtClean="0"/>
              <a:t>Давайте настроимся все на урок.</a:t>
            </a:r>
          </a:p>
          <a:p>
            <a:pPr>
              <a:buNone/>
            </a:pPr>
            <a:r>
              <a:rPr lang="ru-RU" sz="1400" dirty="0" smtClean="0"/>
              <a:t>Улыбаемся друг другу и нашим гостям.</a:t>
            </a:r>
          </a:p>
          <a:p>
            <a:pPr>
              <a:buNone/>
            </a:pPr>
            <a:r>
              <a:rPr lang="ru-RU" sz="1400" dirty="0" smtClean="0"/>
              <a:t>Чудесных открытий желаю я вам</a:t>
            </a:r>
            <a:r>
              <a:rPr lang="ru-RU" sz="1400" dirty="0" smtClean="0"/>
              <a:t>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Присаживайтесь на места</a:t>
            </a:r>
            <a:r>
              <a:rPr lang="ru-RU" sz="1400" dirty="0" smtClean="0"/>
              <a:t>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А ведь верно, ребята! Каждый урок – это целое открытие знаний!</a:t>
            </a:r>
          </a:p>
          <a:p>
            <a:pPr>
              <a:buNone/>
            </a:pPr>
            <a:r>
              <a:rPr lang="ru-RU" sz="1400" dirty="0" smtClean="0"/>
              <a:t>Каждый урок нас чему-нибудь учит.</a:t>
            </a:r>
          </a:p>
          <a:p>
            <a:pPr>
              <a:buNone/>
            </a:pPr>
            <a:r>
              <a:rPr lang="ru-RU" sz="1400" dirty="0" smtClean="0"/>
              <a:t>Вот, например, урок литературного чтения, чему нас учит? Чем мы занимаемся на этом уроке?</a:t>
            </a:r>
          </a:p>
          <a:p>
            <a:pPr>
              <a:buNone/>
            </a:pPr>
            <a:r>
              <a:rPr lang="ru-RU" sz="1400" dirty="0" smtClean="0"/>
              <a:t>А вот в народе говорят «Учение и труд к счастью ведут». Как вы понимаете эти слова?</a:t>
            </a:r>
          </a:p>
          <a:p>
            <a:pPr>
              <a:buNone/>
            </a:pPr>
            <a:r>
              <a:rPr lang="ru-RU" sz="1400" dirty="0" smtClean="0"/>
              <a:t>И мы с вами на уроках учимся и трудимся, значит, будем счастливыми. Тем более, что скоро каникулы и Новый год</a:t>
            </a:r>
            <a:r>
              <a:rPr lang="ru-RU" sz="1400" dirty="0" smtClean="0"/>
              <a:t>.</a:t>
            </a: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5536" y="1052736"/>
            <a:ext cx="810039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Наше путешествие подошло к концу. Мы возвращаемся в класс.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Возьмите в руки снежинку.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Устроим снегопад наших впечатлений: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у вас на уроке все получилось и настроение прекрасное, раскрасьте снежинку зеленым цветом.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у вас были ошибки, но все равно, вы собой довольны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желтым.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 а если есть те ребята, которым было скучно и не понятно, то раскрасьте снежинку красным цветом.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(Кто раскрасил, прикрепляет снежинку к елкам).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s://im0-tub-ru.yandex.net/i?id=a83b555fd109dd9884f9d77dc4bb4c8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412776"/>
            <a:ext cx="2630063" cy="2673897"/>
          </a:xfrm>
          <a:prstGeom prst="rect">
            <a:avLst/>
          </a:prstGeom>
          <a:noFill/>
        </p:spPr>
      </p:pic>
      <p:pic>
        <p:nvPicPr>
          <p:cNvPr id="24580" name="Picture 4" descr="https://im0-tub-ru.yandex.net/i?id=c4d92010196e6151f49fd8c824c37ba7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340768"/>
            <a:ext cx="2736304" cy="2781909"/>
          </a:xfrm>
          <a:prstGeom prst="rect">
            <a:avLst/>
          </a:prstGeom>
          <a:noFill/>
        </p:spPr>
      </p:pic>
      <p:pic>
        <p:nvPicPr>
          <p:cNvPr id="24582" name="Picture 6" descr="http://sitymall.ru/wa-data/public/shop/products/54/61/6154/images/6001/6001.97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84784"/>
            <a:ext cx="2547639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333v.ru/uploads/cb/cbffed8b60aa97d5e40b65ffa4a38a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7"/>
            <a:ext cx="8424936" cy="6264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27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395536" y="692696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Учение и труд к     счастью ведут.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068960"/>
            <a:ext cx="5257402" cy="300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48680"/>
            <a:ext cx="63184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Ребята, посмотрите, какое удивительное письмо к нам пришло.</a:t>
            </a:r>
          </a:p>
          <a:p>
            <a:pPr>
              <a:buNone/>
            </a:pPr>
            <a:r>
              <a:rPr lang="ru-RU" sz="2400" dirty="0" smtClean="0"/>
              <a:t>К нам пришло письмо одно,</a:t>
            </a:r>
          </a:p>
          <a:p>
            <a:pPr>
              <a:buNone/>
            </a:pPr>
            <a:r>
              <a:rPr lang="ru-RU" sz="2400" dirty="0" smtClean="0"/>
              <a:t>Очень странное оно:</a:t>
            </a:r>
          </a:p>
          <a:p>
            <a:pPr>
              <a:buNone/>
            </a:pPr>
            <a:r>
              <a:rPr lang="ru-RU" sz="2400" dirty="0" smtClean="0"/>
              <a:t>Вместо марок 3 снежинки,</a:t>
            </a:r>
          </a:p>
          <a:p>
            <a:pPr>
              <a:buNone/>
            </a:pPr>
            <a:r>
              <a:rPr lang="ru-RU" sz="2400" dirty="0" smtClean="0"/>
              <a:t>А конверт из чистой льдинки,</a:t>
            </a:r>
          </a:p>
          <a:p>
            <a:pPr>
              <a:buNone/>
            </a:pPr>
            <a:r>
              <a:rPr lang="ru-RU" sz="2400" dirty="0" smtClean="0"/>
              <a:t>А письмо ни на листке,</a:t>
            </a:r>
          </a:p>
          <a:p>
            <a:pPr>
              <a:buNone/>
            </a:pPr>
            <a:r>
              <a:rPr lang="ru-RU" sz="2400" dirty="0" smtClean="0"/>
              <a:t>А на беленьком снежке.</a:t>
            </a:r>
          </a:p>
          <a:p>
            <a:pPr>
              <a:buNone/>
            </a:pPr>
            <a:r>
              <a:rPr lang="ru-RU" sz="2400" dirty="0" smtClean="0"/>
              <a:t>Посмотрите, на письме какой-то шифр. Попробуем его разгадать.</a:t>
            </a:r>
          </a:p>
          <a:p>
            <a:pPr>
              <a:buNone/>
            </a:pPr>
            <a:r>
              <a:rPr lang="ru-RU" sz="2400" dirty="0" smtClean="0"/>
              <a:t>- Что напоминают эти элементы? (буквы).</a:t>
            </a:r>
          </a:p>
          <a:p>
            <a:pPr>
              <a:buNone/>
            </a:pPr>
            <a:r>
              <a:rPr lang="ru-RU" sz="2400" dirty="0" smtClean="0"/>
              <a:t>- Кто догадался, какая первая буква? (Эль).</a:t>
            </a:r>
          </a:p>
          <a:p>
            <a:pPr>
              <a:buNone/>
            </a:pPr>
            <a:r>
              <a:rPr lang="ru-RU" sz="2400" dirty="0" smtClean="0"/>
              <a:t>- А следующая? (Е).</a:t>
            </a:r>
          </a:p>
          <a:p>
            <a:pPr>
              <a:buNone/>
            </a:pPr>
            <a:r>
              <a:rPr lang="ru-RU" sz="2400" dirty="0" smtClean="0"/>
              <a:t>- Кто может прочитать все слово? (ЛЕС).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1" name="Picture 5" descr="http://www.pptbackgrounds.org/uploads/envelope-wallpaper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78650"/>
            <a:ext cx="8640960" cy="6480720"/>
          </a:xfrm>
          <a:prstGeom prst="rect">
            <a:avLst/>
          </a:prstGeom>
          <a:noFill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02778">
            <a:off x="913955" y="3108987"/>
            <a:ext cx="24955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82010">
            <a:off x="3093630" y="2530392"/>
            <a:ext cx="24765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43825">
            <a:off x="5336401" y="2098865"/>
            <a:ext cx="24479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195736" y="3717032"/>
            <a:ext cx="288032" cy="108012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851920" y="3284984"/>
            <a:ext cx="288032" cy="108012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 rot="7848056">
            <a:off x="6320057" y="3057778"/>
            <a:ext cx="608342" cy="901748"/>
          </a:xfrm>
          <a:prstGeom prst="arc">
            <a:avLst>
              <a:gd name="adj1" fmla="val 14714595"/>
              <a:gd name="adj2" fmla="val 0"/>
            </a:avLst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628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Интересно! Может нас кто-то приглашает в лес? Или там сюрпризы приготовлены для нас?</a:t>
            </a:r>
          </a:p>
          <a:p>
            <a:pPr>
              <a:buNone/>
            </a:pPr>
            <a:r>
              <a:rPr lang="ru-RU" sz="1400" dirty="0" smtClean="0"/>
              <a:t>А может кто в беду попал и ему помощь нужна?</a:t>
            </a:r>
          </a:p>
          <a:p>
            <a:pPr>
              <a:buNone/>
            </a:pPr>
            <a:r>
              <a:rPr lang="ru-RU" sz="1400" dirty="0" smtClean="0"/>
              <a:t>Ну что, ребята, отправимся в лес и выясним, кто же нам это письмо прислал.</a:t>
            </a:r>
          </a:p>
          <a:p>
            <a:pPr>
              <a:buNone/>
            </a:pPr>
            <a:r>
              <a:rPr lang="ru-RU" sz="1400" dirty="0" smtClean="0"/>
              <a:t>Лягте на парту и закройте глаза: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pPr>
              <a:buNone/>
            </a:pPr>
            <a:r>
              <a:rPr lang="ru-RU" sz="1400" dirty="0" smtClean="0"/>
              <a:t>1,2,3! Сказка в классе оживи!</a:t>
            </a:r>
          </a:p>
          <a:p>
            <a:pPr>
              <a:buNone/>
            </a:pPr>
            <a:r>
              <a:rPr lang="ru-RU" sz="1400" dirty="0" smtClean="0"/>
              <a:t>В зимний лес мы попадем</a:t>
            </a:r>
          </a:p>
          <a:p>
            <a:pPr>
              <a:buNone/>
            </a:pPr>
            <a:r>
              <a:rPr lang="ru-RU" sz="1400" dirty="0" smtClean="0"/>
              <a:t>И на все вопросы ответы найдем!</a:t>
            </a:r>
          </a:p>
          <a:p>
            <a:pPr>
              <a:buNone/>
            </a:pPr>
            <a:r>
              <a:rPr lang="ru-RU" sz="1400" dirty="0" smtClean="0"/>
              <a:t>Ребята, посмотрите!</a:t>
            </a:r>
          </a:p>
          <a:p>
            <a:pPr>
              <a:buNone/>
            </a:pPr>
            <a:r>
              <a:rPr lang="ru-RU" sz="1400" dirty="0" smtClean="0"/>
              <a:t>Мы в зимнем лесу!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pPr>
              <a:buNone/>
            </a:pPr>
            <a:r>
              <a:rPr lang="ru-RU" sz="1400" dirty="0" smtClean="0"/>
              <a:t>Как красив зимний лес!</a:t>
            </a:r>
          </a:p>
          <a:p>
            <a:pPr>
              <a:buNone/>
            </a:pPr>
            <a:r>
              <a:rPr lang="ru-RU" sz="1400" dirty="0" smtClean="0"/>
              <a:t>Всё засыпано снегом!</a:t>
            </a:r>
          </a:p>
          <a:p>
            <a:pPr>
              <a:buNone/>
            </a:pPr>
            <a:r>
              <a:rPr lang="ru-RU" sz="1400" dirty="0" smtClean="0"/>
              <a:t>Лес как будто спит под пуховым одеялом.</a:t>
            </a:r>
          </a:p>
          <a:p>
            <a:pPr>
              <a:buNone/>
            </a:pPr>
            <a:r>
              <a:rPr lang="ru-RU" sz="1400" dirty="0" smtClean="0"/>
              <a:t>Елочка набросили на плечи тонкие ажурные белые шали.</a:t>
            </a:r>
          </a:p>
          <a:p>
            <a:pPr>
              <a:buNone/>
            </a:pPr>
            <a:r>
              <a:rPr lang="ru-RU" sz="1400" dirty="0" smtClean="0"/>
              <a:t>- А вы любите бывать в зимнем лесу? (Да).</a:t>
            </a:r>
          </a:p>
          <a:p>
            <a:pPr>
              <a:buNone/>
            </a:pPr>
            <a:r>
              <a:rPr lang="ru-RU" sz="1400" dirty="0" smtClean="0"/>
              <a:t>Все любят зимний лес! Я предлагаю вам составить несколько предложений о зимнем лесе. Помогут вам в этом слова – подсказки на карточках. Работая в паре, составьте предложение. У каждого ряда своё.</a:t>
            </a:r>
          </a:p>
          <a:p>
            <a:pPr>
              <a:buNone/>
            </a:pPr>
            <a:r>
              <a:rPr lang="ru-RU" sz="1400" dirty="0" smtClean="0"/>
              <a:t>1 ряд: Пришла долгожданная морозная зима.</a:t>
            </a:r>
          </a:p>
          <a:p>
            <a:pPr>
              <a:buNone/>
            </a:pPr>
            <a:r>
              <a:rPr lang="ru-RU" sz="1400" dirty="0" smtClean="0"/>
              <a:t>2 ряд: Кругом белый пушистый снег.</a:t>
            </a:r>
          </a:p>
          <a:p>
            <a:pPr>
              <a:buNone/>
            </a:pPr>
            <a:r>
              <a:rPr lang="ru-RU" sz="1400" dirty="0" smtClean="0"/>
              <a:t>3 ряд: Падают легкие и нежные снежинки.</a:t>
            </a: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dl27.photosklad.net/20121023/ed398d00675edc947c02e192ad1eae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2" cy="6155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55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964488" cy="1143000"/>
          </a:xfrm>
        </p:spPr>
        <p:txBody>
          <a:bodyPr/>
          <a:lstStyle/>
          <a:p>
            <a:r>
              <a:rPr lang="ru-RU" sz="4000" dirty="0" smtClean="0"/>
              <a:t>Пришла долгожданная морозная зима.</a:t>
            </a:r>
            <a:endParaRPr lang="ru-RU" sz="40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628800"/>
            <a:ext cx="896448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Кругом белый пушистый снег.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348880"/>
            <a:ext cx="896448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Падают легкие нежные снежинки.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 descr="http://www.playcast.ru/uploads/2017/11/29/240085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7980040" cy="498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39552" y="692696"/>
            <a:ext cx="80648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Действительно! В зимнем лесу красота! Всё под белым покрывалом. Даже деревья не узнать! Где березка? Где сосна? А где елка? Может быть вы разглядите? Задание  для вас: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строке букв найти названия деревьев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787</Words>
  <Application>Microsoft Office PowerPoint</Application>
  <PresentationFormat>Экран (4:3)</PresentationFormat>
  <Paragraphs>108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Пришла долгожданная морозная зима.</vt:lpstr>
      <vt:lpstr>Слайд 9</vt:lpstr>
      <vt:lpstr>Среди букв найди названия деревьев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Алиса</cp:lastModifiedBy>
  <cp:revision>67</cp:revision>
  <dcterms:created xsi:type="dcterms:W3CDTF">2014-07-06T18:18:01Z</dcterms:created>
  <dcterms:modified xsi:type="dcterms:W3CDTF">2018-01-09T18:15:05Z</dcterms:modified>
</cp:coreProperties>
</file>