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12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/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C2DF3-1016-4CD5-94A1-7294FD1704AA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14033-F7C4-4B0C-A00D-E7BCAC6A07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E4DE8-C0B7-4A5A-92F2-E2453D30086D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A647B-0E99-40F4-AD43-7D028073B17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E12F27-E80C-4D2A-B759-32BD83B6F092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28940-D0BF-459D-B60B-39FDFE4D506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D9036-FA4B-4891-91F4-F7CE685CC76C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BDE41D-DFE8-4BA5-A7DB-DAC53E47EA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Rectangle 8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9BE08-6F12-4080-92C7-748F527044D9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87B567-C524-47B9-BA36-A179594314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2261A3-51EB-48A8-919E-39E275E68E65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C98469-80FE-4229-8792-61E851501ED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38A82F-B099-472C-B068-69119E4673CA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5F4F38-C735-488B-9C13-0FAFE407446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475607-C5CC-46E6-933E-905CB90F69A2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787527-BFDC-4F05-B7DE-C747846EC8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F8863-2F0D-4E1D-8523-56CDCD4CA8D8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C5E0E-87E8-4814-8250-A5DA988858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/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5D21B7-534F-4D41-A45E-B9FB10FF24BA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5D96D-4147-40F9-AC8E-6D8A8A9CB6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Rectangle 9"/>
          <p:cNvSpPr/>
          <p:nvPr/>
        </p:nvSpPr>
        <p:spPr>
          <a:xfrm>
            <a:off x="0" y="2652713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 rtlCol="0"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/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32D01-8A16-4603-B030-4F19BDC2E849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B9EF3-C513-419E-9415-71AC7EF6E0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725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75" y="4371975"/>
            <a:ext cx="6511925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3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43000" y="731838"/>
            <a:ext cx="6400800" cy="347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4E8953E-E882-4F51-9F77-7D8C5B96B96B}" type="datetimeFigureOut">
              <a:rPr lang="ru-RU"/>
              <a:pPr>
                <a:defRPr/>
              </a:pPr>
              <a:t>01.01.2002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172200"/>
            <a:ext cx="3352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712799B-62FC-40EA-9DC3-7042C1BB11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9" r:id="rId2"/>
    <p:sldLayoutId id="2147483781" r:id="rId3"/>
    <p:sldLayoutId id="2147483778" r:id="rId4"/>
    <p:sldLayoutId id="2147483777" r:id="rId5"/>
    <p:sldLayoutId id="2147483776" r:id="rId6"/>
    <p:sldLayoutId id="2147483775" r:id="rId7"/>
    <p:sldLayoutId id="2147483774" r:id="rId8"/>
    <p:sldLayoutId id="2147483782" r:id="rId9"/>
    <p:sldLayoutId id="2147483773" r:id="rId10"/>
    <p:sldLayoutId id="2147483772" r:id="rId11"/>
  </p:sldLayoutIdLst>
  <p:transition spd="slow">
    <p:cover dir="ru"/>
  </p:transition>
  <p:timing>
    <p:tnLst>
      <p:par>
        <p:cTn id="1" dur="indefinite" restart="never" nodeType="tmRoot"/>
      </p:par>
    </p:tnLst>
  </p:timing>
  <p:txStyles>
    <p:titleStyle>
      <a:lvl1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2pPr>
      <a:lvl3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3pPr>
      <a:lvl4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4pPr>
      <a:lvl5pPr marL="319088" indent="-319088" algn="r" rtl="0" eaLnBrk="0" fontAlgn="base" hangingPunct="0">
        <a:spcBef>
          <a:spcPct val="0"/>
        </a:spcBef>
        <a:spcAft>
          <a:spcPct val="0"/>
        </a:spcAft>
        <a:buClr>
          <a:srgbClr val="C3260C"/>
        </a:buClr>
        <a:buSzPct val="128000"/>
        <a:buFont typeface="Georgia" pitchFamily="18" charset="0"/>
        <a:buChar char="*"/>
        <a:defRPr sz="4600" b="1">
          <a:solidFill>
            <a:schemeClr val="tx1"/>
          </a:solidFill>
          <a:latin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200" kern="1200">
          <a:solidFill>
            <a:srgbClr val="404040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2000" kern="1200">
          <a:solidFill>
            <a:srgbClr val="404040"/>
          </a:solidFill>
          <a:latin typeface="+mn-lt"/>
          <a:ea typeface="+mn-ea"/>
          <a:cs typeface="+mn-cs"/>
        </a:defRPr>
      </a:lvl2pPr>
      <a:lvl3pPr marL="822325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kern="1200">
          <a:solidFill>
            <a:srgbClr val="404040"/>
          </a:solidFill>
          <a:latin typeface="+mn-lt"/>
          <a:ea typeface="+mn-ea"/>
          <a:cs typeface="+mn-cs"/>
        </a:defRPr>
      </a:lvl3pPr>
      <a:lvl4pPr marL="10969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600" kern="1200">
          <a:solidFill>
            <a:srgbClr val="404040"/>
          </a:solidFill>
          <a:latin typeface="+mn-lt"/>
          <a:ea typeface="+mn-ea"/>
          <a:cs typeface="+mn-cs"/>
        </a:defRPr>
      </a:lvl4pPr>
      <a:lvl5pPr marL="1389063" indent="-182563" algn="l" rtl="0" eaLnBrk="0" fontAlgn="base" hangingPunct="0">
        <a:spcBef>
          <a:spcPct val="20000"/>
        </a:spcBef>
        <a:spcAft>
          <a:spcPts val="300"/>
        </a:spcAft>
        <a:buClr>
          <a:srgbClr val="C3260C"/>
        </a:buClr>
        <a:buSzPct val="130000"/>
        <a:buFont typeface="Georgia" pitchFamily="18" charset="0"/>
        <a:buChar char="*"/>
        <a:defRPr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3200" y="5053013"/>
            <a:ext cx="5637213" cy="881062"/>
          </a:xfrm>
        </p:spPr>
        <p:txBody>
          <a:bodyPr/>
          <a:lstStyle/>
          <a:p>
            <a:pPr eaLnBrk="1" hangingPunct="1"/>
            <a:r>
              <a:rPr lang="ru-RU" sz="2800" smtClean="0">
                <a:latin typeface="Monotype Corsiva" pitchFamily="66" charset="0"/>
              </a:rPr>
              <a:t>Воспитатель: Мамкова С.В.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48446" y="808114"/>
            <a:ext cx="7052671" cy="3679667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6000" dirty="0" smtClean="0">
                <a:latin typeface="Monotype Corsiva" pitchFamily="66" charset="0"/>
              </a:rPr>
              <a:t>Проект для детей старшего дошкольного возраста «Зимние забавы».</a:t>
            </a:r>
            <a:endParaRPr lang="ru-RU" sz="6000" dirty="0">
              <a:latin typeface="Monotype Corsiva" pitchFamily="66" charset="0"/>
            </a:endParaRPr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404664"/>
            <a:ext cx="4424279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5400" dirty="0" smtClean="0">
                <a:latin typeface="Monotype Corsiva" pitchFamily="66" charset="0"/>
              </a:rPr>
              <a:t>Цели проекта</a:t>
            </a:r>
            <a:endParaRPr lang="ru-RU" sz="5400" dirty="0">
              <a:latin typeface="Monotype Corsiva" pitchFamily="66" charset="0"/>
            </a:endParaRPr>
          </a:p>
        </p:txBody>
      </p:sp>
      <p:sp>
        <p:nvSpPr>
          <p:cNvPr id="14338" name="Объект 2"/>
          <p:cNvSpPr>
            <a:spLocks noGrp="1"/>
          </p:cNvSpPr>
          <p:nvPr>
            <p:ph sz="quarter" idx="13"/>
          </p:nvPr>
        </p:nvSpPr>
        <p:spPr>
          <a:xfrm>
            <a:off x="971550" y="1773238"/>
            <a:ext cx="7704138" cy="4679950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Aft>
                <a:spcPts val="1000"/>
              </a:spcAft>
            </a:pPr>
            <a:r>
              <a:rPr lang="ru-RU" b="1" smtClean="0">
                <a:latin typeface="Monotype Corsiva" pitchFamily="66" charset="0"/>
                <a:cs typeface="Times New Roman" pitchFamily="18" charset="0"/>
              </a:rPr>
              <a:t>_ </a:t>
            </a:r>
            <a:r>
              <a:rPr lang="ru-RU" sz="2400" b="1" smtClean="0">
                <a:latin typeface="Monotype Corsiva" pitchFamily="66" charset="0"/>
                <a:cs typeface="Times New Roman" pitchFamily="18" charset="0"/>
              </a:rPr>
              <a:t>Максимальное использование разнообразных видов детской деятельности в рамках реализации проекта. </a:t>
            </a:r>
            <a:endParaRPr lang="ru-RU" sz="2400" smtClean="0">
              <a:latin typeface="Monotype Corsiva" pitchFamily="66" charset="0"/>
              <a:cs typeface="Times New Roman" pitchFamily="18" charset="0"/>
            </a:endParaRPr>
          </a:p>
          <a:p>
            <a:pPr eaLnBrk="1" hangingPunct="1">
              <a:lnSpc>
                <a:spcPct val="115000"/>
              </a:lnSpc>
              <a:spcAft>
                <a:spcPts val="1000"/>
              </a:spcAft>
            </a:pPr>
            <a:r>
              <a:rPr lang="ru-RU" sz="2400" b="1" smtClean="0">
                <a:latin typeface="Monotype Corsiva" pitchFamily="66" charset="0"/>
                <a:cs typeface="Times New Roman" pitchFamily="18" charset="0"/>
              </a:rPr>
              <a:t>- Создание условий для детского творчества;</a:t>
            </a:r>
            <a:endParaRPr lang="ru-RU" sz="2400" smtClean="0">
              <a:latin typeface="Monotype Corsiva" pitchFamily="66" charset="0"/>
              <a:cs typeface="Times New Roman" pitchFamily="18" charset="0"/>
            </a:endParaRPr>
          </a:p>
          <a:p>
            <a:pPr eaLnBrk="1" hangingPunct="1">
              <a:lnSpc>
                <a:spcPct val="115000"/>
              </a:lnSpc>
              <a:spcAft>
                <a:spcPts val="1000"/>
              </a:spcAft>
            </a:pPr>
            <a:r>
              <a:rPr lang="ru-RU" sz="2400" b="1" smtClean="0">
                <a:latin typeface="Monotype Corsiva" pitchFamily="66" charset="0"/>
                <a:cs typeface="Times New Roman" pitchFamily="18" charset="0"/>
              </a:rPr>
              <a:t>_ Ознакомление детей  с    традициями   празднования Нового года и Рождества в России и в других странах;</a:t>
            </a:r>
            <a:endParaRPr lang="ru-RU" sz="2400" smtClean="0">
              <a:latin typeface="Monotype Corsiva" pitchFamily="66" charset="0"/>
              <a:cs typeface="Times New Roman" pitchFamily="18" charset="0"/>
            </a:endParaRPr>
          </a:p>
          <a:p>
            <a:pPr eaLnBrk="1" hangingPunct="1">
              <a:lnSpc>
                <a:spcPct val="115000"/>
              </a:lnSpc>
              <a:spcAft>
                <a:spcPts val="1000"/>
              </a:spcAft>
            </a:pPr>
            <a:r>
              <a:rPr lang="ru-RU" sz="2400" b="1" smtClean="0">
                <a:latin typeface="Monotype Corsiva" pitchFamily="66" charset="0"/>
                <a:cs typeface="Times New Roman" pitchFamily="18" charset="0"/>
              </a:rPr>
              <a:t>- формирование навыков праздничной культуры.</a:t>
            </a:r>
            <a:endParaRPr lang="ru-RU" sz="2400" smtClean="0">
              <a:latin typeface="Monotype Corsiva" pitchFamily="66" charset="0"/>
              <a:cs typeface="Times New Roman" pitchFamily="18" charset="0"/>
            </a:endParaRPr>
          </a:p>
          <a:p>
            <a:pPr eaLnBrk="1" hangingPunct="1"/>
            <a:endParaRPr lang="ru-RU" sz="2400" smtClean="0"/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672" y="260648"/>
            <a:ext cx="3344159" cy="1143000"/>
          </a:xfrm>
        </p:spPr>
        <p:txBody>
          <a:bodyPr/>
          <a:lstStyle/>
          <a:p>
            <a:pPr marL="320040" indent="-320040" eaLnBrk="1" fontAlgn="auto" hangingPunct="1">
              <a:spcAft>
                <a:spcPts val="0"/>
              </a:spcAft>
              <a:buClr>
                <a:schemeClr val="accent6">
                  <a:lumMod val="75000"/>
                </a:schemeClr>
              </a:buClr>
              <a:defRPr/>
            </a:pPr>
            <a:r>
              <a:rPr lang="ru-RU" sz="5400" dirty="0" smtClean="0">
                <a:latin typeface="Monotype Corsiva" pitchFamily="66" charset="0"/>
              </a:rPr>
              <a:t>Задачи</a:t>
            </a:r>
            <a:endParaRPr lang="ru-RU" sz="5400" dirty="0">
              <a:latin typeface="Monotype Corsiva" pitchFamily="66" charset="0"/>
            </a:endParaRPr>
          </a:p>
        </p:txBody>
      </p:sp>
      <p:sp>
        <p:nvSpPr>
          <p:cNvPr id="15362" name="Объект 4"/>
          <p:cNvSpPr>
            <a:spLocks noGrp="1"/>
          </p:cNvSpPr>
          <p:nvPr>
            <p:ph sz="quarter" idx="13"/>
          </p:nvPr>
        </p:nvSpPr>
        <p:spPr>
          <a:xfrm>
            <a:off x="827088" y="1125538"/>
            <a:ext cx="7345362" cy="5399087"/>
          </a:xfrm>
        </p:spPr>
        <p:txBody>
          <a:bodyPr/>
          <a:lstStyle/>
          <a:p>
            <a:pPr eaLnBrk="1" hangingPunct="1">
              <a:lnSpc>
                <a:spcPct val="95000"/>
              </a:lnSpc>
              <a:spcAft>
                <a:spcPts val="1000"/>
              </a:spcAft>
            </a:pPr>
            <a:r>
              <a:rPr lang="ru-RU" sz="2400" b="1" dirty="0" smtClean="0">
                <a:latin typeface="Monotype Corsiva" pitchFamily="66" charset="0"/>
                <a:cs typeface="Times New Roman" pitchFamily="18" charset="0"/>
              </a:rPr>
              <a:t>- Приобщать детей к национальным ценностям и традициям празднования Нового года и Рождества в России;</a:t>
            </a:r>
            <a:endParaRPr lang="ru-RU" sz="2400" dirty="0" smtClean="0">
              <a:latin typeface="Monotype Corsiva" pitchFamily="66" charset="0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Aft>
                <a:spcPts val="1000"/>
              </a:spcAft>
            </a:pPr>
            <a:r>
              <a:rPr lang="ru-RU" sz="2400" b="1" dirty="0" smtClean="0">
                <a:latin typeface="Monotype Corsiva" pitchFamily="66" charset="0"/>
                <a:cs typeface="Times New Roman" pitchFamily="18" charset="0"/>
              </a:rPr>
              <a:t>- Познакомить детей с особенностями  празднования Нового года и Рождества в России;</a:t>
            </a:r>
            <a:endParaRPr lang="ru-RU" sz="2400" dirty="0" smtClean="0">
              <a:latin typeface="Monotype Corsiva" pitchFamily="66" charset="0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Aft>
                <a:spcPts val="1000"/>
              </a:spcAft>
            </a:pPr>
            <a:r>
              <a:rPr lang="ru-RU" sz="2400" b="1" dirty="0" smtClean="0">
                <a:latin typeface="Monotype Corsiva" pitchFamily="66" charset="0"/>
                <a:cs typeface="Times New Roman" pitchFamily="18" charset="0"/>
              </a:rPr>
              <a:t>-Познакомить детей с особенностями празднования Нового года и Рождества в других странах;</a:t>
            </a:r>
            <a:endParaRPr lang="ru-RU" sz="2400" dirty="0" smtClean="0">
              <a:latin typeface="Monotype Corsiva" pitchFamily="66" charset="0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Aft>
                <a:spcPts val="1000"/>
              </a:spcAft>
            </a:pPr>
            <a:r>
              <a:rPr lang="ru-RU" sz="2400" b="1" dirty="0" smtClean="0">
                <a:latin typeface="Monotype Corsiva" pitchFamily="66" charset="0"/>
                <a:cs typeface="Times New Roman" pitchFamily="18" charset="0"/>
              </a:rPr>
              <a:t>-Развивать у детей умение  работать в коллективе;</a:t>
            </a:r>
            <a:endParaRPr lang="ru-RU" sz="2400" dirty="0" smtClean="0">
              <a:latin typeface="Monotype Corsiva" pitchFamily="66" charset="0"/>
              <a:cs typeface="Times New Roman" pitchFamily="18" charset="0"/>
            </a:endParaRPr>
          </a:p>
          <a:p>
            <a:pPr eaLnBrk="1" hangingPunct="1">
              <a:lnSpc>
                <a:spcPct val="95000"/>
              </a:lnSpc>
              <a:spcAft>
                <a:spcPts val="1000"/>
              </a:spcAft>
            </a:pPr>
            <a:r>
              <a:rPr lang="ru-RU" sz="2400" b="1" dirty="0" smtClean="0">
                <a:latin typeface="Monotype Corsiva" pitchFamily="66" charset="0"/>
                <a:cs typeface="Times New Roman" pitchFamily="18" charset="0"/>
              </a:rPr>
              <a:t>-Развивать эмоционально положительное  отношение к празднику и  желание участвовать в его подготовке</a:t>
            </a:r>
            <a:r>
              <a:rPr lang="ru-RU" sz="2400" b="1" dirty="0" smtClean="0">
                <a:latin typeface="Monotype Corsiva" pitchFamily="66" charset="0"/>
                <a:cs typeface="Times New Roman" pitchFamily="18" charset="0"/>
              </a:rPr>
              <a:t>.</a:t>
            </a:r>
            <a:endParaRPr lang="ru-RU" sz="2400" dirty="0" smtClean="0">
              <a:latin typeface="Monotype Corsiva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419" name="Group 35"/>
          <p:cNvGraphicFramePr>
            <a:graphicFrameLocks noGrp="1"/>
          </p:cNvGraphicFramePr>
          <p:nvPr>
            <p:ph sz="quarter" idx="13"/>
          </p:nvPr>
        </p:nvGraphicFramePr>
        <p:xfrm>
          <a:off x="611188" y="476250"/>
          <a:ext cx="7993062" cy="6587490"/>
        </p:xfrm>
        <a:graphic>
          <a:graphicData uri="http://schemas.openxmlformats.org/drawingml/2006/table">
            <a:tbl>
              <a:tblPr/>
              <a:tblGrid>
                <a:gridCol w="498475"/>
                <a:gridCol w="128587"/>
                <a:gridCol w="128588"/>
                <a:gridCol w="3963987"/>
                <a:gridCol w="3273425"/>
              </a:tblGrid>
              <a:tr h="273050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№</a:t>
                      </a:r>
                    </a:p>
                  </a:txBody>
                  <a:tcPr marL="64811" marR="6481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Содержание работы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4811" marR="6481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Участники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4811" marR="6481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Предварительная  работа  по   реализации   проекта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4811" marR="6481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7793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4811" marR="6481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Изучение материалов по теме; беседы с  детьми, памятки для родителей, украшения интерьера  своими  руками. Подбор  детской  художественной   литературы  для  чтения 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Подбор  дидактических   игр  по  теме.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4811" marR="6481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Воспитатель: Мамкова  С. В</a:t>
                      </a: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64811" marR="6481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59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4811" marR="6481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Подготовка  сценария  Новогоднего  утренника.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       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Подготовка  презентаций   для  бесед  с   детьми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4811" marR="6481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Музыкальный руководитель: Богородицкая С.А</a:t>
                      </a: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.</a:t>
                      </a:r>
                      <a:endParaRPr kumimoji="0" lang="ru-RU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4811" marR="6481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45" name="Group 37"/>
          <p:cNvGraphicFramePr>
            <a:graphicFrameLocks noGrp="1"/>
          </p:cNvGraphicFramePr>
          <p:nvPr>
            <p:ph sz="quarter" idx="13"/>
          </p:nvPr>
        </p:nvGraphicFramePr>
        <p:xfrm>
          <a:off x="323850" y="188913"/>
          <a:ext cx="8569325" cy="7058406"/>
        </p:xfrm>
        <a:graphic>
          <a:graphicData uri="http://schemas.openxmlformats.org/drawingml/2006/table">
            <a:tbl>
              <a:tblPr/>
              <a:tblGrid>
                <a:gridCol w="7899400"/>
                <a:gridCol w="530225"/>
                <a:gridCol w="139700"/>
              </a:tblGrid>
              <a:tr h="25717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Формы  работы  с  детьми</a:t>
                      </a:r>
                      <a:r>
                        <a:rPr kumimoji="0" lang="ru-RU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Коммуникация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:  рассматривание  иллюстраций ,картинок , фотографий о  зиме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 Беседы с  детьми &lt;&lt; Зима   - завариха&gt;&gt;,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 &lt;&lt;Зимнее  кружево&gt;&gt;, &lt;&lt; Зимняя  сказка&gt;&gt;,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&lt;&lt; Зимний  лес&gt;&gt;,&lt;&lt; Как много интересного бывает зимой&gt;&gt;.Зимние забавы&gt;&gt;,&lt;&lt;Что такое Рождество?&gt;&gt;,&lt;&lt;Украшение дома  к Новому году и Рождеству в России и в других странах 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Свободное  общение : &lt;&lt;Почему зимой так холодно?&gt;&gt;, &lt;&lt;Что такое снег?&gt;&gt;,&lt;&lt;Какие  зимние виды спорта ты знаешь?&gt;&gt;</a:t>
                      </a:r>
                    </a:p>
                  </a:txBody>
                  <a:tcPr marL="55486" marR="554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Воспитатель 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5486" marR="554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1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5486" marR="55486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5486" marR="55486" marT="0" marB="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16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Рассматривание иллюстраций: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-Зимние пейзажи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Новогодние праздники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Игры детей зимой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Обсуждение мероприятий для проекта  &lt;&lt;Зимние забавы&gt;&gt;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Дидактические игры: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&lt;&lt;Времена года&gt;&gt;,&lt;&lt;Что бывает зимой?&gt;&gt;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&lt;&lt; Найди похожую&gt;&gt;,&lt;&lt;Кто больше увидит и назовет&gt;&gt;,&lt;&lt;Когда это бывает&gt;&gt;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&lt;&lt; Назови по описанию&gt;&gt;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Социализация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Целевая прогулка на школьный стадион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Сюжетно - ролевая игра :&lt;&lt;На горке&gt;&gt;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5486" marR="554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5486" marR="55486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54" name="Group 22"/>
          <p:cNvGraphicFramePr>
            <a:graphicFrameLocks noGrp="1"/>
          </p:cNvGraphicFramePr>
          <p:nvPr>
            <p:ph sz="quarter" idx="13"/>
          </p:nvPr>
        </p:nvGraphicFramePr>
        <p:xfrm>
          <a:off x="250825" y="260350"/>
          <a:ext cx="8569325" cy="6776276"/>
        </p:xfrm>
        <a:graphic>
          <a:graphicData uri="http://schemas.openxmlformats.org/drawingml/2006/table">
            <a:tbl>
              <a:tblPr/>
              <a:tblGrid>
                <a:gridCol w="6856413"/>
                <a:gridCol w="1712912"/>
              </a:tblGrid>
              <a:tr h="17287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Труд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Расчистка дорожек на участке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Катание снежных комков, создание снежных построек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Украшения группы к Новому году: ёлочка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Зимние сценки, снежинки, гирлянды.</a:t>
                      </a:r>
                    </a:p>
                  </a:txBody>
                  <a:tcPr marL="53512" marR="535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Воспитатель</a:t>
                      </a:r>
                    </a:p>
                  </a:txBody>
                  <a:tcPr marL="53512" marR="535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354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Художественное  творчество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Творческая мастерская &lt;&lt; 7 гномов&gt;&gt;: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Новогоднее украшение для группы (шарики ,фонарики ,гирлянды).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Изготовление открытки:&lt;&lt;Елочка-красавица&gt;&gt;.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Лепка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  &lt;&lt;Снежные узоры&gt;&gt;,&lt;&lt;Снежинка&gt;&gt;на пластине,&lt;&lt;Снеговик&gt;&gt;,&lt;&lt;Лыжи, санки ,коньки&gt;.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Рисование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&lt;&lt;Волшебные узоры&gt;&gt;,&lt;&lt;Зимняя сказка&gt;&gt;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&lt;&lt;Девочка в зимней шубке&gt;&gt;,&lt;&lt;Новогодний хоровод&gt;&gt;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Аппликация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&lt;&lt;Снеговик&gt;&gt;, &lt;&lt;Елочки в лесу&gt;&gt;,&lt;&lt;Зимний пейзаж &gt;&gt;из рваной бумаги.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kumimoji="0" lang="ru-RU" sz="1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Конструивание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&lt;&lt;Снеговик на лыжах&gt;&gt;</a:t>
                      </a:r>
                    </a:p>
                  </a:txBody>
                  <a:tcPr marL="53512" marR="535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Воспитатель</a:t>
                      </a:r>
                    </a:p>
                  </a:txBody>
                  <a:tcPr marL="53512" marR="53512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69" name="Group 13"/>
          <p:cNvGraphicFramePr>
            <a:graphicFrameLocks noGrp="1"/>
          </p:cNvGraphicFramePr>
          <p:nvPr>
            <p:ph sz="quarter" idx="13"/>
          </p:nvPr>
        </p:nvGraphicFramePr>
        <p:xfrm>
          <a:off x="395288" y="260350"/>
          <a:ext cx="8280400" cy="6264276"/>
        </p:xfrm>
        <a:graphic>
          <a:graphicData uri="http://schemas.openxmlformats.org/drawingml/2006/table">
            <a:tbl>
              <a:tblPr/>
              <a:tblGrid>
                <a:gridCol w="5229225"/>
                <a:gridCol w="3051175"/>
              </a:tblGrid>
              <a:tr h="313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Чтение художественной литературы: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Носов &lt;&lt;На горке&gt;&gt;,	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Калинина&lt;&lt;Про снежный колобок&gt;&gt;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Р.Н.С.&lt;&lt;Снегурочка&gt;&gt;,Павлова &lt;&lt; Зимняя игрушка &gt;&gt;,А.С.Пушкин &lt;&lt;Идет волшебница зима&gt;&gt;.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Сборник стихов&lt;&lt;В лесу родилась елочка&gt;&gt;,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 Сборник  стихов &lt;&lt;Когда  наступит Новый  год&gt;&gt;</a:t>
                      </a:r>
                    </a:p>
                  </a:txBody>
                  <a:tcPr marL="36205" marR="3620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Воспитатель</a:t>
                      </a:r>
                    </a:p>
                  </a:txBody>
                  <a:tcPr marL="36205" marR="3620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132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Усачев  &lt;&lt;Здравствуй дедушка Мороз!&gt;&gt;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Москвина &lt;&lt;Как  Дед Морозна свет появился&gt;&gt;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Сказки:&lt;&lt;Мороз Иванович&gt;&gt;,&lt;&lt;Метелица&gt;&gt;,&lt;&lt;Морозко&gt;&gt;.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Загадывание  загадок,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Пословицы, приметы  зимы.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6205" marR="3620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36205" marR="3620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14" name="Group 34"/>
          <p:cNvGraphicFramePr>
            <a:graphicFrameLocks noGrp="1"/>
          </p:cNvGraphicFramePr>
          <p:nvPr>
            <p:ph sz="quarter" idx="13"/>
          </p:nvPr>
        </p:nvGraphicFramePr>
        <p:xfrm>
          <a:off x="250825" y="188913"/>
          <a:ext cx="8713788" cy="7991856"/>
        </p:xfrm>
        <a:graphic>
          <a:graphicData uri="http://schemas.openxmlformats.org/drawingml/2006/table">
            <a:tbl>
              <a:tblPr/>
              <a:tblGrid>
                <a:gridCol w="6500813"/>
                <a:gridCol w="2212975"/>
              </a:tblGrid>
              <a:tr h="2730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Физкультура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- физкультурный досуг: игра - соревнование&lt;&lt;эстафета с санками&gt;&gt;.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Спортивная игра  &lt;&lt;Хоккей&gt;&gt;             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Спортивные  упражнения: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&lt;&lt;Скольжение по ледяным  дорожкам&gt;&gt;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&lt;&lt;Катание на санках&gt;&gt;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&lt;&lt;Ходьба на лыжах&gt;&gt;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Спортивный праздник&lt;&lt;Забавная клюшка&gt;&gt;.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Постройки из снега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Украшение построек цветными   льдинками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Снеговик и его украшение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Исследовательская деятельность со снегом и водой.</a:t>
                      </a:r>
                    </a:p>
                  </a:txBody>
                  <a:tcPr marL="55381" marR="55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Инструктор по физ. воспитанию: Воронецкая Т. В., воспитатель: Мамкова С.В.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5381" marR="55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921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Новогодний  утренник.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55381" marR="55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Музыкальный руководитель: Богородицкая С.А., воспитатели.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5381" marR="55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46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1" i="0" u="sng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Взаимодействие с семьей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—   Маршрут выходного дня&lt;&lt;Семейный поход в Летний парк на горку&gt;&gt;.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Создание совместно с родителями выставки книг о зиме &lt;&lt;Путешествие снежинки&gt;&gt;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Организация  выставки детских работ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Привлечь  к  созданию праздничных  костюмов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Организация  выставки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&lt;&lt;</a:t>
                      </a: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Новогодняя  игрушка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.&gt;&gt;.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 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5381" marR="55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895350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cs typeface="Times New Roman" pitchFamily="18" charset="0"/>
                        </a:rPr>
                        <a:t>Воспитатель: Мамкова С.В., родители.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cs typeface="Times New Roman" pitchFamily="18" charset="0"/>
                      </a:endParaRPr>
                    </a:p>
                  </a:txBody>
                  <a:tcPr marL="55381" marR="5538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838"/>
            <a:ext cx="6400800" cy="5218112"/>
          </a:xfrm>
        </p:spPr>
        <p:txBody>
          <a:bodyPr/>
          <a:lstStyle/>
          <a:p>
            <a:pPr eaLnBrk="1" hangingPunct="1">
              <a:lnSpc>
                <a:spcPct val="115000"/>
              </a:lnSpc>
              <a:spcAft>
                <a:spcPts val="1000"/>
              </a:spcAft>
            </a:pPr>
            <a:r>
              <a:rPr lang="ru-RU" sz="3600" b="1" smtClean="0">
                <a:latin typeface="Monotype Corsiva" pitchFamily="66" charset="0"/>
                <a:cs typeface="Times New Roman" pitchFamily="18" charset="0"/>
              </a:rPr>
              <a:t>Срок  реализации проекта :</a:t>
            </a:r>
            <a:endParaRPr lang="ru-RU" sz="3600" smtClean="0">
              <a:latin typeface="Monotype Corsiva" pitchFamily="66" charset="0"/>
              <a:cs typeface="Times New Roman" pitchFamily="18" charset="0"/>
            </a:endParaRPr>
          </a:p>
          <a:p>
            <a:pPr eaLnBrk="1" hangingPunct="1">
              <a:lnSpc>
                <a:spcPct val="115000"/>
              </a:lnSpc>
              <a:spcAft>
                <a:spcPts val="1000"/>
              </a:spcAft>
              <a:buFont typeface="Georgia" pitchFamily="18" charset="0"/>
              <a:buNone/>
            </a:pPr>
            <a:r>
              <a:rPr lang="ru-RU" sz="3600" b="1" smtClean="0">
                <a:latin typeface="Monotype Corsiva" pitchFamily="66" charset="0"/>
                <a:cs typeface="Times New Roman" pitchFamily="18" charset="0"/>
              </a:rPr>
              <a:t>  21 .11. 2012-  16. 01.2013 г.</a:t>
            </a:r>
            <a:endParaRPr lang="ru-RU" sz="3600" smtClean="0">
              <a:latin typeface="Monotype Corsiva" pitchFamily="66" charset="0"/>
              <a:cs typeface="Times New Roman" pitchFamily="18" charset="0"/>
            </a:endParaRPr>
          </a:p>
          <a:p>
            <a:pPr eaLnBrk="1" hangingPunct="1">
              <a:lnSpc>
                <a:spcPct val="115000"/>
              </a:lnSpc>
              <a:spcAft>
                <a:spcPts val="1000"/>
              </a:spcAft>
              <a:buFont typeface="Georgia" pitchFamily="18" charset="0"/>
              <a:buNone/>
            </a:pPr>
            <a:r>
              <a:rPr lang="ru-RU" sz="3600" b="1" smtClean="0">
                <a:latin typeface="Monotype Corsiva" pitchFamily="66" charset="0"/>
                <a:cs typeface="Times New Roman" pitchFamily="18" charset="0"/>
              </a:rPr>
              <a:t>  Участники проекта:</a:t>
            </a:r>
            <a:endParaRPr lang="ru-RU" sz="3600" smtClean="0">
              <a:latin typeface="Monotype Corsiva" pitchFamily="66" charset="0"/>
              <a:cs typeface="Times New Roman" pitchFamily="18" charset="0"/>
            </a:endParaRPr>
          </a:p>
          <a:p>
            <a:pPr eaLnBrk="1" hangingPunct="1">
              <a:lnSpc>
                <a:spcPct val="115000"/>
              </a:lnSpc>
              <a:spcAft>
                <a:spcPts val="1000"/>
              </a:spcAft>
              <a:buFont typeface="Georgia" pitchFamily="18" charset="0"/>
              <a:buNone/>
            </a:pPr>
            <a:r>
              <a:rPr lang="ru-RU" sz="3600" b="1" smtClean="0">
                <a:latin typeface="Monotype Corsiva" pitchFamily="66" charset="0"/>
                <a:cs typeface="Times New Roman" pitchFamily="18" charset="0"/>
              </a:rPr>
              <a:t>Дети старшей группы   ‘’Чебурашка ‘’МБДОУ № 16</a:t>
            </a:r>
            <a:r>
              <a:rPr lang="ru-RU" sz="3600" smtClean="0">
                <a:latin typeface="Monotype Corsiva" pitchFamily="66" charset="0"/>
                <a:cs typeface="Times New Roman" pitchFamily="18" charset="0"/>
              </a:rPr>
              <a:t> </a:t>
            </a:r>
            <a:r>
              <a:rPr lang="ru-RU" sz="3600" b="1" smtClean="0">
                <a:latin typeface="Monotype Corsiva" pitchFamily="66" charset="0"/>
                <a:cs typeface="Times New Roman" pitchFamily="18" charset="0"/>
              </a:rPr>
              <a:t>Воспитатель группы:           Мамкова С.В. </a:t>
            </a:r>
            <a:endParaRPr lang="ru-RU" sz="3600" smtClean="0">
              <a:latin typeface="Monotype Corsiva" pitchFamily="66" charset="0"/>
              <a:cs typeface="Times New Roman" pitchFamily="18" charset="0"/>
            </a:endParaRPr>
          </a:p>
          <a:p>
            <a:pPr eaLnBrk="1" hangingPunct="1"/>
            <a:endParaRPr lang="ru-RU" sz="3600" smtClean="0"/>
          </a:p>
        </p:txBody>
      </p:sp>
    </p:spTree>
  </p:cSld>
  <p:clrMapOvr>
    <a:masterClrMapping/>
  </p:clrMapOvr>
  <p:transition spd="slow">
    <p:cover dir="r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79</TotalTime>
  <Words>547</Words>
  <Application>Microsoft Office PowerPoint</Application>
  <PresentationFormat>Экран (4:3)</PresentationFormat>
  <Paragraphs>142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Воздушный поток</vt:lpstr>
      <vt:lpstr>Проект для детей старшего дошкольного возраста «Зимние забавы».</vt:lpstr>
      <vt:lpstr>Цели проекта</vt:lpstr>
      <vt:lpstr>Задачи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для детей старшего дошкольного возраста «Зимние забавы».</dc:title>
  <dc:creator>Администратор</dc:creator>
  <cp:lastModifiedBy>DNA7 X86</cp:lastModifiedBy>
  <cp:revision>6</cp:revision>
  <cp:lastPrinted>2001-12-31T22:02:00Z</cp:lastPrinted>
  <dcterms:created xsi:type="dcterms:W3CDTF">2001-12-31T23:12:04Z</dcterms:created>
  <dcterms:modified xsi:type="dcterms:W3CDTF">2001-12-31T22:08:57Z</dcterms:modified>
</cp:coreProperties>
</file>