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312" r:id="rId6"/>
    <p:sldId id="271" r:id="rId7"/>
    <p:sldId id="302" r:id="rId8"/>
    <p:sldId id="313" r:id="rId9"/>
    <p:sldId id="303" r:id="rId10"/>
    <p:sldId id="301" r:id="rId11"/>
    <p:sldId id="304" r:id="rId12"/>
    <p:sldId id="310" r:id="rId13"/>
    <p:sldId id="314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62063"/>
            <a:ext cx="9144000" cy="649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 дошкольное образовательное учреждение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«Тополек».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</a:t>
            </a:r>
          </a:p>
          <a:p>
            <a:pPr algn="ctr"/>
            <a:r>
              <a:rPr lang="ru-RU" sz="2000" b="1" dirty="0" smtClean="0"/>
              <a:t>занятия по обучению грамоте</a:t>
            </a:r>
          </a:p>
          <a:p>
            <a:pPr algn="ctr"/>
            <a:r>
              <a:rPr lang="ru-RU" sz="2000" b="1" dirty="0" smtClean="0"/>
              <a:t> для детей подготовительной к школе группы</a:t>
            </a:r>
            <a:endParaRPr lang="ru-RU" sz="2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lang="ru-RU" sz="2000" b="1" dirty="0" smtClean="0">
                <a:latin typeface="Calibri"/>
                <a:cs typeface="Times New Roman" pitchFamily="18" charset="0"/>
              </a:rPr>
              <a:t>Тема: «Звук «Х», «Х*», буква «Х»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1952625" algn="l"/>
              </a:tabLs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195262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Раменская Т.Ю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 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Советский.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3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3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3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3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3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3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3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ender3d.org.ua/gallery/iwe/upload/StartDefocus_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36188"/>
            <a:ext cx="7881072" cy="602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giznyata.ru/wp-content/uploads/2011/05/starichok.jpg"/>
          <p:cNvPicPr>
            <a:picLocks noChangeAspect="1" noChangeArrowheads="1"/>
          </p:cNvPicPr>
          <p:nvPr/>
        </p:nvPicPr>
        <p:blipFill>
          <a:blip r:embed="rId3" cstate="print"/>
          <a:srcRect l="4997" t="-11920" r="-9622" b="-3360"/>
          <a:stretch>
            <a:fillRect/>
          </a:stretch>
        </p:blipFill>
        <p:spPr bwMode="auto">
          <a:xfrm>
            <a:off x="6575520" y="3500438"/>
            <a:ext cx="256848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media.izi.travel/263fc413-3ed9-44da-a34c-f86a9ffd0ac6/33442616-3a41-4c00-bce5-6f98b2f5ee60_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7782" y="4929198"/>
            <a:ext cx="233111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odsolnech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000372"/>
            <a:ext cx="1341214" cy="1786497"/>
          </a:xfrm>
          <a:prstGeom prst="rect">
            <a:avLst/>
          </a:prstGeom>
        </p:spPr>
      </p:pic>
      <p:pic>
        <p:nvPicPr>
          <p:cNvPr id="10" name="Picture 2" descr="http://farm6.staticflickr.com/5178/5476895567_f3eba62f0c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929198"/>
            <a:ext cx="2211453" cy="168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ak-brat-hleb-za-stol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2143116"/>
            <a:ext cx="1714497" cy="1142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285728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В: Назовите самое короткое слово. (Хлеб) Самое длинное слово (Черепаха)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35824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Задание </a:t>
            </a:r>
            <a:r>
              <a:rPr lang="en-US" b="1" dirty="0" smtClean="0"/>
              <a:t>III. </a:t>
            </a:r>
            <a:r>
              <a:rPr lang="ru-RU" b="1" dirty="0" smtClean="0"/>
              <a:t>Твёрдый, мягкий звук «Х».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ребята вы запомнили как смеялся старичок ? Какие звуки вы слышали чаще всего? (повтор смеха старичка)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Как звук Х звучит в смехе ХА –ХА ?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Д: ответы детей.. Твердо, обозначаем фишкой синего цвета)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Правильно, а в смехе ХИ – ХИ? (В слове «</a:t>
            </a:r>
            <a:r>
              <a:rPr lang="ru-RU" dirty="0" err="1" smtClean="0"/>
              <a:t>Хи</a:t>
            </a:r>
            <a:r>
              <a:rPr lang="ru-RU" dirty="0" smtClean="0"/>
              <a:t>» звук «Х*» мягкий, обозначаем фишкой зелёного цвета.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Присядьте на поляну. У вас  на листочках лежат камешки синего, зелёного и красного цвета. Давайте построим звуковой домик для песенки «ха» – взаимопроверка, ответ ребёнка. Аналогично выполняется задание для песенки «</a:t>
            </a:r>
            <a:r>
              <a:rPr lang="ru-RU" dirty="0" err="1" smtClean="0"/>
              <a:t>хи</a:t>
            </a:r>
            <a:r>
              <a:rPr lang="ru-RU" dirty="0" smtClean="0"/>
              <a:t>»).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Дидактическое упражнение</a:t>
            </a:r>
            <a:r>
              <a:rPr lang="ru-RU" dirty="0" smtClean="0"/>
              <a:t> </a:t>
            </a:r>
            <a:r>
              <a:rPr lang="ru-RU" b="1" dirty="0" smtClean="0"/>
              <a:t>«Подбери слово по его началу» </a:t>
            </a:r>
            <a:r>
              <a:rPr lang="ru-RU" b="1" i="1" dirty="0" smtClean="0"/>
              <a:t>(игра с мячом).</a:t>
            </a: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Назвать первый звук в словах:</a:t>
            </a:r>
            <a:br>
              <a:rPr lang="ru-RU" dirty="0" smtClean="0"/>
            </a:br>
            <a:r>
              <a:rPr lang="ru-RU" dirty="0" smtClean="0"/>
              <a:t>хит-... (-</a:t>
            </a:r>
            <a:r>
              <a:rPr lang="ru-RU" dirty="0" err="1" smtClean="0"/>
              <a:t>рый</a:t>
            </a:r>
            <a:r>
              <a:rPr lang="ru-RU" dirty="0" smtClean="0"/>
              <a:t>, -</a:t>
            </a:r>
            <a:r>
              <a:rPr lang="ru-RU" dirty="0" err="1" smtClean="0"/>
              <a:t>рость</a:t>
            </a:r>
            <a:r>
              <a:rPr lang="ru-RU" dirty="0" smtClean="0"/>
              <a:t>, -</a:t>
            </a:r>
            <a:r>
              <a:rPr lang="ru-RU" dirty="0" err="1" smtClean="0"/>
              <a:t>рец</a:t>
            </a:r>
            <a:r>
              <a:rPr lang="ru-RU" dirty="0" smtClean="0"/>
              <a:t>), хо-... (-бот, -</a:t>
            </a:r>
            <a:r>
              <a:rPr lang="ru-RU" dirty="0" err="1" smtClean="0"/>
              <a:t>ма</a:t>
            </a:r>
            <a:r>
              <a:rPr lang="ru-RU" dirty="0" smtClean="0"/>
              <a:t>, -</a:t>
            </a:r>
            <a:r>
              <a:rPr lang="ru-RU" dirty="0" err="1" smtClean="0"/>
              <a:t>лод</a:t>
            </a:r>
            <a:r>
              <a:rPr lang="ru-RU" dirty="0" smtClean="0"/>
              <a:t>), </a:t>
            </a:r>
            <a:r>
              <a:rPr lang="ru-RU" dirty="0" err="1" smtClean="0"/>
              <a:t>храб</a:t>
            </a:r>
            <a:r>
              <a:rPr lang="ru-RU" dirty="0" smtClean="0"/>
              <a:t>-... (-</a:t>
            </a:r>
            <a:r>
              <a:rPr lang="ru-RU" dirty="0" err="1" smtClean="0"/>
              <a:t>рость</a:t>
            </a:r>
            <a:r>
              <a:rPr lang="ru-RU" dirty="0" smtClean="0"/>
              <a:t>, -</a:t>
            </a:r>
            <a:r>
              <a:rPr lang="ru-RU" dirty="0" err="1" smtClean="0"/>
              <a:t>рец</a:t>
            </a:r>
            <a:r>
              <a:rPr lang="ru-RU" dirty="0" smtClean="0"/>
              <a:t>, -</a:t>
            </a:r>
            <a:r>
              <a:rPr lang="ru-RU" dirty="0" err="1" smtClean="0"/>
              <a:t>рый</a:t>
            </a:r>
            <a:r>
              <a:rPr lang="ru-RU" dirty="0" smtClean="0"/>
              <a:t>).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14393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Замени первый звук в слове на звук 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Салат, шмель, голод, сор, гор, год,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Славно вы поиграли, пора и отдохнуть. Присядьте на поляне. Вы выполнили много заданий правильно и </a:t>
            </a:r>
            <a:r>
              <a:rPr lang="ru-RU" dirty="0" err="1" smtClean="0"/>
              <a:t>Лесовичок</a:t>
            </a:r>
            <a:r>
              <a:rPr lang="ru-RU" dirty="0" smtClean="0"/>
              <a:t>  решил показать вам, как выглядит буква «Х» (показ) Расскажите </a:t>
            </a:r>
            <a:r>
              <a:rPr lang="ru-RU" dirty="0" err="1" smtClean="0"/>
              <a:t>Лесовичку</a:t>
            </a:r>
            <a:r>
              <a:rPr lang="ru-RU" dirty="0" smtClean="0"/>
              <a:t>, на что похожа буква «Х</a:t>
            </a:r>
            <a:r>
              <a:rPr lang="ru-RU" dirty="0" smtClean="0"/>
              <a:t>»?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Д: </a:t>
            </a:r>
            <a:r>
              <a:rPr lang="ru-RU" dirty="0" smtClean="0"/>
              <a:t>(Ответы </a:t>
            </a:r>
            <a:r>
              <a:rPr lang="ru-RU" dirty="0" smtClean="0"/>
              <a:t>детей).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В: </a:t>
            </a:r>
            <a:r>
              <a:rPr lang="ru-RU" dirty="0" smtClean="0"/>
              <a:t>У </a:t>
            </a:r>
            <a:r>
              <a:rPr lang="ru-RU" dirty="0" err="1" smtClean="0"/>
              <a:t>Лесовичка</a:t>
            </a:r>
            <a:r>
              <a:rPr lang="ru-RU" dirty="0" smtClean="0"/>
              <a:t> на поляне много разных мелочей.  Каждый из вас пусть выложит на листочках  букву «Х».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Д: </a:t>
            </a:r>
            <a:r>
              <a:rPr lang="ru-RU" dirty="0" smtClean="0"/>
              <a:t>(Дети </a:t>
            </a:r>
            <a:r>
              <a:rPr lang="ru-RU" dirty="0" smtClean="0"/>
              <a:t>выкладывают букву из камешков, палочек, фасоли и т.д.).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Молодцы</a:t>
            </a:r>
            <a:r>
              <a:rPr lang="ru-RU" dirty="0" smtClean="0"/>
              <a:t>, ребята, правильно выложили букву.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Все  задания </a:t>
            </a:r>
            <a:r>
              <a:rPr lang="ru-RU" dirty="0" err="1" smtClean="0"/>
              <a:t>Лесовичка</a:t>
            </a:r>
            <a:r>
              <a:rPr lang="ru-RU" dirty="0" smtClean="0"/>
              <a:t>  мы выполнили.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IV</a:t>
            </a:r>
            <a:r>
              <a:rPr lang="ru-RU" b="1" dirty="0" smtClean="0"/>
              <a:t>Рефлексия.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В:</a:t>
            </a:r>
            <a:r>
              <a:rPr lang="ru-RU" b="1" dirty="0" smtClean="0"/>
              <a:t> </a:t>
            </a:r>
            <a:r>
              <a:rPr lang="ru-RU" dirty="0" smtClean="0"/>
              <a:t>Подумайте </a:t>
            </a:r>
            <a:r>
              <a:rPr lang="ru-RU" dirty="0" smtClean="0"/>
              <a:t>и скажите: чему вы научились на сегодняшней встрече с </a:t>
            </a:r>
            <a:r>
              <a:rPr lang="ru-RU" dirty="0" err="1" smtClean="0"/>
              <a:t>Лесовичком</a:t>
            </a:r>
            <a:r>
              <a:rPr lang="ru-RU" dirty="0" smtClean="0"/>
              <a:t>?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раскраски </a:t>
            </a:r>
            <a:r>
              <a:rPr lang="ru-RU" dirty="0" smtClean="0"/>
              <a:t>с буквой «Х».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70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Д: (Ответы детей)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Как вы считаете, почему нам удалось справиться со всеми заданиями?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Д: - (Мы были внимательными, помогали друг другу, старались).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На память о нашей встрече </a:t>
            </a:r>
            <a:r>
              <a:rPr lang="ru-RU" dirty="0" err="1" smtClean="0"/>
              <a:t>Лесовичок</a:t>
            </a:r>
            <a:r>
              <a:rPr lang="ru-RU" dirty="0" smtClean="0"/>
              <a:t> хочет подарить вам картинки – </a:t>
            </a:r>
            <a:endParaRPr lang="ru-RU" dirty="0"/>
          </a:p>
        </p:txBody>
      </p:sp>
      <p:pic>
        <p:nvPicPr>
          <p:cNvPr id="4" name="Picture 2" descr="http://blender3d.org.ua/gallery/iwe/upload/StartDefocus_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96944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giznyata.ru/wp-content/uploads/2011/05/starichok.jpg"/>
          <p:cNvPicPr>
            <a:picLocks noChangeAspect="1" noChangeArrowheads="1"/>
          </p:cNvPicPr>
          <p:nvPr/>
        </p:nvPicPr>
        <p:blipFill>
          <a:blip r:embed="rId3" cstate="print"/>
          <a:srcRect l="4997" t="-11920" r="-9622" b="-3360"/>
          <a:stretch>
            <a:fillRect/>
          </a:stretch>
        </p:blipFill>
        <p:spPr bwMode="auto">
          <a:xfrm>
            <a:off x="6372200" y="3500438"/>
            <a:ext cx="256848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ukva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229200"/>
            <a:ext cx="523875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ender3d.org.ua/gallery/iwe/upload/StartDefocus_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072494" cy="529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giznyata.ru/wp-content/uploads/2011/05/starichok.jpg"/>
          <p:cNvPicPr>
            <a:picLocks noChangeAspect="1" noChangeArrowheads="1"/>
          </p:cNvPicPr>
          <p:nvPr/>
        </p:nvPicPr>
        <p:blipFill>
          <a:blip r:embed="rId3" cstate="print"/>
          <a:srcRect l="4997" t="-11920" r="-9622" b="-3360"/>
          <a:stretch>
            <a:fillRect/>
          </a:stretch>
        </p:blipFill>
        <p:spPr bwMode="auto">
          <a:xfrm>
            <a:off x="6357950" y="2357430"/>
            <a:ext cx="256848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7152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6632"/>
            <a:ext cx="91440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Уточнить и обобщить знания о букве «Х», звуках «Х» и «Х*»</a:t>
            </a:r>
          </a:p>
          <a:p>
            <a:r>
              <a:rPr lang="ru-RU" dirty="0" smtClean="0"/>
              <a:t>Упражнять детей в </a:t>
            </a:r>
            <a:r>
              <a:rPr lang="ru-RU" dirty="0" err="1" smtClean="0"/>
              <a:t>слого</a:t>
            </a:r>
            <a:r>
              <a:rPr lang="ru-RU" dirty="0" smtClean="0"/>
              <a:t> – звуковом анализе слов;</a:t>
            </a:r>
          </a:p>
          <a:p>
            <a:r>
              <a:rPr lang="ru-RU" dirty="0" smtClean="0"/>
              <a:t>Познакомить с буквой </a:t>
            </a:r>
            <a:r>
              <a:rPr lang="ru-RU" dirty="0" err="1" smtClean="0"/>
              <a:t>Хх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Закреплять образ буквы Х».</a:t>
            </a:r>
          </a:p>
          <a:p>
            <a:r>
              <a:rPr lang="ru-RU" b="1" u="sng" dirty="0" smtClean="0"/>
              <a:t>Задачи</a:t>
            </a:r>
            <a:r>
              <a:rPr lang="ru-RU" b="1" dirty="0" smtClean="0"/>
              <a:t>:</a:t>
            </a:r>
          </a:p>
          <a:p>
            <a:r>
              <a:rPr lang="ru-RU" u="sng" dirty="0" err="1" smtClean="0"/>
              <a:t>Коррекционно</a:t>
            </a:r>
            <a:r>
              <a:rPr lang="ru-RU" u="sng" dirty="0" smtClean="0"/>
              <a:t> – образовательные:</a:t>
            </a:r>
            <a:endParaRPr lang="ru-RU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Упражнять детей в умении определять наличие заданного звука в слове.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Формировать умение придумывать слова на заданный звук.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Упражнять в </a:t>
            </a:r>
            <a:r>
              <a:rPr lang="ru-RU" dirty="0" err="1" smtClean="0"/>
              <a:t>составлениии</a:t>
            </a:r>
            <a:r>
              <a:rPr lang="ru-RU" dirty="0" smtClean="0"/>
              <a:t> звукового анализа слов.</a:t>
            </a:r>
          </a:p>
          <a:p>
            <a:r>
              <a:rPr lang="ru-RU" u="sng" dirty="0" err="1" smtClean="0"/>
              <a:t>Коррекционно</a:t>
            </a:r>
            <a:r>
              <a:rPr lang="ru-RU" u="sng" dirty="0" smtClean="0"/>
              <a:t> - развивающие: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Развивать умение делить слова на слоги, определять количество слогов в слове.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Развивать зрительное восприятие, фонематический слух, слуховую память, мелкую моторику.</a:t>
            </a:r>
          </a:p>
          <a:p>
            <a:r>
              <a:rPr lang="ru-RU" u="sng" dirty="0" smtClean="0"/>
              <a:t>Воспитательные: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Воспитывать доброжелательные отношения друг к другу, желание говорить красиво,     правильно.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Формировать навыки сотрудничества, самостоятельность, инициативность.</a:t>
            </a:r>
          </a:p>
          <a:p>
            <a:r>
              <a:rPr lang="ru-RU" b="1" u="sng" dirty="0" smtClean="0"/>
              <a:t>Материалы и оборудование</a:t>
            </a:r>
            <a:r>
              <a:rPr lang="ru-RU" b="1" dirty="0" smtClean="0"/>
              <a:t>: </a:t>
            </a:r>
            <a:r>
              <a:rPr lang="ru-RU" dirty="0" smtClean="0"/>
              <a:t>мяч, карта - схема, конверт с письмом от </a:t>
            </a:r>
            <a:r>
              <a:rPr lang="ru-RU" dirty="0" err="1" smtClean="0"/>
              <a:t>Лесовичка</a:t>
            </a:r>
            <a:r>
              <a:rPr lang="ru-RU" dirty="0" smtClean="0"/>
              <a:t>, лист бумаги в форме листика от дерева, мелкий раздаточный материал, карточки с буквой «Х» (по количеству детей).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1520" y="-2523769"/>
            <a:ext cx="18473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Методические приёмы:</a:t>
            </a:r>
            <a:endParaRPr lang="ru-RU" b="1" dirty="0" smtClean="0"/>
          </a:p>
          <a:p>
            <a:r>
              <a:rPr lang="ru-RU" dirty="0" smtClean="0"/>
              <a:t>Словесный </a:t>
            </a:r>
            <a:r>
              <a:rPr lang="ru-RU" i="1" dirty="0" smtClean="0"/>
              <a:t>(вопросы, объяснение)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Наглядный </a:t>
            </a:r>
            <a:r>
              <a:rPr lang="ru-RU" i="1" dirty="0" smtClean="0"/>
              <a:t>(слайды, показ артикуляции)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Игровой </a:t>
            </a:r>
            <a:r>
              <a:rPr lang="ru-RU" i="1" dirty="0" smtClean="0"/>
              <a:t>(Д/и «Узнай звук», «Найди звук»,</a:t>
            </a:r>
            <a:r>
              <a:rPr lang="ru-RU" b="1" dirty="0" smtClean="0"/>
              <a:t> </a:t>
            </a:r>
            <a:r>
              <a:rPr lang="ru-RU" i="1" dirty="0" smtClean="0"/>
              <a:t>дидактическое упражнение «Подбери слово по его началу» (игра с мячом)</a:t>
            </a:r>
            <a:r>
              <a:rPr lang="ru-RU" b="1" i="1" dirty="0" smtClean="0"/>
              <a:t>.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Практический </a:t>
            </a:r>
            <a:r>
              <a:rPr lang="ru-RU" i="1" dirty="0" smtClean="0"/>
              <a:t>(упражнения)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Наблюдение за работой детей, советы. 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Ход занятия:</a:t>
            </a:r>
          </a:p>
          <a:p>
            <a:pPr algn="ctr"/>
            <a:r>
              <a:rPr lang="en-US" dirty="0" smtClean="0"/>
              <a:t>I </a:t>
            </a:r>
            <a:r>
              <a:rPr lang="ru-RU" dirty="0" smtClean="0"/>
              <a:t>часть. Орг.момент:</a:t>
            </a:r>
          </a:p>
          <a:p>
            <a:r>
              <a:rPr lang="ru-RU" dirty="0" smtClean="0"/>
              <a:t>В: </a:t>
            </a:r>
            <a:r>
              <a:rPr lang="ru-RU" i="1" dirty="0" smtClean="0"/>
              <a:t>(показывает карту путешествия на занятии)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Посмотрите, ребята, что я нашла сегодня в группе. Как вы думаете, что это?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Д: (Карта, схема, маршрут  и т.д. – ответы детей). </a:t>
            </a:r>
          </a:p>
          <a:p>
            <a:r>
              <a:rPr lang="ru-RU" dirty="0" smtClean="0"/>
              <a:t>В: Правильно, это карта, а к ней прилагается сообщение. Послушайте, что написано в сообщении: «В моём лесу полянка есть, в ней загадок, тайн не счесть. По маршруту вы шагайте, все заданья разгадайте. Старичок – </a:t>
            </a:r>
            <a:r>
              <a:rPr lang="ru-RU" dirty="0" err="1" smtClean="0"/>
              <a:t>Лесовичок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В: Ребята, нас позвал в гости старичок – </a:t>
            </a:r>
            <a:r>
              <a:rPr lang="ru-RU" dirty="0" err="1" smtClean="0"/>
              <a:t>Лесовичок</a:t>
            </a:r>
            <a:r>
              <a:rPr lang="ru-RU" dirty="0" smtClean="0"/>
              <a:t>. Хотите отправиться в гости к </a:t>
            </a:r>
            <a:r>
              <a:rPr lang="ru-RU" dirty="0" err="1" smtClean="0"/>
              <a:t>Лесовичку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Д: (</a:t>
            </a:r>
            <a:r>
              <a:rPr lang="ru-RU" dirty="0" err="1" smtClean="0"/>
              <a:t>Да,хотим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В: Этот старичок необычный, он живёт в летнем лесу. А ещё ему очень нравится один звук, а какой – вы должны догадаться сами. Давайте подготовимся к нашему путешествию. Подойдите ко мне. Представьте, что мы с вами на улице. Холодно, яркое солнце слепит глаза. Зажмурьте их сильно – </a:t>
            </a:r>
            <a:r>
              <a:rPr lang="ru-RU" dirty="0" err="1" smtClean="0"/>
              <a:t>сильно</a:t>
            </a:r>
            <a:r>
              <a:rPr lang="ru-RU" dirty="0" smtClean="0"/>
              <a:t>, а теперь откройте. Ой, вам на нос упала снежинка. Сморщите носик, сбросьте снежинку. У всех получилось? Ручки у вас замёрзли. Давайте их погреем, подышим на них легко-легко, вот так: </a:t>
            </a:r>
            <a:r>
              <a:rPr lang="ru-RU" dirty="0" err="1" smtClean="0"/>
              <a:t>х-х-х</a:t>
            </a:r>
            <a:r>
              <a:rPr lang="ru-RU" dirty="0" smtClean="0"/>
              <a:t>. Все погрейте руки, произносите звук  «Х». Догадались, какой звук нравится </a:t>
            </a:r>
            <a:r>
              <a:rPr lang="ru-RU" dirty="0" err="1" smtClean="0"/>
              <a:t>Лесовичку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Д: ответы детей.</a:t>
            </a:r>
          </a:p>
          <a:p>
            <a:r>
              <a:rPr lang="ru-RU" dirty="0" smtClean="0"/>
              <a:t>В: Правильно, это звук «Х». Можно ли петь этот звук?</a:t>
            </a:r>
          </a:p>
          <a:p>
            <a:r>
              <a:rPr lang="ru-RU" dirty="0" smtClean="0"/>
              <a:t>Д: (Нет). </a:t>
            </a:r>
          </a:p>
        </p:txBody>
      </p:sp>
      <p:pic>
        <p:nvPicPr>
          <p:cNvPr id="6" name="Picture 2" descr="https://upload.wikimedia.org/wikipedia/ru/d/d0/%D0%9A%D0%B0%D1%80%D1%82%D0%B0-%D1%81%D1%85%D0%B5%D0%BC%D0%B0_%D0%92%D0%B0%D1%81%D0%B8%D0%BB%D0%B5%D0%B2%D0%B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1944216" cy="1152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В: А можно этот звук произносить долго? </a:t>
            </a:r>
          </a:p>
          <a:p>
            <a:r>
              <a:rPr lang="ru-RU" dirty="0" smtClean="0"/>
              <a:t>Д: (Можно). </a:t>
            </a:r>
          </a:p>
          <a:p>
            <a:r>
              <a:rPr lang="ru-RU" dirty="0" smtClean="0"/>
              <a:t>В: Положите ладошку на  горлышко. Давайте потянем его и прислушаемся, есть ли препятствие для воздуха? </a:t>
            </a:r>
          </a:p>
          <a:p>
            <a:r>
              <a:rPr lang="ru-RU" dirty="0" smtClean="0"/>
              <a:t>Д: (есть) </a:t>
            </a:r>
          </a:p>
          <a:p>
            <a:r>
              <a:rPr lang="ru-RU" dirty="0" smtClean="0"/>
              <a:t>В: Значит это звук какой?</a:t>
            </a:r>
          </a:p>
          <a:p>
            <a:r>
              <a:rPr lang="ru-RU" dirty="0" smtClean="0"/>
              <a:t>Д: (Согласный). </a:t>
            </a:r>
          </a:p>
          <a:p>
            <a:r>
              <a:rPr lang="ru-RU" dirty="0" smtClean="0"/>
              <a:t>В: Горлышко у вас дрожало?</a:t>
            </a:r>
          </a:p>
          <a:p>
            <a:r>
              <a:rPr lang="ru-RU" dirty="0" smtClean="0"/>
              <a:t>Д: (Нет). </a:t>
            </a:r>
          </a:p>
          <a:p>
            <a:r>
              <a:rPr lang="ru-RU" dirty="0" smtClean="0"/>
              <a:t>В: Значит, звук «Х» какой? </a:t>
            </a:r>
          </a:p>
          <a:p>
            <a:r>
              <a:rPr lang="ru-RU" dirty="0" smtClean="0"/>
              <a:t>Д: (Глухой). </a:t>
            </a:r>
          </a:p>
          <a:p>
            <a:r>
              <a:rPr lang="ru-RU" dirty="0" smtClean="0"/>
              <a:t>В: Молодцы, ребята. Теперь старичок - </a:t>
            </a:r>
            <a:r>
              <a:rPr lang="ru-RU" dirty="0" err="1" smtClean="0"/>
              <a:t>Лесовичок</a:t>
            </a:r>
            <a:r>
              <a:rPr lang="ru-RU" dirty="0" smtClean="0"/>
              <a:t> ждёт вас на своей полянке.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ender3d.org.ua/gallery/iwe/upload/StartDefocus_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806"/>
            <a:ext cx="8143932" cy="622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giznyata.ru/wp-content/uploads/2011/05/starichok.jpg"/>
          <p:cNvPicPr>
            <a:picLocks noChangeAspect="1" noChangeArrowheads="1"/>
          </p:cNvPicPr>
          <p:nvPr/>
        </p:nvPicPr>
        <p:blipFill>
          <a:blip r:embed="rId3" cstate="print"/>
          <a:srcRect l="4997" t="-11920" r="-9622" b="-3360"/>
          <a:stretch>
            <a:fillRect/>
          </a:stretch>
        </p:blipFill>
        <p:spPr bwMode="auto">
          <a:xfrm>
            <a:off x="5364088" y="1916832"/>
            <a:ext cx="3779912" cy="4941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42196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II </a:t>
            </a:r>
            <a:r>
              <a:rPr lang="ru-RU" b="1" dirty="0" smtClean="0"/>
              <a:t>часть. Задание 1. Развитие фонематического слуха. 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В: </a:t>
            </a:r>
            <a:r>
              <a:rPr lang="ru-RU" dirty="0" err="1" smtClean="0"/>
              <a:t>Лесовичок</a:t>
            </a:r>
            <a:r>
              <a:rPr lang="ru-RU" dirty="0" smtClean="0"/>
              <a:t>  любит хлопать в ладоши, но только тогда, когда слышит звук «</a:t>
            </a:r>
            <a:r>
              <a:rPr lang="ru-RU" dirty="0" err="1" smtClean="0"/>
              <a:t>х</a:t>
            </a:r>
            <a:r>
              <a:rPr lang="ru-RU" dirty="0" smtClean="0"/>
              <a:t>» в словах.  Давайте тоже так поиграем.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Д: ответы детей.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Я буду называть разные слова, если в них будет звучать звук «Х», хлопните в ладоши. Задание понятно?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Д: ответы детей.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называет слова: хлеб, горох, город, хлопушка, муфта, бухта, вахта, вата.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Д: выполняют задание.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В:  Молодцы, и с этим заданием справились.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Ребята, </a:t>
            </a:r>
            <a:r>
              <a:rPr lang="ru-RU" dirty="0" err="1" smtClean="0"/>
              <a:t>Лесовичок</a:t>
            </a:r>
            <a:r>
              <a:rPr lang="ru-RU" dirty="0" smtClean="0"/>
              <a:t>  предлагает вам послушать его любимую песенку, а вы потанцуйте под неё и спойте вместе с ним припев.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Физ. минутка (координация речи с движением)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«Жил на свете старичок маленького роста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 смеялся старичок чрезвычайно просто: Ха-ха-ха. Да хи-хи-хи …»и.т.д. (слайд)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В: Как  хорошо мы повеселились и </a:t>
            </a:r>
            <a:r>
              <a:rPr lang="ru-RU" dirty="0" err="1" smtClean="0"/>
              <a:t>Лесовичок</a:t>
            </a:r>
            <a:r>
              <a:rPr lang="ru-RU" dirty="0" smtClean="0"/>
              <a:t> нам решил показать своих друзей. А кого он нам покажет, вы узнаете, если правильно выполните его следующее задание:</a:t>
            </a:r>
            <a:endParaRPr lang="ru-RU" dirty="0"/>
          </a:p>
        </p:txBody>
      </p:sp>
      <p:pic>
        <p:nvPicPr>
          <p:cNvPr id="3" name="Picture 4" descr="http://giznyata.ru/wp-content/uploads/2011/05/starichok.jpg"/>
          <p:cNvPicPr>
            <a:picLocks noChangeAspect="1" noChangeArrowheads="1"/>
          </p:cNvPicPr>
          <p:nvPr/>
        </p:nvPicPr>
        <p:blipFill>
          <a:blip r:embed="rId3" cstate="print"/>
          <a:srcRect l="4997" t="-11920" r="-9622" b="-3360"/>
          <a:stretch>
            <a:fillRect/>
          </a:stretch>
        </p:blipFill>
        <p:spPr bwMode="auto">
          <a:xfrm>
            <a:off x="5940152" y="1268760"/>
            <a:ext cx="2974586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300192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2. Деление слов на части.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В: Отгадайте загадки и назовите количество слогов в слове.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Он за обедом всему голова.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Д: (Хлеб. В слове «Хлеб» один слог). Прохлопывают в ладоши.</a:t>
            </a:r>
          </a:p>
          <a:p>
            <a:r>
              <a:rPr lang="ru-RU" dirty="0" smtClean="0"/>
              <a:t>В: молодцы правильно, слушайте следующую загадку. </a:t>
            </a:r>
          </a:p>
          <a:p>
            <a:r>
              <a:rPr lang="ru-RU" dirty="0" smtClean="0"/>
              <a:t>Ходит по лесу зверёк,</a:t>
            </a:r>
          </a:p>
          <a:p>
            <a:r>
              <a:rPr lang="ru-RU" dirty="0" smtClean="0"/>
              <a:t>Хитрый маленький …….</a:t>
            </a:r>
          </a:p>
          <a:p>
            <a:r>
              <a:rPr lang="ru-RU" dirty="0" smtClean="0"/>
              <a:t>Д: (Хорёк. В слове «хорёк» два слога).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В: Золотое решето чёрных домиков полно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Д: (Подсолнух. В слове «подсолнух» 3 слога).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В: Пряча голову от страха уползает…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Д: (Черепаха. В слове «черепаха» 4 слога).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 В: давайте проверим, правильно выполнили 1 задание или 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1098</Words>
  <Application>Microsoft Office PowerPoint</Application>
  <PresentationFormat>Экран (4:3)</PresentationFormat>
  <Paragraphs>148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116</cp:revision>
  <dcterms:modified xsi:type="dcterms:W3CDTF">2016-02-09T12:13:47Z</dcterms:modified>
</cp:coreProperties>
</file>