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7" r:id="rId3"/>
  </p:sldMasterIdLst>
  <p:notesMasterIdLst>
    <p:notesMasterId r:id="rId47"/>
  </p:notesMasterIdLst>
  <p:sldIdLst>
    <p:sldId id="288" r:id="rId4"/>
    <p:sldId id="258" r:id="rId5"/>
    <p:sldId id="260" r:id="rId6"/>
    <p:sldId id="261" r:id="rId7"/>
    <p:sldId id="259" r:id="rId8"/>
    <p:sldId id="292" r:id="rId9"/>
    <p:sldId id="294" r:id="rId10"/>
    <p:sldId id="303" r:id="rId11"/>
    <p:sldId id="264" r:id="rId12"/>
    <p:sldId id="269" r:id="rId13"/>
    <p:sldId id="295" r:id="rId14"/>
    <p:sldId id="296" r:id="rId15"/>
    <p:sldId id="272" r:id="rId16"/>
    <p:sldId id="297" r:id="rId17"/>
    <p:sldId id="267" r:id="rId18"/>
    <p:sldId id="284" r:id="rId19"/>
    <p:sldId id="268" r:id="rId20"/>
    <p:sldId id="300" r:id="rId21"/>
    <p:sldId id="298" r:id="rId22"/>
    <p:sldId id="276" r:id="rId23"/>
    <p:sldId id="270" r:id="rId24"/>
    <p:sldId id="271" r:id="rId25"/>
    <p:sldId id="301" r:id="rId26"/>
    <p:sldId id="273" r:id="rId27"/>
    <p:sldId id="281" r:id="rId28"/>
    <p:sldId id="278" r:id="rId29"/>
    <p:sldId id="302" r:id="rId30"/>
    <p:sldId id="279" r:id="rId31"/>
    <p:sldId id="274" r:id="rId32"/>
    <p:sldId id="275" r:id="rId33"/>
    <p:sldId id="307" r:id="rId34"/>
    <p:sldId id="283" r:id="rId35"/>
    <p:sldId id="285" r:id="rId36"/>
    <p:sldId id="304" r:id="rId37"/>
    <p:sldId id="305" r:id="rId38"/>
    <p:sldId id="299" r:id="rId39"/>
    <p:sldId id="306" r:id="rId40"/>
    <p:sldId id="293" r:id="rId41"/>
    <p:sldId id="286" r:id="rId42"/>
    <p:sldId id="262" r:id="rId43"/>
    <p:sldId id="257" r:id="rId44"/>
    <p:sldId id="263" r:id="rId45"/>
    <p:sldId id="29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2EE20-ED6E-4644-914A-8A408E47E245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3AE78-1CC6-47B7-9E0C-A93E6B4F1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36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8389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F4299-13A2-4B9B-9FA7-9FF99348331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4A26D-534E-4E9B-A3CD-84C09168DA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27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11A-3940-4B14-B1BE-C135A76CFA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0C437-B6D7-482A-9846-8B4FF8129D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51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6222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6222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6734D-9565-48CA-A5A1-3B4FA27B28C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CAC85-603D-424B-8AC9-4016DAA0FC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57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A28C8-7F6A-4C24-8174-6EEE6D47D8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70B63-314D-4820-B538-48D1E0ED0F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59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33719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14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DF382-4ECC-405E-87BD-F2F5C1653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CFEF5-4E38-4FF9-85DF-C483C20CBF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27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68313" y="1628775"/>
            <a:ext cx="3311525" cy="44640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4300" y="1628775"/>
            <a:ext cx="4776788" cy="25923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2" name="Объект 2"/>
          <p:cNvSpPr>
            <a:spLocks noGrp="1"/>
          </p:cNvSpPr>
          <p:nvPr>
            <p:ph sz="half" idx="14"/>
          </p:nvPr>
        </p:nvSpPr>
        <p:spPr>
          <a:xfrm>
            <a:off x="611560" y="1808820"/>
            <a:ext cx="3024336" cy="4140460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Объект 2"/>
          <p:cNvSpPr>
            <a:spLocks noGrp="1"/>
          </p:cNvSpPr>
          <p:nvPr>
            <p:ph sz="half" idx="15"/>
          </p:nvPr>
        </p:nvSpPr>
        <p:spPr>
          <a:xfrm>
            <a:off x="4067944" y="1772816"/>
            <a:ext cx="4536504" cy="2304256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3B110-6C09-4C78-BE9A-B3445201AFA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D07A6-C066-4ADF-B0DE-910C6DEC96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49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850" y="431800"/>
            <a:ext cx="3959225" cy="32845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87900" y="431800"/>
            <a:ext cx="3960813" cy="32845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sz="half" idx="13"/>
          </p:nvPr>
        </p:nvSpPr>
        <p:spPr>
          <a:xfrm>
            <a:off x="4932040" y="692697"/>
            <a:ext cx="3672408" cy="2808311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Объект 2"/>
          <p:cNvSpPr>
            <a:spLocks noGrp="1"/>
          </p:cNvSpPr>
          <p:nvPr>
            <p:ph sz="half" idx="14"/>
          </p:nvPr>
        </p:nvSpPr>
        <p:spPr>
          <a:xfrm>
            <a:off x="467324" y="684028"/>
            <a:ext cx="3672408" cy="2816980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0929-7C21-4B93-9C91-FDB5792F58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4D003-E779-4B94-802F-69AC2B70C1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8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31800" y="1555750"/>
            <a:ext cx="8280400" cy="259397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4"/>
          </p:nvPr>
        </p:nvSpPr>
        <p:spPr>
          <a:xfrm>
            <a:off x="611560" y="1628800"/>
            <a:ext cx="7920880" cy="2376264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C1863-5BCA-43C8-B071-A098D5E13D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F0379-E5AE-4643-A2BD-24DCAE29844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1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31800" y="333375"/>
            <a:ext cx="8280400" cy="38163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sz="half" idx="14"/>
          </p:nvPr>
        </p:nvSpPr>
        <p:spPr>
          <a:xfrm>
            <a:off x="611560" y="476672"/>
            <a:ext cx="7920880" cy="3456383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F82BB-7C74-46BB-A5D0-02B887654FF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3A63F-12E3-404A-AAF1-1B2425B62E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19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5900" y="260350"/>
            <a:ext cx="8712200" cy="64817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sz="half" idx="13"/>
          </p:nvPr>
        </p:nvSpPr>
        <p:spPr>
          <a:xfrm>
            <a:off x="611560" y="548680"/>
            <a:ext cx="7920880" cy="5904656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6D16A-E21C-4DFB-9F89-46F9E319A3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0D51F-0925-49CC-B033-58247976CD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38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94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28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77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06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85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5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42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6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92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35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30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0A970D-7A7E-410F-8F10-EF458D068423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974642-B4A8-4CFC-A051-A707FF98497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FE965E-818C-4C60-9DDF-471CA7E5CC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060AEF-CAB5-4376-B006-610D7AF9C9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5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9A6EB-5B7A-45C1-9F6D-52066C867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AA992-30D5-429B-8486-41967227B6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1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4659"/>
            <a:ext cx="9144000" cy="2980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474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endParaRPr lang="ru-RU" sz="2400" dirty="0" smtClean="0"/>
          </a:p>
          <a:p>
            <a:pPr algn="r">
              <a:buNone/>
            </a:pPr>
            <a:endParaRPr lang="ru-RU" sz="2400" dirty="0"/>
          </a:p>
          <a:p>
            <a:pPr algn="r">
              <a:buNone/>
            </a:pPr>
            <a:endParaRPr lang="ru-RU" sz="2400" dirty="0" smtClean="0"/>
          </a:p>
          <a:p>
            <a:pPr algn="r">
              <a:buNone/>
            </a:pPr>
            <a:endParaRPr lang="ru-RU" sz="2400" dirty="0"/>
          </a:p>
          <a:p>
            <a:pPr algn="r">
              <a:buNone/>
            </a:pPr>
            <a:endParaRPr lang="ru-RU" sz="2400" dirty="0" smtClean="0"/>
          </a:p>
          <a:p>
            <a:pPr algn="r">
              <a:buNone/>
            </a:pPr>
            <a:endParaRPr lang="ru-RU" sz="2400" dirty="0"/>
          </a:p>
          <a:p>
            <a:pPr algn="r">
              <a:buNone/>
            </a:pPr>
            <a:endParaRPr lang="ru-RU" sz="2400" dirty="0" smtClean="0"/>
          </a:p>
          <a:p>
            <a:pPr algn="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Подготовили: Фадина Л.Ф.</a:t>
            </a:r>
          </a:p>
          <a:p>
            <a:pPr algn="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Иванова А.Г.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60648"/>
            <a:ext cx="8229600" cy="14981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/>
              </a:rPr>
              <a:t>Опытно – экспериментальная деятельность</a:t>
            </a:r>
            <a:b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/>
              </a:rPr>
            </a:br>
            <a: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/>
              </a:rPr>
              <a:t>Тема: «Волшебница Вода»</a:t>
            </a:r>
            <a:endParaRPr lang="ru-RU" sz="4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759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5112569" cy="33528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42" y="1942330"/>
            <a:ext cx="4834586" cy="32403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180528" y="1556792"/>
            <a:ext cx="4886274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Опыт: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Изучаем свойства воды: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прозрачность, текучесть,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вода, как растворитель.</a:t>
            </a:r>
          </a:p>
          <a:p>
            <a:pPr algn="ctr"/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225" y="620688"/>
            <a:ext cx="843211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Работа ученых в лаборатории «КАПИТОШКА»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40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4" y="980728"/>
            <a:ext cx="4033006" cy="5503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27" y="980728"/>
            <a:ext cx="4371950" cy="55033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8004" y="116632"/>
            <a:ext cx="79480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Опыт:Выпуклая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поверхность воды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37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032448" cy="55446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3939902" cy="55446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31035" y="188639"/>
            <a:ext cx="79816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Опыт: Очистить воду помогает фильтр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167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816424" cy="51845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3939902" cy="475252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66069" y="158147"/>
            <a:ext cx="46685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Опыт: «Плавает или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тонет»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29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16279"/>
            <a:ext cx="55354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Опыт: Вода - жизнь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85720"/>
            <a:ext cx="4176464" cy="57116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5720"/>
            <a:ext cx="3744416" cy="571163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3800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72864"/>
            <a:ext cx="8674915" cy="575768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80182" y="188640"/>
            <a:ext cx="81836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Опыт «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Способность воды принимать разные формы»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66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54" y="836713"/>
            <a:ext cx="4485034" cy="57088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4011910" cy="56368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83794" y="200834"/>
            <a:ext cx="62840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Слушали звуки природы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082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" y="3877911"/>
            <a:ext cx="9144000" cy="29800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8052"/>
            <a:ext cx="4083918" cy="58326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22" y="3384376"/>
            <a:ext cx="4952578" cy="32129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18102" y="0"/>
            <a:ext cx="831355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Опыт «Круговорот воды в природе»</a:t>
            </a:r>
          </a:p>
          <a:p>
            <a:pPr algn="r"/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r"/>
            <a:endParaRPr lang="ru-RU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r"/>
            <a:endParaRPr lang="ru-RU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Путешествие</a:t>
            </a:r>
          </a:p>
          <a:p>
            <a:pPr algn="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капельки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636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-35357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866" y="116632"/>
            <a:ext cx="87992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Опыт : «Где быстрее испарится вода»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" y="3877911"/>
            <a:ext cx="9144000" cy="298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860800" cy="5311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3916064" cy="53117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116632"/>
            <a:ext cx="81596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Опыт: «Соль на проволочке»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26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4659"/>
            <a:ext cx="9144000" cy="29800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548680"/>
            <a:ext cx="8229600" cy="424847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Мир вокруг ребёнка разнообразен, поэтому у него постоянно существует потребность в новых впечатлениях, у него возникает очень много вопросов, на которые он хочет получить ответ.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И </a:t>
            </a:r>
            <a:r>
              <a:rPr lang="ru-RU" dirty="0"/>
              <a:t>экспериментирование, как никакой другой метод, соответствует этим возрастным особенностям. Усваивается все прочно и надолго, когда ребенок видит, слышит и делает сам. Вот на этом принципе и была основана наша работа по внедрению детской опытно-экспериментальной деятельности в практику работы с детьми старшего дошкольного возраста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0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64704"/>
            <a:ext cx="5328592" cy="58771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5148064" cy="58952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5749" y="0"/>
            <a:ext cx="8068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Опыт «Свойства снега»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306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4968552" cy="34563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8640"/>
            <a:ext cx="5256584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72846" y="908720"/>
            <a:ext cx="2499402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Опыт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Какой 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комочек</a:t>
            </a:r>
          </a:p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4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4289901"/>
            <a:ext cx="36724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быстрее </a:t>
            </a:r>
            <a:r>
              <a:rPr lang="ru-RU" sz="44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растает?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3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17">
            <a:off x="4095181" y="1844590"/>
            <a:ext cx="4884992" cy="36008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38359" y="273422"/>
            <a:ext cx="5771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Наши посадки!</a:t>
            </a:r>
            <a:endParaRPr lang="ru-RU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88880"/>
            <a:ext cx="3744416" cy="54726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03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0"/>
            <a:ext cx="4279404" cy="55821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82754"/>
            <a:ext cx="4011910" cy="53492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3723" y="183931"/>
            <a:ext cx="7396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Опыт : «Берегите воду»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899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1" y="1124744"/>
            <a:ext cx="8568952" cy="56166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7474" y="116632"/>
            <a:ext cx="7316426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Экскурсия к реке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Цель: обобщить знания детей о значении воды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жизни человека, растений и животных.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9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5" y="1412776"/>
            <a:ext cx="4104456" cy="51435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33023"/>
            <a:ext cx="3960440" cy="5143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4081" y="260648"/>
            <a:ext cx="8743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Дыхательная гимнастика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695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" t="1801" r="-946" b="12973"/>
          <a:stretch/>
        </p:blipFill>
        <p:spPr>
          <a:xfrm>
            <a:off x="179512" y="1035994"/>
            <a:ext cx="8784976" cy="56561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95736" y="255910"/>
            <a:ext cx="51026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Наше творчество!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14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" y="3877911"/>
            <a:ext cx="9144000" cy="2980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4567436" cy="6336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32048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0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6992"/>
            <a:ext cx="3194087" cy="32043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4104456" cy="28443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48680"/>
            <a:ext cx="4454227" cy="28083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8" y="260648"/>
            <a:ext cx="3147814" cy="32403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709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4944"/>
            <a:ext cx="4464496" cy="35627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7806"/>
            <a:ext cx="3528392" cy="46513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26079" y="548680"/>
            <a:ext cx="38459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Кто живет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 воде?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5013176"/>
            <a:ext cx="60486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Лепка из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кинетического песка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58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" y="3877911"/>
            <a:ext cx="9144000" cy="29800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4453" y="1930584"/>
            <a:ext cx="8280920" cy="434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/>
            </a:endParaRPr>
          </a:p>
          <a:p>
            <a:pPr marL="342900" lvl="0" indent="-3429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</a:rPr>
              <a:t>расширять представления об окружающем мире,</a:t>
            </a:r>
          </a:p>
          <a:p>
            <a:pPr marL="342900" lvl="0" indent="-3429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</a:rPr>
              <a:t> развивать познавательный интерес в процессе экспериментирования,</a:t>
            </a:r>
          </a:p>
          <a:p>
            <a:pPr marL="342900" lvl="0" indent="-3429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</a:rPr>
              <a:t> устанавливать причинно-следственные связи, развивать наблюдательность; </a:t>
            </a:r>
          </a:p>
          <a:p>
            <a:pPr marL="342900" lvl="0" indent="-3429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</a:rPr>
              <a:t>формировать связную речь, обогащать, активизировать словарь; </a:t>
            </a:r>
          </a:p>
          <a:p>
            <a:pPr marL="342900" lvl="0" indent="-3429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</a:rPr>
              <a:t>воспитывать самостоятельность, инициативность, уверенность в собственных силах. 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5110" y="332656"/>
            <a:ext cx="7895110" cy="2189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Цель:</a:t>
            </a:r>
            <a:r>
              <a:rPr lang="ru-RU" sz="2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ru-RU" sz="22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Уточнять и расширять знания детей о воде, ее свойствах </a:t>
            </a:r>
            <a:endParaRPr lang="ru-RU" sz="22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значении для жизни и здоровья</a:t>
            </a:r>
            <a:r>
              <a:rPr lang="ru-RU" sz="2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Задачи: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84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4784"/>
            <a:ext cx="3939902" cy="51571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79104"/>
            <a:ext cx="3816424" cy="49685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587895" y="260648"/>
            <a:ext cx="6205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Всем нужна вода!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01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" y="3877911"/>
            <a:ext cx="9144000" cy="29800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6" y="1089387"/>
            <a:ext cx="8136904" cy="5143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8531" y="116632"/>
            <a:ext cx="81740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Смотрели презентации и 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развивающие мультфильмы.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918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48" y="835613"/>
            <a:ext cx="3785617" cy="57922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13552" y="0"/>
            <a:ext cx="6716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Книгоиздательство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835613"/>
            <a:ext cx="4032448" cy="579221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4567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392488" cy="61926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4148832" cy="619268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3557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" y="3877911"/>
            <a:ext cx="9144000" cy="29800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908721"/>
            <a:ext cx="8640961" cy="568863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13690" y="140993"/>
            <a:ext cx="57166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Книгоиздательство!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62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79"/>
            <a:ext cx="4351412" cy="62895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5"/>
            <a:ext cx="4320480" cy="3183001"/>
          </a:xfrm>
          <a:prstGeom prst="rect">
            <a:avLst/>
          </a:prstGeom>
          <a:effectLst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79"/>
            <a:ext cx="4320480" cy="28229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2572" y="0"/>
            <a:ext cx="87575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Игры по теме «Волшебница вода»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591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4104456" cy="59766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11231"/>
            <a:ext cx="4011910" cy="59766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46538" y="1713"/>
            <a:ext cx="66143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Театрализованная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деятельность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18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12">
            <a:off x="391056" y="352538"/>
            <a:ext cx="3459952" cy="43204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6" b="23389"/>
          <a:stretch/>
        </p:blipFill>
        <p:spPr>
          <a:xfrm>
            <a:off x="2735610" y="4301904"/>
            <a:ext cx="2881270" cy="21090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358">
            <a:off x="4510765" y="547917"/>
            <a:ext cx="3168352" cy="32403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09684" y="116632"/>
            <a:ext cx="57246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Польза воды!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309">
            <a:off x="6026831" y="3427493"/>
            <a:ext cx="2304256" cy="32403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877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" y="3877911"/>
            <a:ext cx="9144000" cy="2980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4955" r="26410" b="51621"/>
          <a:stretch/>
        </p:blipFill>
        <p:spPr>
          <a:xfrm rot="15734634">
            <a:off x="613386" y="1350622"/>
            <a:ext cx="3468444" cy="43005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9" t="48250" r="27238" b="7313"/>
          <a:stretch/>
        </p:blipFill>
        <p:spPr>
          <a:xfrm rot="16873640">
            <a:off x="4829858" y="1557404"/>
            <a:ext cx="3679827" cy="43204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 rot="21136230">
            <a:off x="1331640" y="694150"/>
            <a:ext cx="1592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До…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490916">
            <a:off x="5614432" y="816124"/>
            <a:ext cx="27585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После…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524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" y="1268760"/>
            <a:ext cx="7992888" cy="5143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07608" y="-8094"/>
            <a:ext cx="85282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 результат проекта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интерактивная книга- </a:t>
            </a:r>
            <a:r>
              <a:rPr lang="ru-RU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Лепбук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462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4659"/>
            <a:ext cx="9144000" cy="29800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/>
              </a:rPr>
              <a:t>Мы изучили соответствующую литературу, требования программы, федеральный государственный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</a:rPr>
              <a:t>образовательный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/>
              </a:rPr>
              <a:t> стандарт к организации предметно-пространственной среды для экспериментирования в старшем дошкольном возрасте.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594668"/>
            <a:ext cx="7848872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4659"/>
            <a:ext cx="9144000" cy="2980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47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188640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Calibri"/>
              </a:rPr>
              <a:t>В процессе экспериментирования </a:t>
            </a:r>
            <a:r>
              <a:rPr lang="ru-RU" sz="2800" b="1" i="1">
                <a:solidFill>
                  <a:srgbClr val="FF0000"/>
                </a:solidFill>
                <a:latin typeface="Calibri"/>
              </a:rPr>
              <a:t>дети </a:t>
            </a:r>
            <a:r>
              <a:rPr lang="ru-RU" sz="2800" b="1" i="1" smtClean="0">
                <a:solidFill>
                  <a:srgbClr val="FF0000"/>
                </a:solidFill>
                <a:latin typeface="Calibri"/>
              </a:rPr>
              <a:t>научились: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84784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</a:rPr>
              <a:t>Видеть и выделять проблему.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</a:rPr>
              <a:t>Принимать и ставить цели.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</a:rPr>
              <a:t>Решать проблемы.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</a:rPr>
              <a:t>Анализировать объект и явления.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</a:rPr>
              <a:t>Выделять существенные признаки и связи.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</a:rPr>
              <a:t>Отбирать средства и материалы для самостоятельной деятельности.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</a:rPr>
              <a:t>Осуществлять эксперимент.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</a:rPr>
              <a:t>Выдвигать гипотезы, предложения.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</a:rPr>
              <a:t>Делать выводы.</a:t>
            </a:r>
          </a:p>
        </p:txBody>
      </p:sp>
    </p:spTree>
    <p:extLst>
      <p:ext uri="{BB962C8B-B14F-4D97-AF65-F5344CB8AC3E}">
        <p14:creationId xmlns:p14="http://schemas.microsoft.com/office/powerpoint/2010/main" val="260345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4659"/>
            <a:ext cx="9144000" cy="2980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751344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effectLst/>
                <a:ea typeface="Calibri"/>
              </a:rPr>
              <a:t>В ходе игр по экспериментированию было отмечено, что дети с удовольствием «превращаются» в учёных и проводят разнообразные исследования. Ребята долго потом вспоминают эксперименты, эмоционально рассказывают об этом родителям дома. В этот момент даже стеснительные, малоговорящие дети преображаются, стремятся выйти на передний план общения. Общаясь в процессе деятельности, дети научились отвечать на вопросы, делать самостоятельные выводы, находить решения проблемы, научились выстраивать диалоги, слышать и слушать друг друга, не перебивая. Они с удовольствием работают сообща, уступают друг другу, отстаивают свою правоту или признают правоту сверстника.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410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4659"/>
            <a:ext cx="9144000" cy="29800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ru-RU" sz="3600" dirty="0" smtClean="0"/>
              <a:t>Люди, научившиеся наблюдениям и опытам, приобретают способность сами ставить вопросы и  получать на них фактические ответы, оказываясь на более высоком умственном и нравственном уровне в сравнении с теми, кто такой школы не прошел»</a:t>
            </a:r>
          </a:p>
          <a:p>
            <a:pPr algn="just">
              <a:buNone/>
            </a:pPr>
            <a:r>
              <a:rPr lang="ru-RU" sz="3600" dirty="0" smtClean="0"/>
              <a:t>         </a:t>
            </a:r>
          </a:p>
          <a:p>
            <a:pPr algn="just">
              <a:buNone/>
            </a:pPr>
            <a:r>
              <a:rPr lang="ru-RU" sz="3600" dirty="0" smtClean="0"/>
              <a:t> </a:t>
            </a:r>
            <a:r>
              <a:rPr lang="ru-RU" sz="3600" b="1" dirty="0" smtClean="0"/>
              <a:t>К. А. Тимирязев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6213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4659"/>
            <a:ext cx="9144000" cy="2980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3496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</a:rPr>
              <a:t>Для реализации работы с дошкольниками нами была создана предметно-развивающая среда, обеспечивающая возможность проведения опытов, наблюдений, экспериментов со всеми детьми группы, с учётом основных требований: безопасность, мобильность, достаточность, доступность расположения.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3" y="1988840"/>
            <a:ext cx="4390020" cy="29218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94" y="1700808"/>
            <a:ext cx="3528392" cy="504056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184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" y="3877911"/>
            <a:ext cx="9144000" cy="2980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8259" r="14487" b="6352"/>
          <a:stretch/>
        </p:blipFill>
        <p:spPr>
          <a:xfrm rot="5400000">
            <a:off x="1921486" y="1962285"/>
            <a:ext cx="5229020" cy="42484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32433" y="548680"/>
            <a:ext cx="5767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Это Вы можете…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C:\Users\пользователь\AppData\Local\Microsoft\Windows\INetCache\IE\3WJGWX18\water-1560478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1835696" cy="24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AppData\Local\Microsoft\Windows\INetCache\IE\3WJGWX18\water-1560478_960_720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23998"/>
            <a:ext cx="1604684" cy="233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86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9643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73234"/>
            <a:ext cx="3960440" cy="56886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58416"/>
            <a:ext cx="3991372" cy="573325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66707" y="188975"/>
            <a:ext cx="55739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Мы исследователи!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708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4146" y="557972"/>
            <a:ext cx="6195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Волшебница Вода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2204864"/>
            <a:ext cx="6840760" cy="4083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8507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чёлк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1278</TotalTime>
  <Words>599</Words>
  <Application>Microsoft Office PowerPoint</Application>
  <PresentationFormat>Экран (4:3)</PresentationFormat>
  <Paragraphs>96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Воздушный поток</vt:lpstr>
      <vt:lpstr>Пчёлки</vt:lpstr>
      <vt:lpstr>1_Тема Office</vt:lpstr>
      <vt:lpstr>Опытно – экспериментальная деятельность Тема: «Волшебница Вода»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Аня</dc:creator>
  <cp:lastModifiedBy>пользователь</cp:lastModifiedBy>
  <cp:revision>56</cp:revision>
  <dcterms:created xsi:type="dcterms:W3CDTF">2017-12-19T17:46:02Z</dcterms:created>
  <dcterms:modified xsi:type="dcterms:W3CDTF">2018-01-16T09:37:40Z</dcterms:modified>
</cp:coreProperties>
</file>