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69" r:id="rId5"/>
    <p:sldId id="257" r:id="rId6"/>
    <p:sldId id="258" r:id="rId7"/>
    <p:sldId id="270" r:id="rId8"/>
    <p:sldId id="271" r:id="rId9"/>
    <p:sldId id="272" r:id="rId10"/>
    <p:sldId id="259" r:id="rId11"/>
    <p:sldId id="263" r:id="rId12"/>
    <p:sldId id="264" r:id="rId13"/>
    <p:sldId id="273" r:id="rId14"/>
    <p:sldId id="265" r:id="rId15"/>
    <p:sldId id="276" r:id="rId16"/>
    <p:sldId id="268" r:id="rId17"/>
    <p:sldId id="274" r:id="rId18"/>
    <p:sldId id="27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9" d="100"/>
          <a:sy n="49" d="100"/>
        </p:scale>
        <p:origin x="-1764" y="-6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19" name="Нижний колонтитул 18"/>
          <p:cNvSpPr>
            <a:spLocks noGrp="1"/>
          </p:cNvSpPr>
          <p:nvPr>
            <p:ph type="ftr" sz="quarter" idx="11"/>
          </p:nvPr>
        </p:nvSpPr>
        <p:spPr/>
        <p:txBody>
          <a:bodyPr/>
          <a:lstStyle/>
          <a:p>
            <a:endParaRPr lang="ru-RU">
              <a:solidFill>
                <a:srgbClr val="C6E7FC">
                  <a:shade val="50000"/>
                </a:srgbClr>
              </a:solidFill>
            </a:endParaRPr>
          </a:p>
        </p:txBody>
      </p:sp>
      <p:sp>
        <p:nvSpPr>
          <p:cNvPr id="27" name="Номер слайда 26"/>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193905725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rgb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981465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rgb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178611841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rgb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1808943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8" name="Нижний колонтитул 7"/>
          <p:cNvSpPr>
            <a:spLocks noGrp="1"/>
          </p:cNvSpPr>
          <p:nvPr>
            <p:ph type="ftr" sz="quarter" idx="11"/>
          </p:nvPr>
        </p:nvSpPr>
        <p:spPr/>
        <p:txBody>
          <a:bodyPr/>
          <a:lstStyle/>
          <a:p>
            <a:endParaRPr lang="ru-RU">
              <a:solidFill>
                <a:srgbClr val="C6E7FC">
                  <a:shade val="50000"/>
                </a:srgb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1321744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8" name="Номер слайда 7"/>
          <p:cNvSpPr>
            <a:spLocks noGrp="1"/>
          </p:cNvSpPr>
          <p:nvPr>
            <p:ph type="sldNum" sz="quarter" idx="11"/>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
        <p:nvSpPr>
          <p:cNvPr id="9" name="Нижний колонтитул 8"/>
          <p:cNvSpPr>
            <a:spLocks noGrp="1"/>
          </p:cNvSpPr>
          <p:nvPr>
            <p:ph type="ftr" sz="quarter" idx="12"/>
          </p:nvPr>
        </p:nvSpPr>
        <p:spPr/>
        <p:txBody>
          <a:bodyPr/>
          <a:lstStyle/>
          <a:p>
            <a:endParaRPr lang="ru-RU">
              <a:solidFill>
                <a:srgbClr val="C6E7FC">
                  <a:shade val="50000"/>
                </a:srgbClr>
              </a:solidFill>
            </a:endParaRPr>
          </a:p>
        </p:txBody>
      </p:sp>
    </p:spTree>
    <p:extLst>
      <p:ext uri="{BB962C8B-B14F-4D97-AF65-F5344CB8AC3E}">
        <p14:creationId xmlns:p14="http://schemas.microsoft.com/office/powerpoint/2010/main" val="1613963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3" name="Нижний колонтитул 2"/>
          <p:cNvSpPr>
            <a:spLocks noGrp="1"/>
          </p:cNvSpPr>
          <p:nvPr>
            <p:ph type="ftr" sz="quarter" idx="11"/>
          </p:nvPr>
        </p:nvSpPr>
        <p:spPr/>
        <p:txBody>
          <a:bodyPr/>
          <a:lstStyle/>
          <a:p>
            <a:endParaRPr lang="ru-RU">
              <a:solidFill>
                <a:srgbClr val="C6E7FC">
                  <a:shade val="50000"/>
                </a:srgb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2053688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rgbClr>
              </a:solidFill>
            </a:endParaRPr>
          </a:p>
        </p:txBody>
      </p:sp>
      <p:sp>
        <p:nvSpPr>
          <p:cNvPr id="7" name="Номер слайда 6"/>
          <p:cNvSpPr>
            <a:spLocks noGrp="1"/>
          </p:cNvSpPr>
          <p:nvPr>
            <p:ph type="sldNum" sz="quarter" idx="12"/>
          </p:nvPr>
        </p:nvSpPr>
        <p:spPr>
          <a:xfrm>
            <a:off x="8156448" y="6422064"/>
            <a:ext cx="762000" cy="365125"/>
          </a:xfrm>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120497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rgb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3992276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rgb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2104881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rgb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19009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19" name="Нижний колонтитул 18"/>
          <p:cNvSpPr>
            <a:spLocks noGrp="1"/>
          </p:cNvSpPr>
          <p:nvPr>
            <p:ph type="ftr" sz="quarter" idx="11"/>
          </p:nvPr>
        </p:nvSpPr>
        <p:spPr/>
        <p:txBody>
          <a:bodyPr/>
          <a:lstStyle/>
          <a:p>
            <a:endParaRPr lang="ru-RU">
              <a:solidFill>
                <a:srgbClr val="C6E7FC">
                  <a:shade val="50000"/>
                </a:srgbClr>
              </a:solidFill>
            </a:endParaRPr>
          </a:p>
        </p:txBody>
      </p:sp>
      <p:sp>
        <p:nvSpPr>
          <p:cNvPr id="27" name="Номер слайда 26"/>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118292614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rgb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3398747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rgb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412885408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rgb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961775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8" name="Нижний колонтитул 7"/>
          <p:cNvSpPr>
            <a:spLocks noGrp="1"/>
          </p:cNvSpPr>
          <p:nvPr>
            <p:ph type="ftr" sz="quarter" idx="11"/>
          </p:nvPr>
        </p:nvSpPr>
        <p:spPr/>
        <p:txBody>
          <a:bodyPr/>
          <a:lstStyle/>
          <a:p>
            <a:endParaRPr lang="ru-RU">
              <a:solidFill>
                <a:srgbClr val="C6E7FC">
                  <a:shade val="50000"/>
                </a:srgb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1246116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8" name="Номер слайда 7"/>
          <p:cNvSpPr>
            <a:spLocks noGrp="1"/>
          </p:cNvSpPr>
          <p:nvPr>
            <p:ph type="sldNum" sz="quarter" idx="11"/>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
        <p:nvSpPr>
          <p:cNvPr id="9" name="Нижний колонтитул 8"/>
          <p:cNvSpPr>
            <a:spLocks noGrp="1"/>
          </p:cNvSpPr>
          <p:nvPr>
            <p:ph type="ftr" sz="quarter" idx="12"/>
          </p:nvPr>
        </p:nvSpPr>
        <p:spPr/>
        <p:txBody>
          <a:bodyPr/>
          <a:lstStyle/>
          <a:p>
            <a:endParaRPr lang="ru-RU">
              <a:solidFill>
                <a:srgbClr val="C6E7FC">
                  <a:shade val="50000"/>
                </a:srgbClr>
              </a:solidFill>
            </a:endParaRPr>
          </a:p>
        </p:txBody>
      </p:sp>
    </p:spTree>
    <p:extLst>
      <p:ext uri="{BB962C8B-B14F-4D97-AF65-F5344CB8AC3E}">
        <p14:creationId xmlns:p14="http://schemas.microsoft.com/office/powerpoint/2010/main" val="1441190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3" name="Нижний колонтитул 2"/>
          <p:cNvSpPr>
            <a:spLocks noGrp="1"/>
          </p:cNvSpPr>
          <p:nvPr>
            <p:ph type="ftr" sz="quarter" idx="11"/>
          </p:nvPr>
        </p:nvSpPr>
        <p:spPr/>
        <p:txBody>
          <a:bodyPr/>
          <a:lstStyle/>
          <a:p>
            <a:endParaRPr lang="ru-RU">
              <a:solidFill>
                <a:srgbClr val="C6E7FC">
                  <a:shade val="50000"/>
                </a:srgb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7403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rgbClr>
              </a:solidFill>
            </a:endParaRPr>
          </a:p>
        </p:txBody>
      </p:sp>
      <p:sp>
        <p:nvSpPr>
          <p:cNvPr id="7" name="Номер слайда 6"/>
          <p:cNvSpPr>
            <a:spLocks noGrp="1"/>
          </p:cNvSpPr>
          <p:nvPr>
            <p:ph type="sldNum" sz="quarter" idx="12"/>
          </p:nvPr>
        </p:nvSpPr>
        <p:spPr>
          <a:xfrm>
            <a:off x="8156448" y="6422064"/>
            <a:ext cx="762000" cy="365125"/>
          </a:xfrm>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2053741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rgb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1390039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rgb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2949700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rgb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32724872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19" name="Нижний колонтитул 18"/>
          <p:cNvSpPr>
            <a:spLocks noGrp="1"/>
          </p:cNvSpPr>
          <p:nvPr>
            <p:ph type="ftr" sz="quarter" idx="11"/>
          </p:nvPr>
        </p:nvSpPr>
        <p:spPr/>
        <p:txBody>
          <a:bodyPr/>
          <a:lstStyle/>
          <a:p>
            <a:endParaRPr lang="ru-RU">
              <a:solidFill>
                <a:srgbClr val="C6E7FC">
                  <a:shade val="50000"/>
                </a:srgbClr>
              </a:solidFill>
            </a:endParaRPr>
          </a:p>
        </p:txBody>
      </p:sp>
      <p:sp>
        <p:nvSpPr>
          <p:cNvPr id="27" name="Номер слайда 26"/>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1185292300"/>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rgb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3904817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rgb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176297130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rgb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632741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8" name="Нижний колонтитул 7"/>
          <p:cNvSpPr>
            <a:spLocks noGrp="1"/>
          </p:cNvSpPr>
          <p:nvPr>
            <p:ph type="ftr" sz="quarter" idx="11"/>
          </p:nvPr>
        </p:nvSpPr>
        <p:spPr/>
        <p:txBody>
          <a:bodyPr/>
          <a:lstStyle/>
          <a:p>
            <a:endParaRPr lang="ru-RU">
              <a:solidFill>
                <a:srgbClr val="C6E7FC">
                  <a:shade val="50000"/>
                </a:srgb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1740239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8" name="Номер слайда 7"/>
          <p:cNvSpPr>
            <a:spLocks noGrp="1"/>
          </p:cNvSpPr>
          <p:nvPr>
            <p:ph type="sldNum" sz="quarter" idx="11"/>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
        <p:nvSpPr>
          <p:cNvPr id="9" name="Нижний колонтитул 8"/>
          <p:cNvSpPr>
            <a:spLocks noGrp="1"/>
          </p:cNvSpPr>
          <p:nvPr>
            <p:ph type="ftr" sz="quarter" idx="12"/>
          </p:nvPr>
        </p:nvSpPr>
        <p:spPr/>
        <p:txBody>
          <a:bodyPr/>
          <a:lstStyle/>
          <a:p>
            <a:endParaRPr lang="ru-RU">
              <a:solidFill>
                <a:srgbClr val="C6E7FC">
                  <a:shade val="50000"/>
                </a:srgbClr>
              </a:solidFill>
            </a:endParaRPr>
          </a:p>
        </p:txBody>
      </p:sp>
    </p:spTree>
    <p:extLst>
      <p:ext uri="{BB962C8B-B14F-4D97-AF65-F5344CB8AC3E}">
        <p14:creationId xmlns:p14="http://schemas.microsoft.com/office/powerpoint/2010/main" val="2669798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31.01.2018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3" name="Нижний колонтитул 2"/>
          <p:cNvSpPr>
            <a:spLocks noGrp="1"/>
          </p:cNvSpPr>
          <p:nvPr>
            <p:ph type="ftr" sz="quarter" idx="11"/>
          </p:nvPr>
        </p:nvSpPr>
        <p:spPr/>
        <p:txBody>
          <a:bodyPr/>
          <a:lstStyle/>
          <a:p>
            <a:endParaRPr lang="ru-RU">
              <a:solidFill>
                <a:srgbClr val="C6E7FC">
                  <a:shade val="50000"/>
                </a:srgb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9140324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rgbClr>
              </a:solidFill>
            </a:endParaRPr>
          </a:p>
        </p:txBody>
      </p:sp>
      <p:sp>
        <p:nvSpPr>
          <p:cNvPr id="7" name="Номер слайда 6"/>
          <p:cNvSpPr>
            <a:spLocks noGrp="1"/>
          </p:cNvSpPr>
          <p:nvPr>
            <p:ph type="sldNum" sz="quarter" idx="12"/>
          </p:nvPr>
        </p:nvSpPr>
        <p:spPr>
          <a:xfrm>
            <a:off x="8156448" y="6422064"/>
            <a:ext cx="762000" cy="365125"/>
          </a:xfrm>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545377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rgb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23632339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rgb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22737569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rgb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125202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31.01.2018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31.01.2018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31.01.2018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31.01.2018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solidFill>
                <a:srgbClr val="C6E7FC">
                  <a:shade val="50000"/>
                </a:srgbClr>
              </a:solidFill>
            </a:endParaRPr>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5086543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solidFill>
                <a:srgbClr val="C6E7FC">
                  <a:shade val="50000"/>
                </a:srgbClr>
              </a:solidFill>
            </a:endParaRPr>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294053489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4C71EC6-210F-42DE-9C53-41977AD35B3D}" type="datetimeFigureOut">
              <a:rPr lang="ru-RU" smtClean="0">
                <a:solidFill>
                  <a:srgbClr val="C6E7FC">
                    <a:shade val="50000"/>
                  </a:srgbClr>
                </a:solidFill>
              </a:rPr>
              <a:pPr/>
              <a:t>31.01.2018</a:t>
            </a:fld>
            <a:endParaRPr lang="ru-RU">
              <a:solidFill>
                <a:srgbClr val="C6E7FC">
                  <a:shade val="50000"/>
                </a:srgbClr>
              </a:solidFill>
            </a:endParaRPr>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solidFill>
                <a:srgbClr val="C6E7FC">
                  <a:shade val="50000"/>
                </a:srgbClr>
              </a:solidFill>
            </a:endParaRPr>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19B0651-EE4F-4900-A07F-96A6BFA9D0F0}" type="slidenum">
              <a:rPr lang="ru-RU" smtClean="0">
                <a:solidFill>
                  <a:srgbClr val="C6E7FC">
                    <a:shade val="50000"/>
                  </a:srgbClr>
                </a:solidFill>
              </a:rPr>
              <a:pPr/>
              <a:t>‹#›</a:t>
            </a:fld>
            <a:endParaRPr lang="ru-RU">
              <a:solidFill>
                <a:srgbClr val="C6E7FC">
                  <a:shade val="50000"/>
                </a:srgbClr>
              </a:solidFill>
            </a:endParaRPr>
          </a:p>
        </p:txBody>
      </p:sp>
    </p:spTree>
    <p:extLst>
      <p:ext uri="{BB962C8B-B14F-4D97-AF65-F5344CB8AC3E}">
        <p14:creationId xmlns:p14="http://schemas.microsoft.com/office/powerpoint/2010/main" val="159783846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sz="4800" dirty="0" err="1" smtClean="0">
                <a:solidFill>
                  <a:srgbClr val="FFFF00"/>
                </a:solidFill>
              </a:rPr>
              <a:t>Здоровьесберегающие</a:t>
            </a:r>
            <a:r>
              <a:rPr lang="ru-RU" sz="4800" dirty="0" smtClean="0">
                <a:solidFill>
                  <a:srgbClr val="FFFF00"/>
                </a:solidFill>
              </a:rPr>
              <a:t> технологии в работе учителя-логопеда</a:t>
            </a:r>
            <a:endParaRPr lang="ru-RU" sz="4800" dirty="0">
              <a:solidFill>
                <a:srgbClr val="FFFF00"/>
              </a:solidFill>
            </a:endParaRPr>
          </a:p>
        </p:txBody>
      </p:sp>
    </p:spTree>
    <p:extLst>
      <p:ext uri="{BB962C8B-B14F-4D97-AF65-F5344CB8AC3E}">
        <p14:creationId xmlns:p14="http://schemas.microsoft.com/office/powerpoint/2010/main" val="582426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FFFF00"/>
                </a:solidFill>
              </a:rPr>
              <a:t>СУ-ДЖОК терапия</a:t>
            </a:r>
            <a:br>
              <a:rPr lang="ru-RU" dirty="0" smtClean="0">
                <a:solidFill>
                  <a:srgbClr val="FFFF00"/>
                </a:solidFill>
              </a:rPr>
            </a:br>
            <a:r>
              <a:rPr lang="ru-RU" dirty="0" smtClean="0">
                <a:solidFill>
                  <a:srgbClr val="FFFF00"/>
                </a:solidFill>
              </a:rPr>
              <a:t>и самомассаж рук</a:t>
            </a:r>
            <a:endParaRPr lang="ru-RU" dirty="0">
              <a:solidFill>
                <a:srgbClr val="FFFF00"/>
              </a:solidFill>
            </a:endParaRPr>
          </a:p>
        </p:txBody>
      </p:sp>
      <p:sp>
        <p:nvSpPr>
          <p:cNvPr id="3" name="Объект 2"/>
          <p:cNvSpPr>
            <a:spLocks noGrp="1"/>
          </p:cNvSpPr>
          <p:nvPr>
            <p:ph sz="half" idx="1"/>
          </p:nvPr>
        </p:nvSpPr>
        <p:spPr/>
        <p:txBody>
          <a:bodyPr/>
          <a:lstStyle/>
          <a:p>
            <a:r>
              <a:rPr lang="ru-RU" dirty="0" smtClean="0"/>
              <a:t>Традиционные техники и приёмы</a:t>
            </a:r>
          </a:p>
          <a:p>
            <a:endParaRPr lang="ru-RU" dirty="0"/>
          </a:p>
        </p:txBody>
      </p:sp>
      <p:sp>
        <p:nvSpPr>
          <p:cNvPr id="4" name="Объект 3"/>
          <p:cNvSpPr>
            <a:spLocks noGrp="1"/>
          </p:cNvSpPr>
          <p:nvPr>
            <p:ph sz="half" idx="2"/>
          </p:nvPr>
        </p:nvSpPr>
        <p:spPr/>
        <p:txBody>
          <a:bodyPr/>
          <a:lstStyle/>
          <a:p>
            <a:pPr lvl="0">
              <a:buClr>
                <a:srgbClr val="31B6FD"/>
              </a:buClr>
            </a:pPr>
            <a:r>
              <a:rPr lang="ru-RU" dirty="0" smtClean="0">
                <a:solidFill>
                  <a:prstClr val="white"/>
                </a:solidFill>
              </a:rPr>
              <a:t>Нетрадиционные </a:t>
            </a:r>
            <a:r>
              <a:rPr lang="ru-RU" dirty="0">
                <a:solidFill>
                  <a:prstClr val="white"/>
                </a:solidFill>
              </a:rPr>
              <a:t>техники и приёмы</a:t>
            </a:r>
          </a:p>
          <a:p>
            <a:pPr>
              <a:buFontTx/>
              <a:buChar char="-"/>
            </a:pPr>
            <a:r>
              <a:rPr lang="ru-RU" dirty="0" smtClean="0"/>
              <a:t>карандашами,</a:t>
            </a:r>
          </a:p>
          <a:p>
            <a:pPr>
              <a:buFontTx/>
              <a:buChar char="-"/>
            </a:pPr>
            <a:r>
              <a:rPr lang="ru-RU" dirty="0"/>
              <a:t>ш</a:t>
            </a:r>
            <a:r>
              <a:rPr lang="ru-RU" dirty="0" smtClean="0"/>
              <a:t>ишками,</a:t>
            </a:r>
          </a:p>
          <a:p>
            <a:pPr>
              <a:buFontTx/>
              <a:buChar char="-"/>
            </a:pPr>
            <a:r>
              <a:rPr lang="ru-RU" dirty="0"/>
              <a:t>п</a:t>
            </a:r>
            <a:r>
              <a:rPr lang="ru-RU" dirty="0" smtClean="0"/>
              <a:t>рищепками и т.п.</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08920"/>
            <a:ext cx="333375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956695"/>
            <a:ext cx="285750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119" y="4385320"/>
            <a:ext cx="2476501" cy="185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824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ome\Desktop\мама\МО логопедия 2015\iCA79RJH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702813"/>
            <a:ext cx="2066925"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ru-RU" dirty="0" smtClean="0">
                <a:solidFill>
                  <a:srgbClr val="FFFF00"/>
                </a:solidFill>
              </a:rPr>
              <a:t>Физкультурные минутки</a:t>
            </a:r>
            <a:endParaRPr lang="ru-RU" dirty="0">
              <a:solidFill>
                <a:srgbClr val="FFFF00"/>
              </a:solidFill>
            </a:endParaRPr>
          </a:p>
        </p:txBody>
      </p:sp>
      <p:sp>
        <p:nvSpPr>
          <p:cNvPr id="3" name="Объект 2"/>
          <p:cNvSpPr>
            <a:spLocks noGrp="1"/>
          </p:cNvSpPr>
          <p:nvPr>
            <p:ph sz="half" idx="1"/>
          </p:nvPr>
        </p:nvSpPr>
        <p:spPr/>
        <p:txBody>
          <a:bodyPr>
            <a:normAutofit lnSpcReduction="10000"/>
          </a:bodyPr>
          <a:lstStyle/>
          <a:p>
            <a:r>
              <a:rPr lang="ru-RU" dirty="0"/>
              <a:t>Эта форма двигательной нагрузки является необходимым условием для поддержания высокой работоспособности и сохранения здоровья воспитанников. </a:t>
            </a:r>
          </a:p>
        </p:txBody>
      </p:sp>
      <p:sp>
        <p:nvSpPr>
          <p:cNvPr id="4" name="Объект 3"/>
          <p:cNvSpPr>
            <a:spLocks noGrp="1"/>
          </p:cNvSpPr>
          <p:nvPr>
            <p:ph sz="half" idx="2"/>
          </p:nvPr>
        </p:nvSpPr>
        <p:spPr/>
        <p:txBody>
          <a:bodyPr>
            <a:normAutofit lnSpcReduction="10000"/>
          </a:bodyPr>
          <a:lstStyle/>
          <a:p>
            <a:pPr marL="36576" indent="0">
              <a:buNone/>
            </a:pPr>
            <a:r>
              <a:rPr lang="ru-RU" dirty="0"/>
              <a:t>Виды </a:t>
            </a:r>
            <a:r>
              <a:rPr lang="ru-RU" dirty="0" err="1"/>
              <a:t>физминуток</a:t>
            </a:r>
            <a:r>
              <a:rPr lang="ru-RU" dirty="0"/>
              <a:t>:</a:t>
            </a:r>
          </a:p>
          <a:p>
            <a:r>
              <a:rPr lang="ru-RU" dirty="0"/>
              <a:t>1.Оздоровительно- гигиенические физкультминутки</a:t>
            </a:r>
          </a:p>
          <a:p>
            <a:r>
              <a:rPr lang="ru-RU" dirty="0" smtClean="0"/>
              <a:t>2.Двигательно-речевые физкультминутки</a:t>
            </a:r>
          </a:p>
          <a:p>
            <a:r>
              <a:rPr lang="ru-RU" dirty="0" smtClean="0"/>
              <a:t>3.Подражательные физкультминутки</a:t>
            </a:r>
          </a:p>
          <a:p>
            <a:r>
              <a:rPr lang="ru-RU" dirty="0" smtClean="0"/>
              <a:t>4.Танцевальные </a:t>
            </a:r>
            <a:r>
              <a:rPr lang="ru-RU" dirty="0"/>
              <a:t>физкультминутки</a:t>
            </a:r>
          </a:p>
        </p:txBody>
      </p:sp>
    </p:spTree>
    <p:extLst>
      <p:ext uri="{BB962C8B-B14F-4D97-AF65-F5344CB8AC3E}">
        <p14:creationId xmlns:p14="http://schemas.microsoft.com/office/powerpoint/2010/main" val="4122544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476672"/>
            <a:ext cx="7467600" cy="1143000"/>
          </a:xfrm>
        </p:spPr>
        <p:txBody>
          <a:bodyPr>
            <a:normAutofit fontScale="90000"/>
          </a:bodyPr>
          <a:lstStyle/>
          <a:p>
            <a:pPr algn="ctr"/>
            <a:r>
              <a:rPr lang="ru-RU" dirty="0" err="1" smtClean="0">
                <a:solidFill>
                  <a:srgbClr val="FFFF00"/>
                </a:solidFill>
              </a:rPr>
              <a:t>Кинезиозогические</a:t>
            </a:r>
            <a:r>
              <a:rPr lang="ru-RU" dirty="0" smtClean="0">
                <a:solidFill>
                  <a:srgbClr val="FFFF00"/>
                </a:solidFill>
              </a:rPr>
              <a:t> упражнения – </a:t>
            </a:r>
            <a:br>
              <a:rPr lang="ru-RU" dirty="0" smtClean="0">
                <a:solidFill>
                  <a:srgbClr val="FFFF00"/>
                </a:solidFill>
              </a:rPr>
            </a:br>
            <a:r>
              <a:rPr lang="ru-RU" dirty="0" smtClean="0">
                <a:solidFill>
                  <a:srgbClr val="FFFF00"/>
                </a:solidFill>
              </a:rPr>
              <a:t>гимнастика для мозга</a:t>
            </a:r>
            <a:endParaRPr lang="ru-RU" dirty="0">
              <a:solidFill>
                <a:srgbClr val="FFFF00"/>
              </a:solidFill>
            </a:endParaRP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40152" y="2276872"/>
            <a:ext cx="2975942" cy="4376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61864"/>
            <a:ext cx="2044340" cy="4868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2064" y="3284984"/>
            <a:ext cx="33147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1148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71600" y="269776"/>
            <a:ext cx="7467600" cy="1143000"/>
          </a:xfrm>
        </p:spPr>
        <p:txBody>
          <a:bodyPr/>
          <a:lstStyle/>
          <a:p>
            <a:pPr algn="ctr"/>
            <a:r>
              <a:rPr lang="ru-RU" dirty="0" smtClean="0">
                <a:solidFill>
                  <a:srgbClr val="FFFF00"/>
                </a:solidFill>
              </a:rPr>
              <a:t>Цветные </a:t>
            </a:r>
            <a:r>
              <a:rPr lang="ru-RU" dirty="0" smtClean="0">
                <a:solidFill>
                  <a:srgbClr val="FFFF00"/>
                </a:solidFill>
              </a:rPr>
              <a:t>камуш</a:t>
            </a:r>
            <a:r>
              <a:rPr lang="ru-RU" dirty="0" smtClean="0">
                <a:solidFill>
                  <a:srgbClr val="FFFF00"/>
                </a:solidFill>
              </a:rPr>
              <a:t>ки </a:t>
            </a:r>
            <a:r>
              <a:rPr lang="ru-RU" dirty="0" err="1" smtClean="0">
                <a:solidFill>
                  <a:srgbClr val="FFFF00"/>
                </a:solidFill>
              </a:rPr>
              <a:t>Марблс</a:t>
            </a:r>
            <a:endParaRPr lang="ru-RU" dirty="0">
              <a:solidFill>
                <a:srgbClr val="FFFF00"/>
              </a:solidFill>
            </a:endParaRPr>
          </a:p>
        </p:txBody>
      </p:sp>
      <p:sp>
        <p:nvSpPr>
          <p:cNvPr id="5" name="Объект 4"/>
          <p:cNvSpPr>
            <a:spLocks noGrp="1"/>
          </p:cNvSpPr>
          <p:nvPr>
            <p:ph sz="half" idx="1"/>
          </p:nvPr>
        </p:nvSpPr>
        <p:spPr>
          <a:xfrm>
            <a:off x="251520" y="1196752"/>
            <a:ext cx="4176464" cy="5400600"/>
          </a:xfrm>
        </p:spPr>
        <p:txBody>
          <a:bodyPr>
            <a:normAutofit fontScale="70000" lnSpcReduction="20000"/>
          </a:bodyPr>
          <a:lstStyle/>
          <a:p>
            <a:r>
              <a:rPr lang="ru-RU" dirty="0" smtClean="0"/>
              <a:t>Цели</a:t>
            </a:r>
            <a:r>
              <a:rPr lang="ru-RU" dirty="0"/>
              <a:t>:</a:t>
            </a:r>
          </a:p>
          <a:p>
            <a:r>
              <a:rPr lang="ru-RU" dirty="0"/>
              <a:t>1.	формировать и закреплять правильный  захват шарика;</a:t>
            </a:r>
          </a:p>
          <a:p>
            <a:r>
              <a:rPr lang="ru-RU" dirty="0"/>
              <a:t>2.	упражнять в последовательной смене тонуса </a:t>
            </a:r>
            <a:r>
              <a:rPr lang="ru-RU" dirty="0" smtClean="0"/>
              <a:t>мускулатуры </a:t>
            </a:r>
            <a:r>
              <a:rPr lang="ru-RU" dirty="0"/>
              <a:t>руки ребенка;</a:t>
            </a:r>
          </a:p>
          <a:p>
            <a:r>
              <a:rPr lang="ru-RU" dirty="0"/>
              <a:t>3.	упражнять в ориентировке на плоскости листа.</a:t>
            </a:r>
          </a:p>
          <a:p>
            <a:r>
              <a:rPr lang="ru-RU" dirty="0"/>
              <a:t>4.	работать над дифференциацией цветов;</a:t>
            </a:r>
          </a:p>
          <a:p>
            <a:r>
              <a:rPr lang="ru-RU" dirty="0"/>
              <a:t>5.	упражнять в счете;</a:t>
            </a:r>
          </a:p>
          <a:p>
            <a:r>
              <a:rPr lang="ru-RU" dirty="0"/>
              <a:t>6.	обогащать словарный запас;</a:t>
            </a:r>
          </a:p>
          <a:p>
            <a:r>
              <a:rPr lang="ru-RU" dirty="0"/>
              <a:t>7.	развивать фразовую речь;</a:t>
            </a:r>
          </a:p>
          <a:p>
            <a:r>
              <a:rPr lang="ru-RU" dirty="0"/>
              <a:t>8.	формировать и закреплять правильный образ буквы.</a:t>
            </a:r>
          </a:p>
          <a:p>
            <a:r>
              <a:rPr lang="ru-RU" dirty="0"/>
              <a:t>На своих занятиях я использую разные   виды работ, в зависимости от поставленных целей и задач, а также от возраста и речевого дефекта. </a:t>
            </a:r>
          </a:p>
        </p:txBody>
      </p:sp>
      <p:sp>
        <p:nvSpPr>
          <p:cNvPr id="2" name="Объект 1"/>
          <p:cNvSpPr>
            <a:spLocks noGrp="1"/>
          </p:cNvSpPr>
          <p:nvPr>
            <p:ph sz="half" idx="2"/>
          </p:nvPr>
        </p:nvSpPr>
        <p:spPr/>
        <p:txBody>
          <a:bodyPr>
            <a:normAutofit fontScale="70000" lnSpcReduction="20000"/>
          </a:bodyPr>
          <a:lstStyle/>
          <a:p>
            <a:endParaRPr lang="ru-RU" dirty="0"/>
          </a:p>
        </p:txBody>
      </p:sp>
      <p:pic>
        <p:nvPicPr>
          <p:cNvPr id="3" name="Picture 2" descr="C:\Users\home\Desktop\Новая папка (2)\Безымянны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412776"/>
            <a:ext cx="36195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home\Desktop\Новая папка (2)\Безымянны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384" y="3861048"/>
            <a:ext cx="2552700"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974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15416"/>
            <a:ext cx="7467600" cy="1143000"/>
          </a:xfrm>
        </p:spPr>
        <p:txBody>
          <a:bodyPr>
            <a:normAutofit/>
          </a:bodyPr>
          <a:lstStyle/>
          <a:p>
            <a:pPr algn="ctr"/>
            <a:endParaRPr lang="ru-RU" dirty="0"/>
          </a:p>
        </p:txBody>
      </p:sp>
      <p:sp>
        <p:nvSpPr>
          <p:cNvPr id="3" name="Объект 2"/>
          <p:cNvSpPr>
            <a:spLocks noGrp="1"/>
          </p:cNvSpPr>
          <p:nvPr>
            <p:ph sz="half" idx="1"/>
          </p:nvPr>
        </p:nvSpPr>
        <p:spPr>
          <a:xfrm>
            <a:off x="467544" y="764704"/>
            <a:ext cx="3657600" cy="4525963"/>
          </a:xfrm>
        </p:spPr>
        <p:txBody>
          <a:bodyPr>
            <a:normAutofit fontScale="92500" lnSpcReduction="10000"/>
          </a:bodyPr>
          <a:lstStyle/>
          <a:p>
            <a:pPr marL="36576" indent="0">
              <a:buNone/>
            </a:pPr>
            <a:r>
              <a:rPr lang="ru-RU" sz="3500" dirty="0" smtClean="0">
                <a:solidFill>
                  <a:srgbClr val="FFFF00"/>
                </a:solidFill>
              </a:rPr>
              <a:t>Также в своей работе я использую такие технологии как</a:t>
            </a:r>
          </a:p>
          <a:p>
            <a:r>
              <a:rPr lang="ru-RU" dirty="0" err="1" smtClean="0"/>
              <a:t>Манкография</a:t>
            </a:r>
            <a:endParaRPr lang="ru-RU" dirty="0" smtClean="0"/>
          </a:p>
          <a:p>
            <a:r>
              <a:rPr lang="ru-RU" dirty="0" smtClean="0"/>
              <a:t>Игровые технологии</a:t>
            </a:r>
          </a:p>
          <a:p>
            <a:r>
              <a:rPr lang="ru-RU" dirty="0" smtClean="0"/>
              <a:t>Фасолевый бассейн</a:t>
            </a:r>
          </a:p>
          <a:p>
            <a:r>
              <a:rPr lang="ru-RU" dirty="0" smtClean="0"/>
              <a:t>«Эмоциональная разгрузка»</a:t>
            </a:r>
          </a:p>
          <a:p>
            <a:pPr marL="36576" indent="0">
              <a:buNone/>
            </a:pPr>
            <a:r>
              <a:rPr lang="ru-RU" dirty="0" smtClean="0"/>
              <a:t>     и другие</a:t>
            </a:r>
            <a:endParaRPr lang="ru-RU" dirty="0"/>
          </a:p>
        </p:txBody>
      </p:sp>
      <p:sp>
        <p:nvSpPr>
          <p:cNvPr id="4" name="Объект 3"/>
          <p:cNvSpPr>
            <a:spLocks noGrp="1"/>
          </p:cNvSpPr>
          <p:nvPr>
            <p:ph sz="half" idx="2"/>
          </p:nvPr>
        </p:nvSpPr>
        <p:spPr>
          <a:xfrm>
            <a:off x="4427984" y="836712"/>
            <a:ext cx="3657600" cy="4525963"/>
          </a:xfrm>
        </p:spPr>
        <p:txBody>
          <a:bodyPr>
            <a:normAutofit fontScale="92500" lnSpcReduction="10000"/>
          </a:bodyPr>
          <a:lstStyle/>
          <a:p>
            <a:pPr marL="36576" indent="0">
              <a:buNone/>
            </a:pPr>
            <a:r>
              <a:rPr lang="ru-RU" sz="3500" dirty="0" smtClean="0">
                <a:solidFill>
                  <a:srgbClr val="FFFF00"/>
                </a:solidFill>
                <a:latin typeface="Franklin Gothic Book"/>
                <a:ea typeface="+mj-ea"/>
                <a:cs typeface="+mj-cs"/>
              </a:rPr>
              <a:t>Существует </a:t>
            </a:r>
            <a:r>
              <a:rPr lang="ru-RU" sz="3500" dirty="0">
                <a:solidFill>
                  <a:srgbClr val="FFFF00"/>
                </a:solidFill>
                <a:latin typeface="Franklin Gothic Book"/>
                <a:ea typeface="+mj-ea"/>
                <a:cs typeface="+mj-cs"/>
              </a:rPr>
              <a:t>множество технологий, которые мне ещё предстоит освоить</a:t>
            </a:r>
            <a:r>
              <a:rPr lang="ru-RU" sz="3500" dirty="0" smtClean="0">
                <a:solidFill>
                  <a:srgbClr val="FFFF00"/>
                </a:solidFill>
                <a:latin typeface="Franklin Gothic Book"/>
                <a:ea typeface="+mj-ea"/>
                <a:cs typeface="+mj-cs"/>
              </a:rPr>
              <a:t>:</a:t>
            </a:r>
          </a:p>
          <a:p>
            <a:pPr lvl="0">
              <a:buClr>
                <a:srgbClr val="31B6FD"/>
              </a:buClr>
            </a:pPr>
            <a:r>
              <a:rPr lang="ru-RU" dirty="0">
                <a:solidFill>
                  <a:prstClr val="white"/>
                </a:solidFill>
              </a:rPr>
              <a:t>Логоритмика</a:t>
            </a:r>
          </a:p>
          <a:p>
            <a:pPr lvl="0">
              <a:buClr>
                <a:srgbClr val="31B6FD"/>
              </a:buClr>
            </a:pPr>
            <a:r>
              <a:rPr lang="ru-RU" dirty="0" err="1">
                <a:solidFill>
                  <a:prstClr val="white"/>
                </a:solidFill>
              </a:rPr>
              <a:t>Сказкотерапия</a:t>
            </a:r>
            <a:endParaRPr lang="ru-RU" dirty="0">
              <a:solidFill>
                <a:prstClr val="white"/>
              </a:solidFill>
            </a:endParaRPr>
          </a:p>
          <a:p>
            <a:pPr lvl="0">
              <a:buClr>
                <a:srgbClr val="31B6FD"/>
              </a:buClr>
            </a:pPr>
            <a:r>
              <a:rPr lang="ru-RU" dirty="0" err="1">
                <a:solidFill>
                  <a:prstClr val="white"/>
                </a:solidFill>
              </a:rPr>
              <a:t>Пескотератия</a:t>
            </a:r>
            <a:endParaRPr lang="ru-RU" dirty="0">
              <a:solidFill>
                <a:prstClr val="white"/>
              </a:solidFill>
            </a:endParaRPr>
          </a:p>
          <a:p>
            <a:pPr marL="36576" indent="0">
              <a:buNone/>
            </a:pPr>
            <a:r>
              <a:rPr lang="ru-RU" sz="3200" dirty="0" smtClean="0"/>
              <a:t>    и другие</a:t>
            </a:r>
            <a:endParaRPr lang="ru-RU" sz="3200" dirty="0"/>
          </a:p>
        </p:txBody>
      </p:sp>
    </p:spTree>
    <p:extLst>
      <p:ext uri="{BB962C8B-B14F-4D97-AF65-F5344CB8AC3E}">
        <p14:creationId xmlns:p14="http://schemas.microsoft.com/office/powerpoint/2010/main" val="3777329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060848"/>
            <a:ext cx="7467600" cy="1143000"/>
          </a:xfrm>
        </p:spPr>
        <p:txBody>
          <a:bodyPr/>
          <a:lstStyle/>
          <a:p>
            <a:endParaRPr lang="ru-RU" dirty="0"/>
          </a:p>
        </p:txBody>
      </p:sp>
      <p:sp>
        <p:nvSpPr>
          <p:cNvPr id="3" name="Объект 2"/>
          <p:cNvSpPr>
            <a:spLocks noGrp="1"/>
          </p:cNvSpPr>
          <p:nvPr>
            <p:ph sz="half" idx="1"/>
          </p:nvPr>
        </p:nvSpPr>
        <p:spPr>
          <a:xfrm>
            <a:off x="1835696" y="1124744"/>
            <a:ext cx="5976664" cy="5733256"/>
          </a:xfrm>
        </p:spPr>
        <p:txBody>
          <a:bodyPr>
            <a:normAutofit/>
          </a:bodyPr>
          <a:lstStyle/>
          <a:p>
            <a:pPr marL="36576" indent="0">
              <a:buNone/>
            </a:pPr>
            <a:endParaRPr lang="ru-RU" sz="6600" dirty="0" smtClean="0"/>
          </a:p>
          <a:p>
            <a:pPr marL="36576" indent="0">
              <a:buNone/>
            </a:pPr>
            <a:r>
              <a:rPr lang="ru-RU" sz="6600" dirty="0" smtClean="0"/>
              <a:t>Спасибо за внимание</a:t>
            </a:r>
            <a:endParaRPr lang="ru-RU" sz="6600" dirty="0"/>
          </a:p>
        </p:txBody>
      </p:sp>
      <p:sp>
        <p:nvSpPr>
          <p:cNvPr id="4" name="Объект 3"/>
          <p:cNvSpPr>
            <a:spLocks noGrp="1"/>
          </p:cNvSpPr>
          <p:nvPr>
            <p:ph sz="half" idx="2"/>
          </p:nvPr>
        </p:nvSpPr>
        <p:spPr/>
        <p:txBody>
          <a:bodyPr/>
          <a:lstStyle/>
          <a:p>
            <a:endParaRPr lang="ru-RU" dirty="0"/>
          </a:p>
        </p:txBody>
      </p:sp>
    </p:spTree>
    <p:extLst>
      <p:ext uri="{BB962C8B-B14F-4D97-AF65-F5344CB8AC3E}">
        <p14:creationId xmlns:p14="http://schemas.microsoft.com/office/powerpoint/2010/main" val="1722701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err="1" smtClean="0">
                <a:solidFill>
                  <a:srgbClr val="FFFF00"/>
                </a:solidFill>
              </a:rPr>
              <a:t>Здоровьесберегающая</a:t>
            </a:r>
            <a:r>
              <a:rPr lang="ru-RU" dirty="0" smtClean="0">
                <a:solidFill>
                  <a:srgbClr val="FFFF00"/>
                </a:solidFill>
              </a:rPr>
              <a:t> </a:t>
            </a:r>
            <a:r>
              <a:rPr lang="ru-RU" dirty="0">
                <a:solidFill>
                  <a:srgbClr val="FFFF00"/>
                </a:solidFill>
              </a:rPr>
              <a:t>образовательная технология </a:t>
            </a:r>
          </a:p>
        </p:txBody>
      </p:sp>
      <p:sp>
        <p:nvSpPr>
          <p:cNvPr id="3" name="Объект 2"/>
          <p:cNvSpPr>
            <a:spLocks noGrp="1"/>
          </p:cNvSpPr>
          <p:nvPr>
            <p:ph sz="half" idx="1"/>
          </p:nvPr>
        </p:nvSpPr>
        <p:spPr/>
        <p:txBody>
          <a:bodyPr>
            <a:normAutofit fontScale="85000" lnSpcReduction="20000"/>
          </a:bodyPr>
          <a:lstStyle/>
          <a:p>
            <a:r>
              <a:rPr lang="ru-RU" dirty="0"/>
              <a:t>представляется в виде  системы, состоящей из используемой педагогической технологии +  педагогических мер по снижению ее возможного неблагоприятного воздействия на ребенка + работы по воспитанию культуры здоровья. </a:t>
            </a:r>
          </a:p>
        </p:txBody>
      </p:sp>
      <p:sp>
        <p:nvSpPr>
          <p:cNvPr id="4" name="Объект 3"/>
          <p:cNvSpPr>
            <a:spLocks noGrp="1"/>
          </p:cNvSpPr>
          <p:nvPr>
            <p:ph sz="half" idx="2"/>
          </p:nvPr>
        </p:nvSpPr>
        <p:spPr/>
        <p:txBody>
          <a:bodyPr>
            <a:normAutofit fontScale="85000" lnSpcReduction="20000"/>
          </a:bodyPr>
          <a:lstStyle/>
          <a:p>
            <a:r>
              <a:rPr lang="ru-RU" dirty="0"/>
              <a:t>в дошкольном образовании – технологии, направленные на решение приоритетной задачи современного дошкольного образования-задачи сохранения, поддержания и обогащения здоровья субъектов педагогического процесса в детском саду: детей, педагогов и родителей.</a:t>
            </a:r>
          </a:p>
        </p:txBody>
      </p:sp>
    </p:spTree>
    <p:extLst>
      <p:ext uri="{BB962C8B-B14F-4D97-AF65-F5344CB8AC3E}">
        <p14:creationId xmlns:p14="http://schemas.microsoft.com/office/powerpoint/2010/main" val="2570858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692696"/>
            <a:ext cx="7385248" cy="1008112"/>
          </a:xfrm>
        </p:spPr>
        <p:txBody>
          <a:bodyPr>
            <a:normAutofit fontScale="90000"/>
          </a:bodyPr>
          <a:lstStyle/>
          <a:p>
            <a:pPr marL="420624" lvl="0" indent="-384048">
              <a:spcBef>
                <a:spcPct val="20000"/>
              </a:spcBef>
            </a:pPr>
            <a:r>
              <a:rPr lang="ru-RU" sz="2300" dirty="0" smtClean="0">
                <a:solidFill>
                  <a:prstClr val="white"/>
                </a:solidFill>
                <a:latin typeface="Arial"/>
                <a:ea typeface="+mn-ea"/>
                <a:cs typeface="+mn-cs"/>
              </a:rPr>
              <a:t/>
            </a:r>
            <a:br>
              <a:rPr lang="ru-RU" sz="2300" dirty="0" smtClean="0">
                <a:solidFill>
                  <a:prstClr val="white"/>
                </a:solidFill>
                <a:latin typeface="Arial"/>
                <a:ea typeface="+mn-ea"/>
                <a:cs typeface="+mn-cs"/>
              </a:rPr>
            </a:br>
            <a:r>
              <a:rPr lang="ru-RU" sz="2700" b="1" i="1" dirty="0" smtClean="0">
                <a:solidFill>
                  <a:srgbClr val="FFFF00"/>
                </a:solidFill>
                <a:latin typeface="Arial"/>
                <a:ea typeface="+mn-ea"/>
                <a:cs typeface="+mn-cs"/>
              </a:rPr>
              <a:t>Использование </a:t>
            </a:r>
            <a:r>
              <a:rPr lang="ru-RU" sz="2700" b="1" i="1" dirty="0" err="1">
                <a:solidFill>
                  <a:srgbClr val="FFFF00"/>
                </a:solidFill>
                <a:latin typeface="Arial"/>
                <a:ea typeface="+mn-ea"/>
                <a:cs typeface="+mn-cs"/>
              </a:rPr>
              <a:t>здоровьесберегающих</a:t>
            </a:r>
            <a:r>
              <a:rPr lang="ru-RU" sz="2700" b="1" i="1" dirty="0">
                <a:solidFill>
                  <a:srgbClr val="FFFF00"/>
                </a:solidFill>
                <a:latin typeface="Arial"/>
                <a:ea typeface="+mn-ea"/>
                <a:cs typeface="+mn-cs"/>
              </a:rPr>
              <a:t> технологий на коррекционных логопедических занятиях позволяет решить несколько задач:</a:t>
            </a:r>
            <a:r>
              <a:rPr lang="ru-RU" sz="2300" dirty="0">
                <a:solidFill>
                  <a:prstClr val="white"/>
                </a:solidFill>
                <a:latin typeface="Arial"/>
                <a:ea typeface="+mn-ea"/>
                <a:cs typeface="+mn-cs"/>
              </a:rPr>
              <a:t/>
            </a:r>
            <a:br>
              <a:rPr lang="ru-RU" sz="2300" dirty="0">
                <a:solidFill>
                  <a:prstClr val="white"/>
                </a:solidFill>
                <a:latin typeface="Arial"/>
                <a:ea typeface="+mn-ea"/>
                <a:cs typeface="+mn-cs"/>
              </a:rPr>
            </a:br>
            <a:endParaRPr lang="ru-RU" dirty="0"/>
          </a:p>
        </p:txBody>
      </p:sp>
      <p:sp>
        <p:nvSpPr>
          <p:cNvPr id="3" name="Объект 2"/>
          <p:cNvSpPr>
            <a:spLocks noGrp="1"/>
          </p:cNvSpPr>
          <p:nvPr>
            <p:ph idx="1"/>
          </p:nvPr>
        </p:nvSpPr>
        <p:spPr>
          <a:xfrm>
            <a:off x="467544" y="2132856"/>
            <a:ext cx="7931224" cy="4525963"/>
          </a:xfrm>
        </p:spPr>
        <p:txBody>
          <a:bodyPr>
            <a:normAutofit fontScale="92500" lnSpcReduction="20000"/>
          </a:bodyPr>
          <a:lstStyle/>
          <a:p>
            <a:r>
              <a:rPr lang="ru-RU" dirty="0" smtClean="0"/>
              <a:t>• </a:t>
            </a:r>
            <a:r>
              <a:rPr lang="ru-RU" dirty="0"/>
              <a:t>Способствует повышению речевой активности; </a:t>
            </a:r>
          </a:p>
          <a:p>
            <a:r>
              <a:rPr lang="ru-RU" dirty="0"/>
              <a:t>• Развивает речевые умения и навыки; </a:t>
            </a:r>
          </a:p>
          <a:p>
            <a:r>
              <a:rPr lang="ru-RU" dirty="0"/>
              <a:t>• Снимает напряжение, восстанавливает работоспособность; </a:t>
            </a:r>
          </a:p>
          <a:p>
            <a:r>
              <a:rPr lang="ru-RU" dirty="0"/>
              <a:t>• Активизирует познавательный интерес; </a:t>
            </a:r>
          </a:p>
          <a:p>
            <a:r>
              <a:rPr lang="ru-RU" dirty="0"/>
              <a:t>• Улучшает концентрацию внимания, снижает трудности переключения с одного вида деятельности на другой. Развитие мелкой, общей и артикуляционной моторики.</a:t>
            </a:r>
          </a:p>
          <a:p>
            <a:endParaRPr lang="ru-RU" dirty="0"/>
          </a:p>
        </p:txBody>
      </p:sp>
    </p:spTree>
    <p:extLst>
      <p:ext uri="{BB962C8B-B14F-4D97-AF65-F5344CB8AC3E}">
        <p14:creationId xmlns:p14="http://schemas.microsoft.com/office/powerpoint/2010/main" val="361223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47248" cy="1354162"/>
          </a:xfrm>
        </p:spPr>
        <p:txBody>
          <a:bodyPr>
            <a:normAutofit fontScale="90000"/>
          </a:bodyPr>
          <a:lstStyle/>
          <a:p>
            <a:pPr algn="ctr"/>
            <a:r>
              <a:rPr lang="ru-RU" sz="4000" dirty="0">
                <a:solidFill>
                  <a:srgbClr val="FFFF00"/>
                </a:solidFill>
              </a:rPr>
              <a:t>Коррекционное развитие проводится по основным направлениям:</a:t>
            </a:r>
            <a:r>
              <a:rPr lang="ru-RU" dirty="0"/>
              <a:t/>
            </a:r>
            <a:br>
              <a:rPr lang="ru-RU" dirty="0"/>
            </a:br>
            <a:endParaRPr lang="ru-RU" dirty="0"/>
          </a:p>
        </p:txBody>
      </p:sp>
      <p:sp>
        <p:nvSpPr>
          <p:cNvPr id="3" name="Объект 2"/>
          <p:cNvSpPr>
            <a:spLocks noGrp="1"/>
          </p:cNvSpPr>
          <p:nvPr>
            <p:ph idx="1"/>
          </p:nvPr>
        </p:nvSpPr>
        <p:spPr>
          <a:xfrm>
            <a:off x="899592" y="1556792"/>
            <a:ext cx="7467600" cy="4525963"/>
          </a:xfrm>
        </p:spPr>
        <p:txBody>
          <a:bodyPr>
            <a:normAutofit fontScale="92500" lnSpcReduction="10000"/>
          </a:bodyPr>
          <a:lstStyle/>
          <a:p>
            <a:pPr marL="36576" indent="0">
              <a:buNone/>
            </a:pPr>
            <a:r>
              <a:rPr lang="ru-RU" dirty="0" smtClean="0"/>
              <a:t>•</a:t>
            </a:r>
            <a:r>
              <a:rPr lang="ru-RU" dirty="0"/>
              <a:t>	развитие сенсорных и моторных функций;</a:t>
            </a:r>
          </a:p>
          <a:p>
            <a:pPr marL="36576" indent="0">
              <a:buNone/>
            </a:pPr>
            <a:r>
              <a:rPr lang="ru-RU" dirty="0"/>
              <a:t>•	формирование кинестетической основы артикуляторных движений;</a:t>
            </a:r>
          </a:p>
          <a:p>
            <a:pPr marL="36576" indent="0">
              <a:buNone/>
            </a:pPr>
            <a:r>
              <a:rPr lang="ru-RU" dirty="0"/>
              <a:t>•	развитие мимической мускулатуры;</a:t>
            </a:r>
          </a:p>
          <a:p>
            <a:pPr marL="36576" indent="0">
              <a:buNone/>
            </a:pPr>
            <a:r>
              <a:rPr lang="ru-RU" dirty="0"/>
              <a:t>•	развитие интеллектуальных функций;</a:t>
            </a:r>
          </a:p>
          <a:p>
            <a:pPr marL="36576" indent="0">
              <a:buNone/>
            </a:pPr>
            <a:r>
              <a:rPr lang="ru-RU" dirty="0"/>
              <a:t>•	развитие эмоционально-волевой сферы и игровой деятельности;</a:t>
            </a:r>
          </a:p>
          <a:p>
            <a:pPr marL="36576" indent="0">
              <a:buNone/>
            </a:pPr>
            <a:r>
              <a:rPr lang="ru-RU" dirty="0"/>
              <a:t>•	формирование черт гармоничной и самостоятельной личности.</a:t>
            </a:r>
          </a:p>
          <a:p>
            <a:endParaRPr lang="ru-RU" dirty="0"/>
          </a:p>
        </p:txBody>
      </p:sp>
    </p:spTree>
    <p:extLst>
      <p:ext uri="{BB962C8B-B14F-4D97-AF65-F5344CB8AC3E}">
        <p14:creationId xmlns:p14="http://schemas.microsoft.com/office/powerpoint/2010/main" val="3996046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7806"/>
            <a:ext cx="7467600" cy="1143000"/>
          </a:xfrm>
        </p:spPr>
        <p:txBody>
          <a:bodyPr/>
          <a:lstStyle/>
          <a:p>
            <a:pPr algn="ctr"/>
            <a:r>
              <a:rPr lang="ru-RU" dirty="0" smtClean="0">
                <a:solidFill>
                  <a:srgbClr val="FFFF00"/>
                </a:solidFill>
              </a:rPr>
              <a:t>Основные технологии:</a:t>
            </a:r>
            <a:endParaRPr lang="ru-RU" dirty="0">
              <a:solidFill>
                <a:srgbClr val="FFFF00"/>
              </a:solidFill>
            </a:endParaRPr>
          </a:p>
        </p:txBody>
      </p:sp>
      <p:sp>
        <p:nvSpPr>
          <p:cNvPr id="3" name="Объект 2"/>
          <p:cNvSpPr>
            <a:spLocks noGrp="1"/>
          </p:cNvSpPr>
          <p:nvPr>
            <p:ph idx="1"/>
          </p:nvPr>
        </p:nvSpPr>
        <p:spPr>
          <a:xfrm>
            <a:off x="683568" y="1138419"/>
            <a:ext cx="8136904" cy="5688632"/>
          </a:xfrm>
        </p:spPr>
        <p:txBody>
          <a:bodyPr>
            <a:normAutofit fontScale="55000" lnSpcReduction="20000"/>
          </a:bodyPr>
          <a:lstStyle/>
          <a:p>
            <a:r>
              <a:rPr lang="ru-RU" sz="4500" dirty="0" smtClean="0"/>
              <a:t>Логопедический массаж и самомассаж</a:t>
            </a:r>
          </a:p>
          <a:p>
            <a:r>
              <a:rPr lang="ru-RU" sz="4500" dirty="0" smtClean="0"/>
              <a:t>Дыхательная </a:t>
            </a:r>
            <a:r>
              <a:rPr lang="ru-RU" sz="4500" dirty="0"/>
              <a:t>гимнастика </a:t>
            </a:r>
            <a:br>
              <a:rPr lang="ru-RU" sz="4500" dirty="0"/>
            </a:br>
            <a:r>
              <a:rPr lang="ru-RU" sz="4500" dirty="0"/>
              <a:t>и </a:t>
            </a:r>
            <a:r>
              <a:rPr lang="ru-RU" sz="4500" dirty="0" err="1" smtClean="0"/>
              <a:t>аромотерапия</a:t>
            </a:r>
            <a:endParaRPr lang="ru-RU" sz="4500" dirty="0" smtClean="0"/>
          </a:p>
          <a:p>
            <a:r>
              <a:rPr lang="ru-RU" sz="4500" dirty="0" smtClean="0"/>
              <a:t>Артикуляционная гимнастика</a:t>
            </a:r>
          </a:p>
          <a:p>
            <a:r>
              <a:rPr lang="ru-RU" sz="4500" dirty="0"/>
              <a:t>Мышечная релаксация и </a:t>
            </a:r>
            <a:r>
              <a:rPr lang="ru-RU" sz="4500" dirty="0" smtClean="0"/>
              <a:t>музыкотерапия</a:t>
            </a:r>
          </a:p>
          <a:p>
            <a:r>
              <a:rPr lang="ru-RU" sz="4500" dirty="0"/>
              <a:t>Пальчиковая </a:t>
            </a:r>
            <a:r>
              <a:rPr lang="ru-RU" sz="4500" dirty="0" smtClean="0"/>
              <a:t>гимнастика </a:t>
            </a:r>
          </a:p>
          <a:p>
            <a:r>
              <a:rPr lang="ru-RU" sz="4500" dirty="0"/>
              <a:t>С</a:t>
            </a:r>
            <a:r>
              <a:rPr lang="ru-RU" sz="4500" dirty="0" smtClean="0"/>
              <a:t>у-</a:t>
            </a:r>
            <a:r>
              <a:rPr lang="ru-RU" sz="4500" dirty="0" err="1" smtClean="0"/>
              <a:t>джок</a:t>
            </a:r>
            <a:r>
              <a:rPr lang="ru-RU" sz="4500" dirty="0" smtClean="0"/>
              <a:t> терапия</a:t>
            </a:r>
          </a:p>
          <a:p>
            <a:r>
              <a:rPr lang="ru-RU" sz="4500" dirty="0" err="1" smtClean="0"/>
              <a:t>Кинезиологические</a:t>
            </a:r>
            <a:r>
              <a:rPr lang="ru-RU" sz="4500" dirty="0" smtClean="0"/>
              <a:t> упражнения</a:t>
            </a:r>
          </a:p>
          <a:p>
            <a:r>
              <a:rPr lang="ru-RU" sz="4500" dirty="0"/>
              <a:t>Физкультурные </a:t>
            </a:r>
            <a:r>
              <a:rPr lang="ru-RU" sz="4500" dirty="0" smtClean="0"/>
              <a:t>минутки</a:t>
            </a:r>
          </a:p>
          <a:p>
            <a:r>
              <a:rPr lang="ru-RU" sz="4500" dirty="0"/>
              <a:t>Цветные шарики </a:t>
            </a:r>
            <a:r>
              <a:rPr lang="ru-RU" sz="4500" dirty="0" err="1" smtClean="0"/>
              <a:t>Марблс</a:t>
            </a:r>
            <a:endParaRPr lang="ru-RU" sz="4500" dirty="0" smtClean="0"/>
          </a:p>
          <a:p>
            <a:r>
              <a:rPr lang="ru-RU" sz="4500" dirty="0" err="1" smtClean="0"/>
              <a:t>Манкография</a:t>
            </a:r>
            <a:r>
              <a:rPr lang="ru-RU" sz="4500" dirty="0" smtClean="0"/>
              <a:t>, фасолевый бассейн</a:t>
            </a:r>
          </a:p>
          <a:p>
            <a:r>
              <a:rPr lang="ru-RU" sz="4500" dirty="0" smtClean="0"/>
              <a:t>Игровые технологии</a:t>
            </a:r>
          </a:p>
          <a:p>
            <a:r>
              <a:rPr lang="ru-RU" sz="4500" dirty="0" smtClean="0"/>
              <a:t>Эмоциональная разгрузка</a:t>
            </a:r>
          </a:p>
          <a:p>
            <a:pPr marL="36576" indent="0">
              <a:buNone/>
            </a:pPr>
            <a:r>
              <a:rPr lang="ru-RU" sz="4500" dirty="0"/>
              <a:t> </a:t>
            </a:r>
            <a:r>
              <a:rPr lang="ru-RU" sz="4500" dirty="0" smtClean="0"/>
              <a:t>    и другие</a:t>
            </a:r>
          </a:p>
          <a:p>
            <a:endParaRPr lang="ru-RU" dirty="0" smtClean="0"/>
          </a:p>
          <a:p>
            <a:endParaRPr lang="ru-RU" dirty="0" smtClean="0"/>
          </a:p>
          <a:p>
            <a:endParaRPr lang="ru-RU" dirty="0" smtClean="0"/>
          </a:p>
          <a:p>
            <a:endParaRPr lang="ru-RU" dirty="0" smtClean="0"/>
          </a:p>
          <a:p>
            <a:endParaRPr lang="ru-RU" dirty="0" smtClean="0"/>
          </a:p>
          <a:p>
            <a:endParaRPr lang="ru-RU" dirty="0"/>
          </a:p>
        </p:txBody>
      </p:sp>
    </p:spTree>
    <p:extLst>
      <p:ext uri="{BB962C8B-B14F-4D97-AF65-F5344CB8AC3E}">
        <p14:creationId xmlns:p14="http://schemas.microsoft.com/office/powerpoint/2010/main" val="2184035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08912" cy="3888432"/>
          </a:xfrm>
        </p:spPr>
        <p:txBody>
          <a:bodyPr>
            <a:normAutofit/>
          </a:bodyPr>
          <a:lstStyle/>
          <a:p>
            <a:pPr algn="ctr"/>
            <a:r>
              <a:rPr lang="ru-RU" dirty="0" smtClean="0">
                <a:solidFill>
                  <a:srgbClr val="FFFF00"/>
                </a:solidFill>
              </a:rPr>
              <a:t>Логопедический массаж </a:t>
            </a:r>
            <a:br>
              <a:rPr lang="ru-RU" dirty="0" smtClean="0">
                <a:solidFill>
                  <a:srgbClr val="FFFF00"/>
                </a:solidFill>
              </a:rPr>
            </a:br>
            <a:r>
              <a:rPr lang="ru-RU" dirty="0" smtClean="0">
                <a:solidFill>
                  <a:srgbClr val="FFFF00"/>
                </a:solidFill>
              </a:rPr>
              <a:t>и самомассаж</a:t>
            </a:r>
            <a:br>
              <a:rPr lang="ru-RU" dirty="0" smtClean="0">
                <a:solidFill>
                  <a:srgbClr val="FFFF00"/>
                </a:solidFill>
              </a:rPr>
            </a:br>
            <a:r>
              <a:rPr lang="ru-RU" sz="2800" dirty="0" smtClean="0"/>
              <a:t>позволяет нормализовать тонус и подвижность </a:t>
            </a:r>
            <a:br>
              <a:rPr lang="ru-RU" sz="2800" dirty="0" smtClean="0"/>
            </a:br>
            <a:r>
              <a:rPr lang="ru-RU" sz="2800" dirty="0" smtClean="0"/>
              <a:t>мышц артикуляционного аппарата</a:t>
            </a:r>
            <a:r>
              <a:rPr lang="ru-RU" dirty="0" smtClean="0">
                <a:solidFill>
                  <a:srgbClr val="FFFF00"/>
                </a:solidFill>
              </a:rPr>
              <a:t/>
            </a:r>
            <a:br>
              <a:rPr lang="ru-RU" dirty="0" smtClean="0">
                <a:solidFill>
                  <a:srgbClr val="FFFF00"/>
                </a:solidFill>
              </a:rPr>
            </a:br>
            <a:r>
              <a:rPr lang="ru-RU" dirty="0" smtClean="0">
                <a:solidFill>
                  <a:srgbClr val="FFFF00"/>
                </a:solidFill>
              </a:rPr>
              <a:t/>
            </a:r>
            <a:br>
              <a:rPr lang="ru-RU" dirty="0" smtClean="0">
                <a:solidFill>
                  <a:srgbClr val="FFFF00"/>
                </a:solidFill>
              </a:rPr>
            </a:br>
            <a:endParaRPr lang="ru-RU" dirty="0">
              <a:solidFill>
                <a:srgbClr val="FFFF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553" y="2708920"/>
            <a:ext cx="3378007" cy="1900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701" y="3212975"/>
            <a:ext cx="19050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580699"/>
            <a:ext cx="3865581" cy="1927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6462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4437112"/>
            <a:ext cx="3099792" cy="228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Заголовок 8"/>
          <p:cNvSpPr>
            <a:spLocks noGrp="1"/>
          </p:cNvSpPr>
          <p:nvPr>
            <p:ph type="title"/>
          </p:nvPr>
        </p:nvSpPr>
        <p:spPr>
          <a:xfrm>
            <a:off x="457200" y="274638"/>
            <a:ext cx="8075240" cy="1102134"/>
          </a:xfrm>
        </p:spPr>
        <p:txBody>
          <a:bodyPr>
            <a:normAutofit fontScale="90000"/>
          </a:bodyPr>
          <a:lstStyle/>
          <a:p>
            <a:pPr algn="ctr"/>
            <a:r>
              <a:rPr lang="ru-RU" dirty="0" smtClean="0">
                <a:solidFill>
                  <a:srgbClr val="FFFF00"/>
                </a:solidFill>
              </a:rPr>
              <a:t>Артикуляционная гимнастика</a:t>
            </a:r>
            <a:endParaRPr lang="ru-RU" dirty="0">
              <a:solidFill>
                <a:srgbClr val="FFFF00"/>
              </a:solidFill>
            </a:endParaRPr>
          </a:p>
        </p:txBody>
      </p:sp>
      <p:sp>
        <p:nvSpPr>
          <p:cNvPr id="10" name="Объект 9"/>
          <p:cNvSpPr>
            <a:spLocks noGrp="1"/>
          </p:cNvSpPr>
          <p:nvPr>
            <p:ph sz="half" idx="1"/>
          </p:nvPr>
        </p:nvSpPr>
        <p:spPr/>
        <p:txBody>
          <a:bodyPr>
            <a:normAutofit fontScale="77500" lnSpcReduction="20000"/>
          </a:bodyPr>
          <a:lstStyle/>
          <a:p>
            <a:r>
              <a:rPr lang="ru-RU" dirty="0"/>
              <a:t>выработка правильных, полноценных движений и определённых положений артикуляционных органов, необходимых для правильного произношения звуков, и объединение простых движений в сложные. Главная задача - выработать точность, силу, темп, переключаемость движений. .</a:t>
            </a:r>
          </a:p>
        </p:txBody>
      </p:sp>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rot="1123042">
            <a:off x="3169869" y="4506346"/>
            <a:ext cx="2524586" cy="199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Овал 1"/>
          <p:cNvSpPr/>
          <p:nvPr/>
        </p:nvSpPr>
        <p:spPr>
          <a:xfrm>
            <a:off x="4355976" y="1628800"/>
            <a:ext cx="3672408" cy="2952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white"/>
                </a:solidFill>
              </a:rPr>
              <a:t>«Ручная» артикуляция.</a:t>
            </a:r>
          </a:p>
          <a:p>
            <a:pPr algn="ctr"/>
            <a:r>
              <a:rPr lang="ru-RU" dirty="0">
                <a:solidFill>
                  <a:prstClr val="white"/>
                </a:solidFill>
              </a:rPr>
              <a:t>Р</a:t>
            </a:r>
            <a:r>
              <a:rPr lang="ru-RU" dirty="0" smtClean="0">
                <a:solidFill>
                  <a:prstClr val="white"/>
                </a:solidFill>
              </a:rPr>
              <a:t>уки помогают языку усвоить артикуляционные позы. У ребёнка с ОНР руки более ловкие и умелые, чем непослушный язык.</a:t>
            </a:r>
            <a:endParaRPr lang="ru-RU" dirty="0">
              <a:solidFill>
                <a:prstClr val="white"/>
              </a:solidFill>
            </a:endParaRPr>
          </a:p>
        </p:txBody>
      </p:sp>
      <p:sp>
        <p:nvSpPr>
          <p:cNvPr id="3" name="Стрелка вниз 2"/>
          <p:cNvSpPr/>
          <p:nvPr/>
        </p:nvSpPr>
        <p:spPr>
          <a:xfrm>
            <a:off x="5775767" y="1124744"/>
            <a:ext cx="72008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2838370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ome\Desktop\мама\МО логопедия 2015\iCAV4DQ4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842417"/>
            <a:ext cx="21431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ome\Desktop\мама\МО логопедия 2015\iCA4FGUB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4221088"/>
            <a:ext cx="2784309" cy="208823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80528" y="769046"/>
            <a:ext cx="7467600" cy="1143000"/>
          </a:xfrm>
        </p:spPr>
        <p:txBody>
          <a:bodyPr>
            <a:normAutofit fontScale="90000"/>
          </a:bodyPr>
          <a:lstStyle/>
          <a:p>
            <a:pPr algn="ctr"/>
            <a:r>
              <a:rPr lang="ru-RU" sz="4900" dirty="0">
                <a:solidFill>
                  <a:srgbClr val="FFFF00"/>
                </a:solidFill>
              </a:rPr>
              <a:t>Дыхательная </a:t>
            </a:r>
            <a:r>
              <a:rPr lang="ru-RU" sz="4900" dirty="0" smtClean="0">
                <a:solidFill>
                  <a:srgbClr val="FFFF00"/>
                </a:solidFill>
              </a:rPr>
              <a:t>гимнастика </a:t>
            </a:r>
            <a:r>
              <a:rPr lang="ru-RU" dirty="0" smtClean="0">
                <a:solidFill>
                  <a:srgbClr val="FFFF00"/>
                </a:solidFill>
              </a:rPr>
              <a:t/>
            </a:r>
            <a:br>
              <a:rPr lang="ru-RU" dirty="0" smtClean="0">
                <a:solidFill>
                  <a:srgbClr val="FFFF00"/>
                </a:solidFill>
              </a:rPr>
            </a:br>
            <a:endParaRPr lang="ru-RU" dirty="0">
              <a:solidFill>
                <a:srgbClr val="FFFF00"/>
              </a:solidFill>
            </a:endParaRPr>
          </a:p>
        </p:txBody>
      </p:sp>
      <p:sp>
        <p:nvSpPr>
          <p:cNvPr id="3" name="Объект 2"/>
          <p:cNvSpPr>
            <a:spLocks noGrp="1"/>
          </p:cNvSpPr>
          <p:nvPr>
            <p:ph sz="half" idx="1"/>
          </p:nvPr>
        </p:nvSpPr>
        <p:spPr>
          <a:xfrm>
            <a:off x="3215258" y="2434200"/>
            <a:ext cx="5472608" cy="5434289"/>
          </a:xfrm>
        </p:spPr>
        <p:txBody>
          <a:bodyPr>
            <a:noAutofit/>
          </a:bodyPr>
          <a:lstStyle/>
          <a:p>
            <a:pPr algn="ctr"/>
            <a:r>
              <a:rPr lang="ru-RU" sz="2800" dirty="0"/>
              <a:t>Правильное дыхание очень важно для развития речи, так как дыхательная система - это энергетическая база для речевой системы. Дыхание влияет на звукопроизношение, артикуляцию и развитие голоса. </a:t>
            </a:r>
          </a:p>
        </p:txBody>
      </p:sp>
      <p:sp>
        <p:nvSpPr>
          <p:cNvPr id="4" name="Объект 3"/>
          <p:cNvSpPr>
            <a:spLocks noGrp="1"/>
          </p:cNvSpPr>
          <p:nvPr>
            <p:ph sz="half" idx="2"/>
          </p:nvPr>
        </p:nvSpPr>
        <p:spPr>
          <a:xfrm>
            <a:off x="4226152" y="1490054"/>
            <a:ext cx="3657600" cy="4525963"/>
          </a:xfrm>
        </p:spPr>
        <p:txBody>
          <a:bodyPr>
            <a:normAutofit/>
          </a:bodyPr>
          <a:lstStyle/>
          <a:p>
            <a:pPr marL="36576" indent="0" algn="ctr">
              <a:buNone/>
            </a:pPr>
            <a:r>
              <a:rPr lang="ru-RU" dirty="0" smtClean="0"/>
              <a:t>               </a:t>
            </a:r>
            <a:endParaRPr lang="ru-RU"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912046"/>
            <a:ext cx="2722068" cy="1804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08948"/>
            <a:ext cx="1811610" cy="1207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889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ф1т1\P10603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501008"/>
            <a:ext cx="4282381" cy="321188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ru-RU" dirty="0" smtClean="0">
                <a:solidFill>
                  <a:srgbClr val="FFFF00"/>
                </a:solidFill>
              </a:rPr>
              <a:t>Пальчиковая гимнастика</a:t>
            </a:r>
            <a:endParaRPr lang="ru-RU" dirty="0">
              <a:solidFill>
                <a:srgbClr val="FFFF00"/>
              </a:solidFill>
            </a:endParaRPr>
          </a:p>
        </p:txBody>
      </p:sp>
      <p:sp>
        <p:nvSpPr>
          <p:cNvPr id="3" name="Объект 2"/>
          <p:cNvSpPr>
            <a:spLocks noGrp="1"/>
          </p:cNvSpPr>
          <p:nvPr>
            <p:ph sz="half" idx="1"/>
          </p:nvPr>
        </p:nvSpPr>
        <p:spPr>
          <a:xfrm>
            <a:off x="491901" y="1238027"/>
            <a:ext cx="3969991" cy="2479006"/>
          </a:xfrm>
        </p:spPr>
        <p:txBody>
          <a:bodyPr>
            <a:noAutofit/>
          </a:bodyPr>
          <a:lstStyle/>
          <a:p>
            <a:r>
              <a:rPr lang="ru-RU" sz="1800" dirty="0"/>
              <a:t>Систематические упражнения по тренировке движений пальцев, наряду со стимулирующим влиянием на развитие речи, является мощным средством повышения работоспособности коры головного мозга, влияет на центры развития речи, развивает ручную умелость, помогает снять напряжение.</a:t>
            </a:r>
          </a:p>
        </p:txBody>
      </p:sp>
      <p:sp>
        <p:nvSpPr>
          <p:cNvPr id="4" name="Объект 3"/>
          <p:cNvSpPr>
            <a:spLocks noGrp="1"/>
          </p:cNvSpPr>
          <p:nvPr>
            <p:ph sz="half" idx="2"/>
          </p:nvPr>
        </p:nvSpPr>
        <p:spPr>
          <a:xfrm>
            <a:off x="4932040" y="1238026"/>
            <a:ext cx="4104456" cy="5143302"/>
          </a:xfrm>
        </p:spPr>
        <p:txBody>
          <a:bodyPr>
            <a:normAutofit fontScale="40000" lnSpcReduction="20000"/>
          </a:bodyPr>
          <a:lstStyle/>
          <a:p>
            <a:pPr marL="36576" indent="0">
              <a:buNone/>
            </a:pPr>
            <a:r>
              <a:rPr lang="ru-RU" sz="5000" dirty="0"/>
              <a:t>Игры и упражнения  с пальчиками разнообразны:</a:t>
            </a:r>
          </a:p>
          <a:p>
            <a:r>
              <a:rPr lang="ru-RU" sz="5000" dirty="0"/>
              <a:t>- пальчиковые игры с мелкими предметами;</a:t>
            </a:r>
          </a:p>
          <a:p>
            <a:r>
              <a:rPr lang="ru-RU" sz="5000" dirty="0"/>
              <a:t>- пальчиковые игры со скороговорками; </a:t>
            </a:r>
          </a:p>
          <a:p>
            <a:r>
              <a:rPr lang="ru-RU" sz="5000" dirty="0"/>
              <a:t>- пальчиковые игры со стихами; </a:t>
            </a:r>
          </a:p>
          <a:p>
            <a:r>
              <a:rPr lang="ru-RU" sz="5000" dirty="0"/>
              <a:t>- пальчиковая гимнастика; </a:t>
            </a:r>
          </a:p>
          <a:p>
            <a:r>
              <a:rPr lang="ru-RU" sz="5000" dirty="0"/>
              <a:t>- самомассаж кистей и пальцев рук с использованием «сухого бассейна»;</a:t>
            </a:r>
          </a:p>
          <a:p>
            <a:r>
              <a:rPr lang="ru-RU" sz="5000" dirty="0"/>
              <a:t>- пальчиковый алфавит; </a:t>
            </a:r>
          </a:p>
          <a:p>
            <a:r>
              <a:rPr lang="ru-RU" sz="5000" dirty="0"/>
              <a:t>- пальчиковый театр;</a:t>
            </a:r>
          </a:p>
          <a:p>
            <a:r>
              <a:rPr lang="ru-RU" sz="5000" dirty="0"/>
              <a:t>- театр теней.</a:t>
            </a:r>
          </a:p>
          <a:p>
            <a:endParaRPr lang="ru-RU" dirty="0"/>
          </a:p>
        </p:txBody>
      </p:sp>
    </p:spTree>
    <p:extLst>
      <p:ext uri="{BB962C8B-B14F-4D97-AF65-F5344CB8AC3E}">
        <p14:creationId xmlns:p14="http://schemas.microsoft.com/office/powerpoint/2010/main" val="1663232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хническая">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1_Техническая">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2_Техническая">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427</Words>
  <Application>Microsoft Office PowerPoint</Application>
  <PresentationFormat>Экран (4:3)</PresentationFormat>
  <Paragraphs>92</Paragraphs>
  <Slides>15</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15</vt:i4>
      </vt:variant>
    </vt:vector>
  </HeadingPairs>
  <TitlesOfParts>
    <vt:vector size="19" baseType="lpstr">
      <vt:lpstr>Тема Office</vt:lpstr>
      <vt:lpstr>Техническая</vt:lpstr>
      <vt:lpstr>1_Техническая</vt:lpstr>
      <vt:lpstr>2_Техническая</vt:lpstr>
      <vt:lpstr>Презентация PowerPoint</vt:lpstr>
      <vt:lpstr>Здоровьесберегающая образовательная технология </vt:lpstr>
      <vt:lpstr> Использование здоровьесберегающих технологий на коррекционных логопедических занятиях позволяет решить несколько задач: </vt:lpstr>
      <vt:lpstr>Коррекционное развитие проводится по основным направлениям: </vt:lpstr>
      <vt:lpstr>Основные технологии:</vt:lpstr>
      <vt:lpstr>Логопедический массаж  и самомассаж позволяет нормализовать тонус и подвижность  мышц артикуляционного аппарата  </vt:lpstr>
      <vt:lpstr>Артикуляционная гимнастика</vt:lpstr>
      <vt:lpstr>Дыхательная гимнастика  </vt:lpstr>
      <vt:lpstr>Пальчиковая гимнастика</vt:lpstr>
      <vt:lpstr>СУ-ДЖОК терапия и самомассаж рук</vt:lpstr>
      <vt:lpstr>Физкультурные минутки</vt:lpstr>
      <vt:lpstr>Кинезиозогические упражнения –  гимнастика для мозга</vt:lpstr>
      <vt:lpstr>Цветные камушки Марблс</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Здоровьесберегающие технологии в работе логопеда с детьми с ОНР</dc:title>
  <dc:creator>home</dc:creator>
  <cp:lastModifiedBy>Таня</cp:lastModifiedBy>
  <cp:revision>16</cp:revision>
  <dcterms:created xsi:type="dcterms:W3CDTF">2016-02-13T19:16:08Z</dcterms:created>
  <dcterms:modified xsi:type="dcterms:W3CDTF">2018-01-31T15:50:07Z</dcterms:modified>
</cp:coreProperties>
</file>