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8" r:id="rId4"/>
    <p:sldId id="267" r:id="rId5"/>
    <p:sldId id="266" r:id="rId6"/>
    <p:sldId id="278" r:id="rId7"/>
    <p:sldId id="265" r:id="rId8"/>
    <p:sldId id="264" r:id="rId9"/>
    <p:sldId id="263" r:id="rId10"/>
    <p:sldId id="262" r:id="rId11"/>
    <p:sldId id="260" r:id="rId12"/>
    <p:sldId id="259" r:id="rId13"/>
    <p:sldId id="258" r:id="rId14"/>
    <p:sldId id="28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4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6498-7271-42EC-B820-30D71DE50A2B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C66-2809-44A7-AE20-DFF43910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6498-7271-42EC-B820-30D71DE50A2B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C66-2809-44A7-AE20-DFF43910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6498-7271-42EC-B820-30D71DE50A2B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C66-2809-44A7-AE20-DFF43910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4486-78D8-4169-AA5F-57C0E4B45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6498-7271-42EC-B820-30D71DE50A2B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C66-2809-44A7-AE20-DFF43910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6498-7271-42EC-B820-30D71DE50A2B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C66-2809-44A7-AE20-DFF43910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6498-7271-42EC-B820-30D71DE50A2B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C66-2809-44A7-AE20-DFF43910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6498-7271-42EC-B820-30D71DE50A2B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C66-2809-44A7-AE20-DFF43910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6498-7271-42EC-B820-30D71DE50A2B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C66-2809-44A7-AE20-DFF43910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6498-7271-42EC-B820-30D71DE50A2B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C66-2809-44A7-AE20-DFF43910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6498-7271-42EC-B820-30D71DE50A2B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C66-2809-44A7-AE20-DFF43910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6498-7271-42EC-B820-30D71DE50A2B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C66-2809-44A7-AE20-DFF43910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36498-7271-42EC-B820-30D71DE50A2B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5CC66-2809-44A7-AE20-DFF439104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7992888" cy="6048672"/>
          </a:xfrm>
        </p:spPr>
        <p:txBody>
          <a:bodyPr>
            <a:normAutofit lnSpcReduction="10000"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«Детский сад- школа»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Реализация преемственности  между  дошкольным образовательным учреждением  и начальной школой.</a:t>
            </a:r>
          </a:p>
          <a:p>
            <a:endParaRPr lang="ru-RU" b="1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Подготовил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а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: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                 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Наумова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              Ольга Юрьевна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  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рограммы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атмосферы психологической комфортности.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Увеличение объема внимания и памяти.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любознательности и стремление к расширению знаний.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коммуникативных умений, произвольности поведения, доброжелательности, умения взаимодействовать со сверстниками и  педагогом.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инициативности, самостоятельности, активности.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отдельных приемов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познавательной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373616" cy="597666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6625" name="Picture 1" descr="F:\2013-03-28 09.34.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896544" cy="4071966"/>
          </a:xfrm>
          <a:prstGeom prst="rect">
            <a:avLst/>
          </a:prstGeom>
          <a:noFill/>
        </p:spPr>
      </p:pic>
      <p:pic>
        <p:nvPicPr>
          <p:cNvPr id="26626" name="Picture 2" descr="F:\102PHOTO\SAM_4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764704"/>
            <a:ext cx="356610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</a:t>
            </a:r>
            <a:r>
              <a:rPr lang="ru-RU" sz="51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 :</a:t>
            </a:r>
          </a:p>
          <a:p>
            <a:pPr>
              <a:lnSpc>
                <a:spcPct val="120000"/>
              </a:lnSpc>
              <a:buNone/>
            </a:pPr>
            <a:endParaRPr lang="ru-RU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1. Согласование целей воспитания, обучения и развитие на уровне дошкольных групп и начальной школы, подчиненность всего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воспитательного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процесса общей идее становления личности ребенка, развитию его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общеинтеллектуальных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коммуникативных умений,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инициативности, любознательности, самосознания и самооценки. </a:t>
            </a:r>
          </a:p>
          <a:p>
            <a:pPr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2. Создание сопряженных учебных планов и программ, их согласование в отдельных звеньях образовательной системы. </a:t>
            </a:r>
          </a:p>
          <a:p>
            <a:pPr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3. Определение структуры и содержания учебно-воспитательного процесса с учетом соблюдения принципов целостности, системности и преемственности. </a:t>
            </a:r>
          </a:p>
          <a:p>
            <a:pPr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4. Разработка единых для дошкольных групп и начальной школы принципов создания предметно - развивающей среды.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5. Согласование норм и критериев оценки знаний, умений и навыков на разных этапах обучения. </a:t>
            </a:r>
          </a:p>
          <a:p>
            <a:pPr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6. Создание системы диагностических тестов и заданий для контроля за достигнутым уровнем развития детей и для дальнейшего его прогнозирования. </a:t>
            </a:r>
          </a:p>
          <a:p>
            <a:pPr>
              <a:lnSpc>
                <a:spcPct val="12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Вся </a:t>
            </a:r>
            <a:r>
              <a:rPr lang="ru-RU" dirty="0"/>
              <a:t>деятельность </a:t>
            </a:r>
            <a:r>
              <a:rPr lang="ru-RU" dirty="0" smtClean="0"/>
              <a:t>Программы </a:t>
            </a:r>
            <a:r>
              <a:rPr lang="ru-RU" dirty="0"/>
              <a:t>ориентирована на </a:t>
            </a:r>
            <a:r>
              <a:rPr lang="ru-RU" i="1" dirty="0" smtClean="0">
                <a:solidFill>
                  <a:srgbClr val="FF0000"/>
                </a:solidFill>
              </a:rPr>
              <a:t>модель </a:t>
            </a:r>
            <a:r>
              <a:rPr lang="ru-RU" i="1" dirty="0">
                <a:solidFill>
                  <a:srgbClr val="FF0000"/>
                </a:solidFill>
              </a:rPr>
              <a:t>дошкольника</a:t>
            </a:r>
            <a:r>
              <a:rPr lang="ru-RU" dirty="0"/>
              <a:t>.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u="sng" dirty="0" smtClean="0">
                <a:solidFill>
                  <a:srgbClr val="FF0000"/>
                </a:solidFill>
              </a:rPr>
              <a:t>Модель </a:t>
            </a:r>
            <a:r>
              <a:rPr lang="ru-RU" u="sng" dirty="0">
                <a:solidFill>
                  <a:srgbClr val="FF0000"/>
                </a:solidFill>
              </a:rPr>
              <a:t>выпускника дошкольных групп </a:t>
            </a:r>
            <a:r>
              <a:rPr lang="ru-RU" dirty="0"/>
              <a:t>- предполагаемый </a:t>
            </a:r>
            <a:r>
              <a:rPr lang="ru-RU" dirty="0" smtClean="0"/>
              <a:t>результат</a:t>
            </a:r>
            <a:r>
              <a:rPr lang="ru-RU" sz="3600" dirty="0" smtClean="0"/>
              <a:t> </a:t>
            </a:r>
            <a:r>
              <a:rPr lang="ru-RU" sz="3600" b="1" i="1" u="sng" dirty="0">
                <a:solidFill>
                  <a:srgbClr val="006600"/>
                </a:solidFill>
              </a:rPr>
              <a:t>совместной </a:t>
            </a:r>
            <a:r>
              <a:rPr lang="ru-RU" sz="3600" b="1" i="1" u="sng" dirty="0" smtClean="0">
                <a:solidFill>
                  <a:srgbClr val="006600"/>
                </a:solidFill>
              </a:rPr>
              <a:t>деятельности</a:t>
            </a:r>
            <a:r>
              <a:rPr lang="ru-RU" sz="3600" dirty="0" smtClean="0"/>
              <a:t> </a:t>
            </a:r>
            <a:r>
              <a:rPr lang="ru-RU" dirty="0" smtClean="0"/>
              <a:t>педагогического </a:t>
            </a:r>
            <a:r>
              <a:rPr lang="ru-RU" dirty="0"/>
              <a:t>коллектива дошкольных групп</a:t>
            </a:r>
            <a:r>
              <a:rPr lang="ru-RU" dirty="0" smtClean="0"/>
              <a:t>, </a:t>
            </a:r>
            <a:r>
              <a:rPr lang="ru-RU" dirty="0"/>
              <a:t>учителей начальных классов, </a:t>
            </a:r>
            <a:r>
              <a:rPr lang="ru-RU" dirty="0" smtClean="0"/>
              <a:t>семьи.</a:t>
            </a:r>
            <a:endParaRPr lang="ru-RU" dirty="0"/>
          </a:p>
          <a:p>
            <a:pPr>
              <a:buNone/>
            </a:pPr>
            <a:endParaRPr lang="ru-RU" i="1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20813"/>
            <a:ext cx="8596313" cy="5068887"/>
          </a:xfrm>
        </p:spPr>
        <p:txBody>
          <a:bodyPr>
            <a:normAutofit lnSpcReduction="10000"/>
          </a:bodyPr>
          <a:lstStyle/>
          <a:p>
            <a:pPr marL="446088" indent="-446088" algn="just" eaLnBrk="1" hangingPunct="1">
              <a:buClr>
                <a:srgbClr val="000000"/>
              </a:buClr>
              <a:buFontTx/>
              <a:buNone/>
              <a:defRPr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457200" indent="-457200" algn="just" eaLnBrk="1" hangingPunct="1">
              <a:buClr>
                <a:srgbClr val="000000"/>
              </a:buClr>
              <a:buFontTx/>
              <a:buAutoNum type="arabicPlain"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- Необходимо  больше заниматься играми и выполнять задания на  развитие памяти, внимания и развитие мелкой моторики.</a:t>
            </a:r>
          </a:p>
          <a:p>
            <a:pPr marL="457200" indent="-457200" algn="just" eaLnBrk="1" hangingPunct="1">
              <a:buClr>
                <a:srgbClr val="000000"/>
              </a:buClr>
              <a:buFontTx/>
              <a:buAutoNum type="arabicPlain"/>
              <a:defRPr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457200" indent="-457200" algn="just" eaLnBrk="1" hangingPunct="1">
              <a:buClr>
                <a:srgbClr val="000000"/>
              </a:buClr>
              <a:buFontTx/>
              <a:buAutoNum type="arabicPlain"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- Нужно обратить внимание на то, умеет ли Ваш ребенок общаться с другими </a:t>
            </a:r>
            <a:r>
              <a:rPr lang="ru-RU" sz="2000" dirty="0" smtClean="0">
                <a:solidFill>
                  <a:srgbClr val="000000"/>
                </a:solidFill>
              </a:rPr>
              <a:t>детьми.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457200" indent="-457200" algn="just" eaLnBrk="1" hangingPunct="1">
              <a:buClr>
                <a:srgbClr val="000000"/>
              </a:buClr>
              <a:buFontTx/>
              <a:buAutoNum type="arabicPlain"/>
              <a:defRPr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457200" indent="-457200" algn="just" eaLnBrk="1" hangingPunct="1">
              <a:buClr>
                <a:srgbClr val="000000"/>
              </a:buClr>
              <a:buFontTx/>
              <a:buAutoNum type="arabicPlain"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- Больше занимайтесь закаливанием и общеукрепляющими упражнениями.</a:t>
            </a:r>
          </a:p>
          <a:p>
            <a:pPr marL="457200" indent="-457200" algn="just" eaLnBrk="1" hangingPunct="1">
              <a:buClr>
                <a:srgbClr val="000000"/>
              </a:buClr>
              <a:buFontTx/>
              <a:buNone/>
              <a:defRPr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457200" indent="-457200" algn="just" eaLnBrk="1" hangingPunct="1">
              <a:buClr>
                <a:srgbClr val="000000"/>
              </a:buClr>
              <a:buFontTx/>
              <a:buAutoNum type="arabicPlain" startAt="4"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-   Есть опасения, что ребенок  не найдет контакта с </a:t>
            </a:r>
            <a:r>
              <a:rPr lang="ru-RU" sz="2000" dirty="0" smtClean="0">
                <a:solidFill>
                  <a:srgbClr val="000000"/>
                </a:solidFill>
              </a:rPr>
              <a:t>учителем? </a:t>
            </a:r>
            <a:r>
              <a:rPr lang="ru-RU" sz="2000" dirty="0" smtClean="0">
                <a:solidFill>
                  <a:srgbClr val="000000"/>
                </a:solidFill>
              </a:rPr>
              <a:t>Больше играйте в сюжетные игры.</a:t>
            </a:r>
          </a:p>
          <a:p>
            <a:pPr marL="457200" indent="-457200" algn="just" eaLnBrk="1" hangingPunct="1">
              <a:buClr>
                <a:srgbClr val="000000"/>
              </a:buClr>
              <a:buNone/>
              <a:defRPr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446088" indent="-446088" algn="just" eaLnBrk="1" hangingPunct="1">
              <a:buClr>
                <a:srgbClr val="000000"/>
              </a:buClr>
              <a:buFontTx/>
              <a:buNone/>
              <a:defRPr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446088" indent="-446088" algn="just" eaLnBrk="1" hangingPunct="1">
              <a:buClr>
                <a:srgbClr val="000000"/>
              </a:buClr>
              <a:buFontTx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214474" name="WordArt 10"/>
          <p:cNvSpPr>
            <a:spLocks noChangeArrowheads="1" noChangeShapeType="1" noTextEdit="1"/>
          </p:cNvSpPr>
          <p:nvPr/>
        </p:nvSpPr>
        <p:spPr bwMode="auto">
          <a:xfrm>
            <a:off x="503238" y="188913"/>
            <a:ext cx="8029575" cy="12604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pct10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Impact"/>
              </a:rPr>
              <a:t> На что следует обратить внимание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4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14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14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14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144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4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 !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Успехов в работе!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548680"/>
            <a:ext cx="4690864" cy="557748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i="1" dirty="0" smtClean="0">
                <a:latin typeface="Cambria" pitchFamily="18" charset="0"/>
              </a:rPr>
              <a:t>     </a:t>
            </a:r>
            <a:r>
              <a:rPr lang="ru-RU" i="1" dirty="0" smtClean="0">
                <a:solidFill>
                  <a:srgbClr val="C00000"/>
                </a:solidFill>
                <a:latin typeface="Cambria" pitchFamily="18" charset="0"/>
              </a:rPr>
              <a:t>«</a:t>
            </a:r>
            <a:r>
              <a:rPr lang="ru-RU" b="1" i="1" dirty="0">
                <a:solidFill>
                  <a:srgbClr val="C00000"/>
                </a:solidFill>
                <a:latin typeface="Cambria" pitchFamily="18" charset="0"/>
              </a:rPr>
              <a:t>Школа не должна вносить резкого перелома в  жизнь детей. Пусть, став учеником, ребенок продолжает делать сегодня то, что делал вчера. Пусть новое появляется в его жизни постепенно и не ошеломляет </a:t>
            </a:r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 лавиной </a:t>
            </a:r>
            <a:r>
              <a:rPr lang="ru-RU" b="1" i="1" dirty="0">
                <a:solidFill>
                  <a:srgbClr val="C00000"/>
                </a:solidFill>
                <a:latin typeface="Cambria" pitchFamily="18" charset="0"/>
              </a:rPr>
              <a:t>впечатлений</a:t>
            </a:r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»</a:t>
            </a:r>
            <a:endParaRPr lang="en-US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en-US" b="1" i="1" dirty="0">
                <a:latin typeface="Cambria" pitchFamily="18" charset="0"/>
              </a:rPr>
              <a:t> </a:t>
            </a:r>
            <a:r>
              <a:rPr lang="en-US" b="1" i="1" dirty="0" smtClean="0">
                <a:latin typeface="Cambria" pitchFamily="18" charset="0"/>
              </a:rPr>
              <a:t>                    </a:t>
            </a:r>
            <a:r>
              <a:rPr lang="ru-RU" b="1" i="1" dirty="0" smtClean="0">
                <a:latin typeface="Cambria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В.А.Сухомлинский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9698" name="Picture 2" descr="https://encrypted-tbn2.gstatic.com/images?q=tbn:ANd9GcTUULgNY5Mh9sychAHag6yfE_dfqIREd8xj-qpp8sQqkFKQSZYo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38437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sz="4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образования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   детский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сад         -          школа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83968" y="2636912"/>
            <a:ext cx="864096" cy="720080"/>
          </a:xfrm>
          <a:prstGeom prst="downArrow">
            <a:avLst>
              <a:gd name="adj1" fmla="val 50000"/>
              <a:gd name="adj2" fmla="val 37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Преемственность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i="1" u="sng" dirty="0" smtClean="0">
                <a:solidFill>
                  <a:srgbClr val="00B050"/>
                </a:solidFill>
              </a:rPr>
              <a:t>Преемственность </a:t>
            </a:r>
            <a:r>
              <a:rPr lang="ru-RU" i="1" u="sng" dirty="0">
                <a:solidFill>
                  <a:srgbClr val="00B050"/>
                </a:solidFill>
              </a:rPr>
              <a:t>с позиции школы </a:t>
            </a:r>
            <a:r>
              <a:rPr lang="ru-RU" dirty="0"/>
              <a:t>– это опора на те знания, навыки и умения, которые имеются у </a:t>
            </a:r>
            <a:r>
              <a:rPr lang="ru-RU" dirty="0" smtClean="0"/>
              <a:t>ребёнка; пройденное </a:t>
            </a:r>
            <a:r>
              <a:rPr lang="ru-RU" dirty="0"/>
              <a:t>осмысливается на более высоком уровне.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u="sng" dirty="0">
                <a:solidFill>
                  <a:srgbClr val="00B050"/>
                </a:solidFill>
              </a:rPr>
              <a:t>Преемственность с точки зрения ДОУ </a:t>
            </a:r>
            <a:r>
              <a:rPr lang="ru-RU" dirty="0"/>
              <a:t>– это ориентация на требования школы, формирование тех знаний, умений и навыков, которые необходимы для дальнейшего обучения в школе.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157592" cy="53285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3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детьми включает: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Организацию адаптационных занятий с детьми дошкольных групп в рамках школы.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Совместную работу педагогов по отслеживанию развития детей, определению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«школьной зрелости».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-Проведение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промежуточной и итоговой диагностики с детьми дошкольной группы, направленной на изучение интегративных качеств личности.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Совместное проведение праздников, спортивных мероприятий.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102PHOTO\SAM_4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4071966" cy="292895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5" name="Picture 1" descr="F:\102PHOTO\SAM_4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834235"/>
            <a:ext cx="4071966" cy="3023765"/>
          </a:xfrm>
          <a:prstGeom prst="rect">
            <a:avLst/>
          </a:prstGeom>
          <a:noFill/>
        </p:spPr>
      </p:pic>
      <p:pic>
        <p:nvPicPr>
          <p:cNvPr id="1028" name="Picture 4" descr="F:\2013-03-28 09.34.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357430"/>
            <a:ext cx="410388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3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 родителями включает: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Совместное проведение родительских собраний.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Проведение дней открытых дверей.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Посещение уроков и адаптационных занятий родителями.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Консультации воспитателя, учителя начальных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Организацию экскурсий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школе.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-Привлечение родителей к организации детских праздников, спортивных соревнований.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352928" cy="590465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2529" name="Picture 1" descr="F:\2013-03-05 10.51.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4104455" cy="3013272"/>
          </a:xfrm>
          <a:prstGeom prst="rect">
            <a:avLst/>
          </a:prstGeom>
          <a:noFill/>
        </p:spPr>
      </p:pic>
      <p:pic>
        <p:nvPicPr>
          <p:cNvPr id="22531" name="Picture 3" descr="F:\2013-03-15 10.49.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4176464" cy="2880320"/>
          </a:xfrm>
          <a:prstGeom prst="rect">
            <a:avLst/>
          </a:prstGeom>
          <a:noFill/>
        </p:spPr>
      </p:pic>
      <p:pic>
        <p:nvPicPr>
          <p:cNvPr id="16386" name="Picture 2" descr="F:\2013-03-07 11.42.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76673"/>
            <a:ext cx="4114257" cy="2880320"/>
          </a:xfrm>
          <a:prstGeom prst="rect">
            <a:avLst/>
          </a:prstGeom>
          <a:noFill/>
        </p:spPr>
      </p:pic>
      <p:pic>
        <p:nvPicPr>
          <p:cNvPr id="16387" name="Picture 3" descr="F:\2013-03-07 11.28.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29000"/>
            <a:ext cx="4176464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программы: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пробуждение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живой мысли ребенка, интереса и желания познавать, умение получать и анализировать информацию.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588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 Преемственность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«Школа не должна вносить резкого перелома в  жизнь детей. Пусть, став учеником, ребенок продолжает делать сегодня то, что делал вчера. Пусть новое появляется в его жизни постепенно и не ошеломляет лавиной впечатлений» говорил Сухомлинский. </dc:title>
  <dc:creator>Admin</dc:creator>
  <cp:lastModifiedBy>Admin</cp:lastModifiedBy>
  <cp:revision>42</cp:revision>
  <dcterms:created xsi:type="dcterms:W3CDTF">2013-05-12T17:12:31Z</dcterms:created>
  <dcterms:modified xsi:type="dcterms:W3CDTF">2016-01-08T11:59:52Z</dcterms:modified>
</cp:coreProperties>
</file>