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6" r:id="rId4"/>
    <p:sldId id="263" r:id="rId5"/>
    <p:sldId id="257" r:id="rId6"/>
    <p:sldId id="264" r:id="rId7"/>
    <p:sldId id="258" r:id="rId8"/>
    <p:sldId id="265" r:id="rId9"/>
    <p:sldId id="259" r:id="rId10"/>
    <p:sldId id="272" r:id="rId11"/>
    <p:sldId id="268" r:id="rId12"/>
    <p:sldId id="276" r:id="rId13"/>
    <p:sldId id="273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0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3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9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0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D706-4B9D-4968-A66D-366CB5043D24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6F9A-57A8-4EDA-9397-8FA8C71AE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0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B%D0%B8%D0%B0%D0%B4%D0%B0" TargetMode="External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%D0%AD%D0%BF%D0%BE%D1%8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F%D0%BE%D1%8D%D1%82" TargetMode="External"/><Relationship Id="rId5" Type="http://schemas.openxmlformats.org/officeDocument/2006/relationships/hyperlink" Target="https://ru.wikipedia.org/wiki/%D0%94%D1%80%D0%B5%D0%B2%D0%BD%D1%8F%D1%8F_%D0%93%D1%80%D0%B5%D1%86%D0%B8%D1%8F" TargetMode="External"/><Relationship Id="rId4" Type="http://schemas.openxmlformats.org/officeDocument/2006/relationships/hyperlink" Target="https://ru.wikipedia.org/wiki/VIII_%D0%B2%D0%B5%D0%BA_%D0%B4%D0%BE_%D0%BD._%D1%8D." TargetMode="External"/><Relationship Id="rId9" Type="http://schemas.openxmlformats.org/officeDocument/2006/relationships/hyperlink" Target="https://ru.wikipedia.org/wiki/%D0%9E%D0%B4%D0%B8%D1%81%D1%81%D0%B5%D1%8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0%D1%80%D1%82%D0%B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0%B4%D1%80%D0%B8%D0%B4%D1%8B" TargetMode="External"/><Relationship Id="rId13" Type="http://schemas.openxmlformats.org/officeDocument/2006/relationships/hyperlink" Target="https://ru.wikipedia.org/wiki/593_%D0%B3%D0%BE%D0%B4_%D0%B4%D0%BE_%D0%BD._%D1%8D." TargetMode="External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%D0%94%D1%80%D0%B5%D0%B2%D0%BD%D1%8F%D1%8F_%D0%93%D1%80%D0%B5%D1%86%D0%B8%D1%8F" TargetMode="External"/><Relationship Id="rId12" Type="http://schemas.openxmlformats.org/officeDocument/2006/relationships/hyperlink" Target="https://ru.wikipedia.org/wiki/594_%D0%B3%D0%BE%D0%B4_%D0%B4%D0%BE_%D0%BD._%D1%8D.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1%D0%B5%D0%BC%D1%8C_%D0%BC%D1%83%D0%B4%D1%80%D0%B5%D1%86%D0%BE%D0%B2" TargetMode="External"/><Relationship Id="rId11" Type="http://schemas.openxmlformats.org/officeDocument/2006/relationships/hyperlink" Target="https://ru.wikipedia.org/wiki/%D0%9F%D0%B5%D1%80%D0%B2%D0%B0%D1%8F_%D0%A1%D0%B2%D1%8F%D1%89%D0%B5%D0%BD%D0%BD%D0%B0%D1%8F_%D0%B2%D0%BE%D0%B9%D0%BD%D0%B0" TargetMode="External"/><Relationship Id="rId5" Type="http://schemas.openxmlformats.org/officeDocument/2006/relationships/hyperlink" Target="https://ru.wikipedia.org/wiki/%D0%94%D1%80%D0%B5%D0%B2%D0%BD%D0%B8%D0%B5_%D0%90%D1%84%D0%B8%D0%BD%D1%8B" TargetMode="External"/><Relationship Id="rId10" Type="http://schemas.openxmlformats.org/officeDocument/2006/relationships/hyperlink" Target="https://ru.wikipedia.org/wiki/%D0%9C%D0%B5%D0%B3%D0%B0%D1%80%D1%8B" TargetMode="External"/><Relationship Id="rId4" Type="http://schemas.openxmlformats.org/officeDocument/2006/relationships/hyperlink" Target="https://ru.wikipedia.org/wiki/%D0%90%D1%84%D0%B8%D0%BD%D1%8B" TargetMode="External"/><Relationship Id="rId9" Type="http://schemas.openxmlformats.org/officeDocument/2006/relationships/hyperlink" Target="https://ru.wikipedia.org/wiki/%D0%A1%D0%B0%D0%BB%D0%B0%D0%BC%D0%B8%D0%BD" TargetMode="External"/><Relationship Id="rId14" Type="http://schemas.openxmlformats.org/officeDocument/2006/relationships/hyperlink" Target="https://ru.wikipedia.org/wiki/%D0%91%D1%83%D0%BB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C%D1%84%D0%B8%D1%82%D1%80%D0%B8%D0%BE%D0%BD" TargetMode="External"/><Relationship Id="rId13" Type="http://schemas.openxmlformats.org/officeDocument/2006/relationships/hyperlink" Target="https://ru.wikipedia.org/wiki/%D0%94%D1%80%D0%B5%D0%B2%D0%BD%D1%8F%D1%8F_%D0%93%D1%80%D0%B5%D1%86%D0%B8%D1%8F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3%D0%B5%D1%80%D0%B0%D0%BA%D0%BB#cite_note-4" TargetMode="External"/><Relationship Id="rId12" Type="http://schemas.openxmlformats.org/officeDocument/2006/relationships/hyperlink" Target="https://ru.wikipedia.org/wiki/%D0%95%D0%B2%D1%80%D0%B8%D1%81%D1%84%D0%B5%D0%B9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ru.wikipedia.org/wiki/%D0%93%D0%B5%D1%80%D0%BA%D1%83%D0%BB%D0%B5%D1%81_(%D1%81%D0%BE%D0%B7%D0%B2%D0%B5%D0%B7%D0%B4%D0%B8%D0%B5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0%D0%BB%D0%BA%D0%BC%D0%B5%D0%BD%D0%B0" TargetMode="External"/><Relationship Id="rId11" Type="http://schemas.openxmlformats.org/officeDocument/2006/relationships/hyperlink" Target="https://ru.wikipedia.org/wiki/%D0%9C%D0%B8%D0%BA%D0%B5%D0%BD%D1%8B" TargetMode="External"/><Relationship Id="rId5" Type="http://schemas.openxmlformats.org/officeDocument/2006/relationships/hyperlink" Target="https://ru.wikipedia.org/wiki/%D0%97%D0%B5%D0%B2%D1%81" TargetMode="External"/><Relationship Id="rId15" Type="http://schemas.openxmlformats.org/officeDocument/2006/relationships/hyperlink" Target="https://ru.wikipedia.org/wiki/%D0%A1%D0%BE%D0%B7%D0%B2%D0%B5%D0%B7%D0%B4%D0%B8%D0%B5" TargetMode="External"/><Relationship Id="rId10" Type="http://schemas.openxmlformats.org/officeDocument/2006/relationships/hyperlink" Target="https://ru.wikipedia.org/wiki/%D0%9C%D0%B8%D1%84" TargetMode="External"/><Relationship Id="rId4" Type="http://schemas.openxmlformats.org/officeDocument/2006/relationships/hyperlink" Target="https://ru.wikipedia.org/wiki/%D0%94%D1%80%D0%B5%D0%B2%D0%BD%D0%B5%D0%B3%D1%80%D0%B5%D1%87%D0%B5%D1%81%D0%BA%D0%B0%D1%8F_%D0%BC%D0%B8%D1%84%D0%BE%D0%BB%D0%BE%D0%B3%D0%B8%D1%8F" TargetMode="External"/><Relationship Id="rId9" Type="http://schemas.openxmlformats.org/officeDocument/2006/relationships/hyperlink" Target="https://ru.wikipedia.org/wiki/%D0%98%D0%BB%D0%B8%D0%B0%D0%B4%D0%B0" TargetMode="External"/><Relationship Id="rId14" Type="http://schemas.openxmlformats.org/officeDocument/2006/relationships/hyperlink" Target="https://ru.wikipedia.org/w/index.php?title=%D0%94%D1%80%D0%B5%D0%B2%D0%BD%D1%8F%D1%8F_%D0%98%D1%82%D0%B0%D0%BB%D0%B8%D1%8F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Проверочная работа «Древняя </a:t>
            </a:r>
            <a:r>
              <a:rPr lang="ru-RU" smtClean="0"/>
              <a:t>Г</a:t>
            </a:r>
            <a:r>
              <a:rPr lang="ru-RU" smtClean="0"/>
              <a:t>реция»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(повторение тем по истории Древней Греции) 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9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533" y="-389465"/>
            <a:ext cx="6452039" cy="668866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Гоме́р</a:t>
            </a:r>
            <a:r>
              <a:rPr lang="ru-RU" dirty="0"/>
              <a:t> (</a:t>
            </a:r>
            <a:r>
              <a:rPr lang="ru-RU" dirty="0">
                <a:hlinkClick r:id="rId3" tooltip="Древнегреческий язык"/>
              </a:rPr>
              <a:t>др.-греч.</a:t>
            </a:r>
            <a:r>
              <a:rPr lang="ru-RU" dirty="0"/>
              <a:t> </a:t>
            </a:r>
            <a:r>
              <a:rPr lang="ru-RU" dirty="0" err="1"/>
              <a:t>Ὅμηρος</a:t>
            </a:r>
            <a:r>
              <a:rPr lang="ru-RU" dirty="0"/>
              <a:t>, </a:t>
            </a:r>
            <a:r>
              <a:rPr lang="ru-RU" dirty="0">
                <a:hlinkClick r:id="rId4" tooltip="VIII век до н. э."/>
              </a:rPr>
              <a:t>VIII век до н. э.</a:t>
            </a:r>
            <a:r>
              <a:rPr lang="ru-RU" dirty="0"/>
              <a:t>) — легендарный </a:t>
            </a:r>
            <a:r>
              <a:rPr lang="ru-RU" dirty="0">
                <a:hlinkClick r:id="rId5" tooltip="Древняя Греция"/>
              </a:rPr>
              <a:t>древнегреческий</a:t>
            </a:r>
            <a:r>
              <a:rPr lang="ru-RU" dirty="0"/>
              <a:t> </a:t>
            </a:r>
            <a:r>
              <a:rPr lang="ru-RU" dirty="0">
                <a:hlinkClick r:id="rId6" tooltip="Поэт"/>
              </a:rPr>
              <a:t>поэт</a:t>
            </a:r>
            <a:r>
              <a:rPr lang="ru-RU" dirty="0"/>
              <a:t>-сказитель, создатель </a:t>
            </a:r>
            <a:r>
              <a:rPr lang="ru-RU" dirty="0" smtClean="0">
                <a:hlinkClick r:id="rId7" tooltip="Эпос"/>
              </a:rPr>
              <a:t>эпических</a:t>
            </a:r>
            <a:r>
              <a:rPr lang="ru-RU" dirty="0" smtClean="0"/>
              <a:t> поэм </a:t>
            </a:r>
            <a:r>
              <a:rPr lang="ru-RU" dirty="0"/>
              <a:t>«</a:t>
            </a:r>
            <a:r>
              <a:rPr lang="ru-RU" dirty="0">
                <a:hlinkClick r:id="rId8" tooltip="Илиада"/>
              </a:rPr>
              <a:t>Илиада</a:t>
            </a:r>
            <a:r>
              <a:rPr lang="ru-RU" dirty="0"/>
              <a:t>» (древнейшего памятника европейской </a:t>
            </a:r>
            <a:r>
              <a:rPr lang="ru-RU" dirty="0" smtClean="0"/>
              <a:t>литературы) </a:t>
            </a:r>
            <a:r>
              <a:rPr lang="ru-RU" dirty="0"/>
              <a:t>и «</a:t>
            </a:r>
            <a:r>
              <a:rPr lang="ru-RU" dirty="0">
                <a:hlinkClick r:id="rId9" tooltip="Одиссея"/>
              </a:rPr>
              <a:t>Одиссея</a:t>
            </a:r>
            <a:r>
              <a:rPr lang="ru-RU" dirty="0"/>
              <a:t>».</a:t>
            </a:r>
          </a:p>
          <a:p>
            <a:r>
              <a:rPr lang="ru-RU" dirty="0"/>
              <a:t>Примерно половина найденных древнегреческих литературных папирусов — отрывки из </a:t>
            </a:r>
            <a:r>
              <a:rPr lang="ru-RU" dirty="0" smtClean="0"/>
              <a:t>Гомера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Долговой камень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6954"/>
            <a:ext cx="5181600" cy="344868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камень который ставили на участок человека как напоминание о долге на нём писали сколько должен человек и в какой срок вернуть</a:t>
            </a:r>
          </a:p>
        </p:txBody>
      </p:sp>
    </p:spTree>
    <p:extLst>
      <p:ext uri="{BB962C8B-B14F-4D97-AF65-F5344CB8AC3E}">
        <p14:creationId xmlns:p14="http://schemas.microsoft.com/office/powerpoint/2010/main" val="37872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4780"/>
            <a:ext cx="5181600" cy="365302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Ра́бство</a:t>
            </a:r>
            <a:r>
              <a:rPr lang="ru-RU" dirty="0"/>
              <a:t> — система общественных взаимоотношений, при которой допускается нахождение человека (раба) в собственности у другого человека (господина, рабовладельца, хозяина) или государства. Прежде в </a:t>
            </a:r>
            <a:r>
              <a:rPr lang="ru-RU" b="1" dirty="0"/>
              <a:t>рабов</a:t>
            </a:r>
            <a:r>
              <a:rPr lang="ru-RU" dirty="0"/>
              <a:t> обращали пленников, преступников и должников, позже и гражданских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41604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Троянский конь</a:t>
            </a:r>
            <a:r>
              <a:rPr lang="ru-RU" dirty="0"/>
              <a:t> — в древнегреческой мифологии огромный деревянный </a:t>
            </a:r>
            <a:r>
              <a:rPr lang="ru-RU" b="1" dirty="0"/>
              <a:t>конь</a:t>
            </a:r>
            <a:r>
              <a:rPr lang="ru-RU" dirty="0"/>
              <a:t>, с постройкой которого связан один из финальных эпизодов </a:t>
            </a:r>
            <a:r>
              <a:rPr lang="ru-RU" b="1" dirty="0"/>
              <a:t>Троянской</a:t>
            </a:r>
            <a:r>
              <a:rPr lang="ru-RU" dirty="0"/>
              <a:t> войны</a:t>
            </a:r>
          </a:p>
        </p:txBody>
      </p:sp>
    </p:spTree>
    <p:extLst>
      <p:ext uri="{BB962C8B-B14F-4D97-AF65-F5344CB8AC3E}">
        <p14:creationId xmlns:p14="http://schemas.microsoft.com/office/powerpoint/2010/main" val="139346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Ликург </a:t>
            </a:r>
            <a:r>
              <a:rPr lang="ru-RU" dirty="0"/>
              <a:t>С</a:t>
            </a:r>
            <a:r>
              <a:rPr lang="ru-RU" dirty="0" smtClean="0"/>
              <a:t>партанский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463006"/>
            <a:ext cx="3810000" cy="307657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Ликург</a:t>
            </a:r>
            <a:r>
              <a:rPr lang="ru-RU" dirty="0"/>
              <a:t> — </a:t>
            </a:r>
            <a:r>
              <a:rPr lang="ru-RU" dirty="0" err="1"/>
              <a:t>древнеспартанский</a:t>
            </a:r>
            <a:r>
              <a:rPr lang="ru-RU" dirty="0"/>
              <a:t> законодатель, которому древние писатели единогласно приписывают политическое устройство, господствовавшее в </a:t>
            </a:r>
            <a:r>
              <a:rPr lang="ru-RU" dirty="0">
                <a:hlinkClick r:id="rId3" tooltip="Спарта"/>
              </a:rPr>
              <a:t>Спарте</a:t>
            </a:r>
            <a:r>
              <a:rPr lang="ru-RU" dirty="0"/>
              <a:t> в течение нескольких веков.</a:t>
            </a:r>
          </a:p>
        </p:txBody>
      </p:sp>
    </p:spTree>
    <p:extLst>
      <p:ext uri="{BB962C8B-B14F-4D97-AF65-F5344CB8AC3E}">
        <p14:creationId xmlns:p14="http://schemas.microsoft.com/office/powerpoint/2010/main" val="2047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повторение пройденного материала по истории Древней </a:t>
            </a:r>
            <a:r>
              <a:rPr lang="ru-RU" dirty="0"/>
              <a:t>Г</a:t>
            </a:r>
            <a:r>
              <a:rPr lang="ru-RU" dirty="0" smtClean="0"/>
              <a:t>реции. (5 класс)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Система работы: на экран выводится картинка, учащийся должен объяснить что изображено на слайде и краткую историческую. Информацию.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020254" cy="632552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20267" y="0"/>
            <a:ext cx="5833533" cy="6176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/>
              <a:t>Соло́н</a:t>
            </a:r>
            <a:r>
              <a:rPr lang="ru-RU" b="1" dirty="0"/>
              <a:t> (</a:t>
            </a:r>
            <a:r>
              <a:rPr lang="ru-RU" b="1" dirty="0">
                <a:hlinkClick r:id="rId3" tooltip="Древнегреческий язык"/>
              </a:rPr>
              <a:t>др.-греч.</a:t>
            </a:r>
            <a:r>
              <a:rPr lang="ru-RU" b="1" dirty="0"/>
              <a:t> </a:t>
            </a:r>
            <a:r>
              <a:rPr lang="ru-RU" b="1" dirty="0" err="1"/>
              <a:t>Σόλων</a:t>
            </a:r>
            <a:r>
              <a:rPr lang="ru-RU" b="1" dirty="0"/>
              <a:t>; между 640 и 635 до н. э., </a:t>
            </a:r>
            <a:r>
              <a:rPr lang="ru-RU" b="1" dirty="0">
                <a:hlinkClick r:id="rId4" tooltip="Афины"/>
              </a:rPr>
              <a:t>Афины</a:t>
            </a:r>
            <a:r>
              <a:rPr lang="ru-RU" b="1" dirty="0"/>
              <a:t> — около 559 до н. э., </a:t>
            </a:r>
            <a:r>
              <a:rPr lang="ru-RU" b="1" dirty="0">
                <a:hlinkClick r:id="rId4" tooltip="Афины"/>
              </a:rPr>
              <a:t>Афины</a:t>
            </a:r>
            <a:r>
              <a:rPr lang="ru-RU" b="1" dirty="0"/>
              <a:t>) — </a:t>
            </a:r>
            <a:r>
              <a:rPr lang="ru-RU" b="1" dirty="0">
                <a:hlinkClick r:id="rId5" tooltip="Древние Афины"/>
              </a:rPr>
              <a:t>афинский</a:t>
            </a:r>
            <a:r>
              <a:rPr lang="ru-RU" b="1" dirty="0"/>
              <a:t> политик, законодатель и поэт, один из «</a:t>
            </a:r>
            <a:r>
              <a:rPr lang="ru-RU" b="1" dirty="0">
                <a:hlinkClick r:id="rId6" tooltip="Семь мудрецов"/>
              </a:rPr>
              <a:t>семи мудрецов</a:t>
            </a:r>
            <a:r>
              <a:rPr lang="ru-RU" b="1" dirty="0"/>
              <a:t>» </a:t>
            </a:r>
            <a:r>
              <a:rPr lang="ru-RU" b="1" dirty="0">
                <a:hlinkClick r:id="rId7" tooltip="Древняя Греция"/>
              </a:rPr>
              <a:t>Древней Греции</a:t>
            </a:r>
            <a:r>
              <a:rPr lang="ru-RU" b="1" dirty="0"/>
              <a:t>.</a:t>
            </a:r>
          </a:p>
          <a:p>
            <a:r>
              <a:rPr lang="ru-RU" b="1" dirty="0"/>
              <a:t>Солон происходил из знатного рода </a:t>
            </a:r>
            <a:r>
              <a:rPr lang="ru-RU" b="1" dirty="0" err="1">
                <a:hlinkClick r:id="rId8" tooltip="Кодриды"/>
              </a:rPr>
              <a:t>Кодридов</a:t>
            </a:r>
            <a:r>
              <a:rPr lang="ru-RU" b="1" dirty="0"/>
              <a:t>, который ранее был царской династией. Судя по всему, ещё до начала политической деятельности был известен согражданам как поэт. Он был первым афинским поэтом, и к тому же политическая направленность некоторых стихотворений должна была привлекать внимание слушателей. Политическая деятельность Солона началась его экспедицией на </a:t>
            </a:r>
            <a:r>
              <a:rPr lang="ru-RU" b="1" dirty="0" err="1">
                <a:hlinkClick r:id="rId9" tooltip="Саламин"/>
              </a:rPr>
              <a:t>Саламин</a:t>
            </a:r>
            <a:r>
              <a:rPr lang="ru-RU" b="1" dirty="0"/>
              <a:t> в ходе войны с </a:t>
            </a:r>
            <a:r>
              <a:rPr lang="ru-RU" b="1" dirty="0" err="1">
                <a:hlinkClick r:id="rId10" tooltip="Мегары"/>
              </a:rPr>
              <a:t>Мегарами</a:t>
            </a:r>
            <a:r>
              <a:rPr lang="ru-RU" b="1" dirty="0"/>
              <a:t>. После успешно закончившейся экспедиции инициировал </a:t>
            </a:r>
            <a:r>
              <a:rPr lang="ru-RU" b="1" dirty="0">
                <a:hlinkClick r:id="rId11" tooltip="Первая Священная война"/>
              </a:rPr>
              <a:t>Первую Священную войну</a:t>
            </a:r>
            <a:r>
              <a:rPr lang="ru-RU" b="1" dirty="0"/>
              <a:t>. К </a:t>
            </a:r>
            <a:r>
              <a:rPr lang="ru-RU" b="1" dirty="0">
                <a:hlinkClick r:id="rId12" tooltip="594 год до н. э."/>
              </a:rPr>
              <a:t>594 году до н. э.</a:t>
            </a:r>
            <a:r>
              <a:rPr lang="ru-RU" b="1" dirty="0"/>
              <a:t> стал самым влиятельным и авторитетным афинским политическим деятелем.</a:t>
            </a:r>
          </a:p>
          <a:p>
            <a:r>
              <a:rPr lang="ru-RU" b="1" dirty="0"/>
              <a:t>Солон был избран архонтом-эпонимом на 594/</a:t>
            </a:r>
            <a:r>
              <a:rPr lang="ru-RU" b="1" dirty="0">
                <a:hlinkClick r:id="rId13" tooltip="593 год до н. э."/>
              </a:rPr>
              <a:t>593 год до н. э.</a:t>
            </a:r>
            <a:r>
              <a:rPr lang="ru-RU" b="1" dirty="0"/>
              <a:t> Кроме того, ему дали чрезвычайные полномочия. Солон провёл ряд реформ (</a:t>
            </a:r>
            <a:r>
              <a:rPr lang="ru-RU" b="1" dirty="0" err="1"/>
              <a:t>сисахфия</a:t>
            </a:r>
            <a:r>
              <a:rPr lang="ru-RU" b="1" dirty="0"/>
              <a:t>, имущественный ценз, учреждение суда присяжных и </a:t>
            </a:r>
            <a:r>
              <a:rPr lang="ru-RU" b="1" dirty="0">
                <a:hlinkClick r:id="rId14" tooltip="Буле"/>
              </a:rPr>
              <a:t>Совета </a:t>
            </a:r>
            <a:r>
              <a:rPr lang="ru-RU" b="1" dirty="0" err="1">
                <a:hlinkClick r:id="rId14" tooltip="Буле"/>
              </a:rPr>
              <a:t>Четырёхсот</a:t>
            </a:r>
            <a:r>
              <a:rPr lang="ru-RU" b="1" dirty="0" err="1"/>
              <a:t>и</a:t>
            </a:r>
            <a:r>
              <a:rPr lang="ru-RU" b="1" dirty="0"/>
              <a:t> др.), которые представляют собой важнейшую веху истории архаических Афин, формирования Афинского государства. После своего </a:t>
            </a:r>
            <a:r>
              <a:rPr lang="ru-RU" b="1" dirty="0" err="1"/>
              <a:t>архонтства</a:t>
            </a:r>
            <a:r>
              <a:rPr lang="ru-RU" b="1" dirty="0"/>
              <a:t> реформатор отправился в путешествие, в ходе которого посетил различные регионы Восточного Средиземноморья. После своего путешествия Солон уже не принимал активного участия в политической жизни. Он умер около 559 года до н. э. в Афинах.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8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8019"/>
            <a:ext cx="5181600" cy="3446549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Зевс</a:t>
            </a:r>
            <a:r>
              <a:rPr lang="ru-RU" dirty="0" smtClean="0"/>
              <a:t>— </a:t>
            </a:r>
            <a:r>
              <a:rPr lang="ru-RU" dirty="0"/>
              <a:t>в древнегреческой мифологии бог грома и молний, ведающий всем миром. Главный из богов-олимпийцев, третий сын Титана Кроноса и </a:t>
            </a:r>
            <a:r>
              <a:rPr lang="ru-RU" dirty="0" err="1"/>
              <a:t>Титаниды</a:t>
            </a:r>
            <a:r>
              <a:rPr lang="ru-RU" dirty="0"/>
              <a:t> Реи; брат Аида, </a:t>
            </a:r>
            <a:r>
              <a:rPr lang="ru-RU" dirty="0" err="1"/>
              <a:t>Гестии</a:t>
            </a:r>
            <a:r>
              <a:rPr lang="ru-RU" dirty="0"/>
              <a:t>, Деметры и Посейдона. Жена </a:t>
            </a:r>
            <a:r>
              <a:rPr lang="ru-RU" b="1" dirty="0"/>
              <a:t>Зевса</a:t>
            </a:r>
            <a:r>
              <a:rPr lang="ru-RU" dirty="0"/>
              <a:t> — богиня Гера. Отец богов и людей. </a:t>
            </a:r>
          </a:p>
        </p:txBody>
      </p:sp>
    </p:spTree>
    <p:extLst>
      <p:ext uri="{BB962C8B-B14F-4D97-AF65-F5344CB8AC3E}">
        <p14:creationId xmlns:p14="http://schemas.microsoft.com/office/powerpoint/2010/main" val="17096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народное собрание грец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13014"/>
            <a:ext cx="5181600" cy="33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Экклесия— </a:t>
            </a:r>
            <a:r>
              <a:rPr lang="ru-RU" dirty="0"/>
              <a:t>в Древней </a:t>
            </a:r>
            <a:r>
              <a:rPr lang="ru-RU" b="1" dirty="0"/>
              <a:t>Греции</a:t>
            </a:r>
            <a:r>
              <a:rPr lang="ru-RU" dirty="0"/>
              <a:t> высший орган государственной власти, </a:t>
            </a:r>
            <a:r>
              <a:rPr lang="ru-RU" b="1" dirty="0"/>
              <a:t>народное собрание</a:t>
            </a:r>
            <a:r>
              <a:rPr lang="ru-RU" dirty="0"/>
              <a:t>. В Афинах в V веке до н. э. экклесией назывался верховный орган государства, осуществлявший законодательную, исполнительную и судебную власть</a:t>
            </a:r>
          </a:p>
        </p:txBody>
      </p:sp>
    </p:spTree>
    <p:extLst>
      <p:ext uri="{BB962C8B-B14F-4D97-AF65-F5344CB8AC3E}">
        <p14:creationId xmlns:p14="http://schemas.microsoft.com/office/powerpoint/2010/main" val="31126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Аи́д</a:t>
            </a:r>
            <a:r>
              <a:rPr lang="en-US" dirty="0" smtClean="0"/>
              <a:t>— </a:t>
            </a:r>
            <a:r>
              <a:rPr lang="ru-RU" dirty="0"/>
              <a:t>в древнегреческой мифологии верховный бог подземного царства мёртвых и название самого царства мёртвых. Старший сын Кроноса и Реи, брат Зевса</a:t>
            </a:r>
          </a:p>
        </p:txBody>
      </p:sp>
    </p:spTree>
    <p:extLst>
      <p:ext uri="{BB962C8B-B14F-4D97-AF65-F5344CB8AC3E}">
        <p14:creationId xmlns:p14="http://schemas.microsoft.com/office/powerpoint/2010/main" val="59602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8" y="1027906"/>
            <a:ext cx="5742452" cy="44764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Ора́тор</a:t>
            </a:r>
            <a:r>
              <a:rPr lang="ru-RU" dirty="0" smtClean="0"/>
              <a:t>— </a:t>
            </a:r>
            <a:r>
              <a:rPr lang="ru-RU" dirty="0"/>
              <a:t>тот, кто произносит речь, а также человек, обладающий даром красноречия или владеющий ораторским искусством.</a:t>
            </a:r>
          </a:p>
        </p:txBody>
      </p:sp>
    </p:spTree>
    <p:extLst>
      <p:ext uri="{BB962C8B-B14F-4D97-AF65-F5344CB8AC3E}">
        <p14:creationId xmlns:p14="http://schemas.microsoft.com/office/powerpoint/2010/main" val="3061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129631"/>
            <a:ext cx="3810000" cy="3743325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/>
              <a:t>Гера́кл</a:t>
            </a:r>
            <a:r>
              <a:rPr lang="ru-RU" dirty="0"/>
              <a:t> , </a:t>
            </a:r>
            <a:r>
              <a:rPr lang="ru-RU" b="1" dirty="0"/>
              <a:t>Геркуле́с</a:t>
            </a:r>
            <a:r>
              <a:rPr lang="ru-RU" dirty="0"/>
              <a:t> (</a:t>
            </a:r>
            <a:r>
              <a:rPr lang="ru-RU" dirty="0">
                <a:hlinkClick r:id="rId3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Herculēs</a:t>
            </a:r>
            <a:r>
              <a:rPr lang="ru-RU" dirty="0"/>
              <a:t>) — в </a:t>
            </a:r>
            <a:r>
              <a:rPr lang="ru-RU" dirty="0">
                <a:hlinkClick r:id="rId4" tooltip="Древнегреческая мифология"/>
              </a:rPr>
              <a:t>древнегреческой мифологии</a:t>
            </a:r>
            <a:r>
              <a:rPr lang="ru-RU" dirty="0"/>
              <a:t> герой, сын бога </a:t>
            </a:r>
            <a:r>
              <a:rPr lang="ru-RU" dirty="0">
                <a:hlinkClick r:id="rId5" tooltip="Зевс"/>
              </a:rPr>
              <a:t>Зевса</a:t>
            </a:r>
            <a:r>
              <a:rPr lang="ru-RU" dirty="0"/>
              <a:t> и </a:t>
            </a:r>
            <a:r>
              <a:rPr lang="ru-RU" dirty="0" err="1">
                <a:hlinkClick r:id="rId6" tooltip="Алкмена"/>
              </a:rPr>
              <a:t>Алкмены</a:t>
            </a:r>
            <a:r>
              <a:rPr lang="ru-RU" baseline="30000" dirty="0">
                <a:hlinkClick r:id="rId7"/>
              </a:rPr>
              <a:t>[4]</a:t>
            </a:r>
            <a:r>
              <a:rPr lang="ru-RU" dirty="0"/>
              <a:t> — жены героя </a:t>
            </a:r>
            <a:r>
              <a:rPr lang="ru-RU" dirty="0">
                <a:hlinkClick r:id="rId8" tooltip="Амфитрион"/>
              </a:rPr>
              <a:t>Амфитриона</a:t>
            </a:r>
            <a:r>
              <a:rPr lang="ru-RU" dirty="0"/>
              <a:t>. При рождении был назван </a:t>
            </a:r>
            <a:r>
              <a:rPr lang="ru-RU" dirty="0" err="1"/>
              <a:t>Алкидом</a:t>
            </a:r>
            <a:r>
              <a:rPr lang="ru-RU" dirty="0"/>
              <a:t> (</a:t>
            </a:r>
            <a:r>
              <a:rPr lang="ru-RU" dirty="0" err="1"/>
              <a:t>Ἀλκείδης</a:t>
            </a:r>
            <a:r>
              <a:rPr lang="ru-RU" dirty="0"/>
              <a:t>). Неоднократно упомянут уже в «</a:t>
            </a:r>
            <a:r>
              <a:rPr lang="ru-RU" dirty="0">
                <a:hlinkClick r:id="rId9" tooltip="Илиада"/>
              </a:rPr>
              <a:t>Илиаде</a:t>
            </a:r>
            <a:r>
              <a:rPr lang="ru-RU" dirty="0"/>
              <a:t>» (II 658 и др.).</a:t>
            </a:r>
          </a:p>
          <a:p>
            <a:r>
              <a:rPr lang="ru-RU" dirty="0"/>
              <a:t>Среди многочисленных </a:t>
            </a:r>
            <a:r>
              <a:rPr lang="ru-RU" dirty="0">
                <a:hlinkClick r:id="rId10" tooltip="Миф"/>
              </a:rPr>
              <a:t>мифов</a:t>
            </a:r>
            <a:r>
              <a:rPr lang="ru-RU" dirty="0"/>
              <a:t> о Геракле наиболее известен цикл сказаний о 12 подвигах, совершенных Гераклом, когда он находился на службе у </a:t>
            </a:r>
            <a:r>
              <a:rPr lang="ru-RU" dirty="0">
                <a:hlinkClick r:id="rId11" tooltip="Микены"/>
              </a:rPr>
              <a:t>микенского</a:t>
            </a:r>
            <a:r>
              <a:rPr lang="ru-RU" dirty="0"/>
              <a:t> царя </a:t>
            </a:r>
            <a:r>
              <a:rPr lang="ru-RU" dirty="0" err="1">
                <a:hlinkClick r:id="rId12" tooltip="Еврисфей"/>
              </a:rPr>
              <a:t>Эврисфея</a:t>
            </a:r>
            <a:r>
              <a:rPr lang="ru-RU" dirty="0"/>
              <a:t>.</a:t>
            </a:r>
          </a:p>
          <a:p>
            <a:r>
              <a:rPr lang="ru-RU" dirty="0"/>
              <a:t>Культ Геракла был очень популярен в </a:t>
            </a:r>
            <a:r>
              <a:rPr lang="ru-RU" dirty="0">
                <a:hlinkClick r:id="rId13" tooltip="Древняя Греция"/>
              </a:rPr>
              <a:t>Греции</a:t>
            </a:r>
            <a:r>
              <a:rPr lang="ru-RU" dirty="0"/>
              <a:t>, через греческих колонистов он рано распространился в </a:t>
            </a:r>
            <a:r>
              <a:rPr lang="ru-RU" dirty="0">
                <a:hlinkClick r:id="rId14" tooltip="Древняя Италия (страница отсутствует)"/>
              </a:rPr>
              <a:t>Италии</a:t>
            </a:r>
            <a:r>
              <a:rPr lang="ru-RU" dirty="0"/>
              <a:t>, где Геракл почитался под именем Геркулеса. В северном полушарии неба расположено </a:t>
            </a:r>
            <a:r>
              <a:rPr lang="ru-RU" u="sng" dirty="0">
                <a:hlinkClick r:id="rId15"/>
              </a:rPr>
              <a:t>созвездие</a:t>
            </a:r>
            <a:r>
              <a:rPr lang="ru-RU" dirty="0"/>
              <a:t> </a:t>
            </a:r>
            <a:r>
              <a:rPr lang="ru-RU" dirty="0">
                <a:hlinkClick r:id="rId16" tooltip="Геркулес (созвездие)"/>
              </a:rPr>
              <a:t>Геркулес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4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5165"/>
            <a:ext cx="5181600" cy="3932258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 Греции оливки и оливковое масло с древнейших времен являются важнейшим продуктом питания и основным ингредиентом для множества блюд. Великий поэт Гомер называл оливковое масло «жидким золотом», и соответствующее отношение греков к оливковым плодам не изменилось и по сей день. Процесс сбора оливок для греков - практически священное действие, поэтому не удивительно, что даже туристы с удовольствием присоединяются к сельскохозяйственным работам, чтобы своими глазами увидеть, как происходят все этапы сборки и превращения ягод в ароматное и необычайно полезное масло.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0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187</Words>
  <Application>Microsoft Office PowerPoint</Application>
  <PresentationFormat>Широкоэкранный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Проверочная работа «Древняя Греция»</vt:lpstr>
      <vt:lpstr>Цель: повторение пройденного материала по истории Древней Греции. (5 класс)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Долговой камень</vt:lpstr>
      <vt:lpstr>Презентация PowerPoint</vt:lpstr>
      <vt:lpstr>Презентация PowerPoint</vt:lpstr>
      <vt:lpstr>Ликург Спартанский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Поясни каринку</dc:title>
  <dc:creator>Вадим Белокриницкий</dc:creator>
  <cp:lastModifiedBy>Вадим Белокриницкий</cp:lastModifiedBy>
  <cp:revision>6</cp:revision>
  <dcterms:created xsi:type="dcterms:W3CDTF">2018-01-28T07:16:57Z</dcterms:created>
  <dcterms:modified xsi:type="dcterms:W3CDTF">2018-02-06T13:10:35Z</dcterms:modified>
</cp:coreProperties>
</file>