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72" r:id="rId7"/>
    <p:sldId id="271" r:id="rId8"/>
    <p:sldId id="269" r:id="rId9"/>
    <p:sldId id="268" r:id="rId10"/>
    <p:sldId id="267" r:id="rId11"/>
    <p:sldId id="259" r:id="rId12"/>
    <p:sldId id="260" r:id="rId13"/>
    <p:sldId id="278" r:id="rId14"/>
    <p:sldId id="261" r:id="rId15"/>
    <p:sldId id="273" r:id="rId16"/>
    <p:sldId id="275" r:id="rId17"/>
    <p:sldId id="276" r:id="rId18"/>
    <p:sldId id="274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54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5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9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9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5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7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8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4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5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3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32DD-AF9F-46D6-A3F9-575EE4CDC47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7BAE6-F0CA-4576-8D43-3BFD6FED9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98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48.jpeg"/><Relationship Id="rId10" Type="http://schemas.openxmlformats.org/officeDocument/2006/relationships/image" Target="../media/image54.jpeg"/><Relationship Id="rId4" Type="http://schemas.openxmlformats.org/officeDocument/2006/relationships/image" Target="../media/image51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previews.123rf.com/images/yuyuyi/yuyuyi1210/yuyuyi121000115/15821819-kids-clothes-frame-Stock-Vector-cloth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7" y="-1142999"/>
            <a:ext cx="6858001" cy="9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21900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  <a:t>МУНИЦИПАЛЬНОЕ  АВТОНОМНОЕ  ДОШКОЛЬНОЕ ОБРАЗОВАТЕЛЬНОЕ  УЧРЕЖДЕНИЕ  ГОРОДА  НЕФТЕЮГАНСКА</a:t>
            </a:r>
            <a:br>
              <a:rPr lang="ru-RU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</a:b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  <a:t> «ДЕТСКИЙ  САД №6 «ЛУКОМОРЬЕ»</a:t>
            </a:r>
            <a:br>
              <a:rPr lang="ru-RU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  <a:ea typeface="宋体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417283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  <a:t>ПРОЕКТ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  <a:t>ПОДГОТОВИТЕЛЬНОЙ ГРУППЫ №2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宋体" pitchFamily="2" charset="-122"/>
              </a:rPr>
              <a:t>«УЛЫБКА»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432909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4400" b="1" dirty="0" err="1" smtClean="0">
                <a:solidFill>
                  <a:srgbClr val="FF0000"/>
                </a:solidFill>
                <a:latin typeface="Monotype Corsiva" pitchFamily="66" charset="0"/>
              </a:rPr>
              <a:t>Одежда.Виды</a:t>
            </a: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400" b="1" smtClean="0">
                <a:solidFill>
                  <a:srgbClr val="FF0000"/>
                </a:solidFill>
                <a:latin typeface="Monotype Corsiva" pitchFamily="66" charset="0"/>
              </a:rPr>
              <a:t>и </a:t>
            </a:r>
            <a:r>
              <a:rPr lang="ru-RU" sz="4400" b="1" smtClean="0">
                <a:solidFill>
                  <a:srgbClr val="FF0000"/>
                </a:solidFill>
                <a:latin typeface="Monotype Corsiva" pitchFamily="66" charset="0"/>
              </a:rPr>
              <a:t>стили </a:t>
            </a: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одежды»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4649361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                                                       ПОДГОТОВИЛИ </a:t>
            </a: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ВОСПИТАТЕЛИ ГРУППЫ: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                                      Т.Н.ГОЛЕНКОВА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                                       Т.А.КАЙСАРОВА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1F497D">
                  <a:lumMod val="50000"/>
                </a:srgbClr>
              </a:solidFill>
              <a:latin typeface="Monotype Corsiva" pitchFamily="66" charset="0"/>
              <a:ea typeface="宋体" pitchFamily="2" charset="-122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НЕФТЕЮГАНСК </a:t>
            </a:r>
            <a:r>
              <a:rPr lang="ru-RU" b="1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-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ea typeface="宋体" pitchFamily="2" charset="-122"/>
              </a:rPr>
              <a:t>2017 г . </a:t>
            </a:r>
            <a:endParaRPr lang="ru-RU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3509"/>
            <a:ext cx="9108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9828" y="-99392"/>
            <a:ext cx="5472608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Презентация:</a:t>
            </a:r>
          </a:p>
          <a:p>
            <a:pPr lvl="0" algn="ctr"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«История одежды»</a:t>
            </a:r>
          </a:p>
          <a:p>
            <a:pPr lvl="0"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 ( подготовили семья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Балдина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Кирилла)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026" name="Picture 2" descr="C:\Users\8\Desktop\ФОТКИ  ДОРОГА\DSC02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86" y="620687"/>
            <a:ext cx="2839278" cy="311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\Desktop\ФОТКИ  ДОРОГА\DSC02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04663"/>
            <a:ext cx="2603376" cy="2368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8\Desktop\ФОТКИ  ДОРОГА\DSC021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843808" cy="311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8\Desktop\ФОТКИ  ДОРОГА\DSC021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98" y="3788739"/>
            <a:ext cx="3361588" cy="3119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8\Desktop\ФОТКИ  ДОРОГА\DSC021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6012"/>
            <a:ext cx="3384376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8" y="17923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8\Desktop\ФОТКИ  ДОРОГА\DSC02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2240"/>
            <a:ext cx="4392488" cy="4129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8"/>
          <a:stretch/>
        </p:blipFill>
        <p:spPr bwMode="auto">
          <a:xfrm>
            <a:off x="4572000" y="2420888"/>
            <a:ext cx="457200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16632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Речевое развитие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701407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Составление рассказа по 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схеме  на тему :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«Одежда»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666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шщ99999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8\Desktop\ФОТКИ  ДОРОГА\DSC022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0"/>
          <a:stretch/>
        </p:blipFill>
        <p:spPr bwMode="auto">
          <a:xfrm>
            <a:off x="0" y="1495112"/>
            <a:ext cx="3002138" cy="2869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532"/>
            <a:ext cx="878287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Художественно-продуктивная деятельность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Аппликация из ткани: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«Рукавички для  Деда Мороза»,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«Наряды для Снегурочки»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8\Desktop\ФОТКИ  ДОРОГА\DSC022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4" b="13306"/>
          <a:stretch/>
        </p:blipFill>
        <p:spPr bwMode="auto">
          <a:xfrm>
            <a:off x="6090139" y="1484784"/>
            <a:ext cx="3053861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8\Desktop\ФОТКИ  ДОРОГА\DSC022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45" b="10579"/>
          <a:stretch/>
        </p:blipFill>
        <p:spPr bwMode="auto">
          <a:xfrm>
            <a:off x="3002138" y="1525474"/>
            <a:ext cx="3229980" cy="2844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8\Desktop\ФОТКИ  ДОРОГА\DSC0229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b="10193"/>
          <a:stretch/>
        </p:blipFill>
        <p:spPr bwMode="auto">
          <a:xfrm>
            <a:off x="0" y="4365104"/>
            <a:ext cx="3002138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8\Desktop\ФОТКИ  ДОРОГА\DSC0228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1"/>
          <a:stretch/>
        </p:blipFill>
        <p:spPr bwMode="auto">
          <a:xfrm>
            <a:off x="3002138" y="4365104"/>
            <a:ext cx="3088002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8\Desktop\ФОТКИ  ДОРОГА\DSC022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209" r="-8600" b="11490"/>
          <a:stretch/>
        </p:blipFill>
        <p:spPr bwMode="auto">
          <a:xfrm>
            <a:off x="6090139" y="4293096"/>
            <a:ext cx="3316507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285"/>
            <a:ext cx="9143999" cy="68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C:\Users\8\Desktop\ФОТКИ  ДОРОГА\DSC022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209" r="-8600" b="11490"/>
          <a:stretch/>
        </p:blipFill>
        <p:spPr bwMode="auto">
          <a:xfrm>
            <a:off x="35496" y="908720"/>
            <a:ext cx="475252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G:\DCIM\100MSDCF\DSC023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235" r="5495"/>
          <a:stretch/>
        </p:blipFill>
        <p:spPr bwMode="auto">
          <a:xfrm>
            <a:off x="4788024" y="2708920"/>
            <a:ext cx="424847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37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8\Desktop\ФОТКИ  ДОРОГА\DSC022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0"/>
          <a:stretch/>
        </p:blipFill>
        <p:spPr bwMode="auto">
          <a:xfrm>
            <a:off x="94827" y="1009184"/>
            <a:ext cx="2748979" cy="1792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7338" y="116632"/>
            <a:ext cx="75171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Социально-коммуникативная деятельность 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деятельность</a:t>
            </a: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Экскурсия в швейную мастерскую учреждения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6" name="Picture 4" descr="C:\Users\8\Desktop\ФОТКИ  ДОРОГА\DSC022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 bwMode="auto">
          <a:xfrm>
            <a:off x="6084169" y="917322"/>
            <a:ext cx="3059831" cy="183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8\Desktop\ФОТКИ  ДОРОГА\DSC022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/>
        </p:blipFill>
        <p:spPr bwMode="auto">
          <a:xfrm>
            <a:off x="94827" y="4869160"/>
            <a:ext cx="2748981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8\Desktop\ФОТКИ  ДОРОГА\DSC022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74322" y="2885033"/>
            <a:ext cx="2769485" cy="1910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8\Desktop\ФОТКИ  ДОРОГА\DSC022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0"/>
          <a:stretch/>
        </p:blipFill>
        <p:spPr bwMode="auto">
          <a:xfrm>
            <a:off x="3018680" y="1013672"/>
            <a:ext cx="3004131" cy="1792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8\Desktop\ФОТКИ  ДОРОГА\DSC0221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9"/>
          <a:stretch/>
        </p:blipFill>
        <p:spPr bwMode="auto">
          <a:xfrm>
            <a:off x="2745756" y="2806426"/>
            <a:ext cx="3337868" cy="2062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8\Desktop\ФОТКИ  ДОРОГА\DSC022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801938"/>
            <a:ext cx="3059832" cy="1993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8\Desktop\ФОТКИ  ДОРОГА\DSC0221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8"/>
          <a:stretch/>
        </p:blipFill>
        <p:spPr bwMode="auto">
          <a:xfrm>
            <a:off x="6084169" y="4795043"/>
            <a:ext cx="3059831" cy="2150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4597344"/>
            <a:ext cx="295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Беседа с элементами показа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949" y="4625766"/>
            <a:ext cx="208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Учимся снимать мерки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9" y="2477322"/>
            <a:ext cx="324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Электрическая швейная машина и электрический оверлок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805" y="6519446"/>
            <a:ext cx="242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Учимся делать выкройки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5" y="4869160"/>
            <a:ext cx="3179005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3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ъээээээээээжрииеееееееееееееееееееееееееееееееееееееееееееееееееееееееееееееееееееееееееееееекх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7"/>
          <a:stretch/>
        </p:blipFill>
        <p:spPr bwMode="auto">
          <a:xfrm>
            <a:off x="54366" y="4599754"/>
            <a:ext cx="3084636" cy="218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0" y="2508614"/>
            <a:ext cx="3139002" cy="228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 descr="C:\Users\8\Desktop\ФОТКИ  ДОРОГА\DSC022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3"/>
          <a:stretch/>
        </p:blipFill>
        <p:spPr bwMode="auto">
          <a:xfrm>
            <a:off x="0" y="0"/>
            <a:ext cx="3052927" cy="2508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1"/>
          <a:stretch/>
        </p:blipFill>
        <p:spPr bwMode="auto">
          <a:xfrm>
            <a:off x="6213459" y="2421350"/>
            <a:ext cx="2822178" cy="2138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" b="10465"/>
          <a:stretch/>
        </p:blipFill>
        <p:spPr bwMode="auto">
          <a:xfrm>
            <a:off x="6206445" y="4697829"/>
            <a:ext cx="2829191" cy="201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2"/>
          <a:stretch/>
        </p:blipFill>
        <p:spPr bwMode="auto">
          <a:xfrm>
            <a:off x="6213459" y="23854"/>
            <a:ext cx="2822178" cy="2397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853"/>
            <a:ext cx="2879979" cy="2397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47" b="9321"/>
          <a:stretch/>
        </p:blipFill>
        <p:spPr bwMode="auto">
          <a:xfrm>
            <a:off x="3203848" y="2488443"/>
            <a:ext cx="2895753" cy="218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C:\Users\8\Desktop\ФОТКИ  ДОРОГА\DSC0223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9"/>
          <a:stretch/>
        </p:blipFill>
        <p:spPr bwMode="auto">
          <a:xfrm>
            <a:off x="3058740" y="4638065"/>
            <a:ext cx="3215556" cy="2160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365278"/>
            <a:ext cx="303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Рассматривание готовых  костюмов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1" y="4528552"/>
            <a:ext cx="294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Примерка готовых костюмов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2303777"/>
            <a:ext cx="311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Первая практика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89" y="6445907"/>
            <a:ext cx="294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Самостоятельно сшитый мешочек 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6220"/>
            <a:ext cx="61206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Познавательная деятельность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Экспериментирование : 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  «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Ткань бывает разная. Виды ткани»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8\Desktop\ФОТКИ  ДОРОГА\DSC022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7727" b="11676"/>
          <a:stretch/>
        </p:blipFill>
        <p:spPr bwMode="auto">
          <a:xfrm>
            <a:off x="12476" y="36346"/>
            <a:ext cx="2543300" cy="2242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8\Desktop\ФОТКИ  ДОРОГА\DSC022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 b="10251"/>
          <a:stretch/>
        </p:blipFill>
        <p:spPr bwMode="auto">
          <a:xfrm>
            <a:off x="12476" y="2247070"/>
            <a:ext cx="2543299" cy="2109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8\Desktop\ФОТКИ  ДОРОГА\DSC022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00" y="36347"/>
            <a:ext cx="2208500" cy="217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8\Desktop\ФОТКИ  ДОРОГА\DSC022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78" b="12664"/>
          <a:stretch/>
        </p:blipFill>
        <p:spPr bwMode="auto">
          <a:xfrm>
            <a:off x="-1" y="4323084"/>
            <a:ext cx="2840477" cy="2530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8\Desktop\ФОТКИ  ДОРОГА\DSC0226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1"/>
          <a:stretch/>
        </p:blipFill>
        <p:spPr bwMode="auto">
          <a:xfrm>
            <a:off x="6444208" y="2278512"/>
            <a:ext cx="2699791" cy="2027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8\Desktop\ФОТКИ  ДОРОГА\DSC0226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0"/>
          <a:stretch/>
        </p:blipFill>
        <p:spPr bwMode="auto">
          <a:xfrm>
            <a:off x="5893006" y="4323084"/>
            <a:ext cx="3158944" cy="2534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8\Desktop\ФОТКИ  ДОРОГА\DSC0226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2771800" y="4323084"/>
            <a:ext cx="3121205" cy="2534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8\Desktop\ФОТКИ  ДОРОГА\DSC0224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46" b="11725"/>
          <a:stretch/>
        </p:blipFill>
        <p:spPr bwMode="auto">
          <a:xfrm>
            <a:off x="2555776" y="1268105"/>
            <a:ext cx="4032448" cy="303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53" y="1843807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Опыт 1.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Свойства ткани-может </a:t>
            </a:r>
            <a:r>
              <a:rPr lang="ru-RU" sz="1600" b="1" dirty="0">
                <a:solidFill>
                  <a:srgbClr val="FF0000"/>
                </a:solidFill>
                <a:latin typeface="Monotype Corsiva" pitchFamily="66" charset="0"/>
              </a:rPr>
              <a:t>м</a:t>
            </a:r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яться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1843808"/>
            <a:ext cx="262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Опыт 2.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Ткань намокает или нет.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4305591"/>
            <a:ext cx="427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Опыт 3.Ткань прозрачная и непрозрачная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4357014"/>
            <a:ext cx="2555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Опыт 4.Горит или плавится.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9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8\Desktop\ФОТКИ  ДОРОГА\DSC022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6"/>
          <a:stretch/>
        </p:blipFill>
        <p:spPr bwMode="auto">
          <a:xfrm>
            <a:off x="68462" y="87932"/>
            <a:ext cx="2949596" cy="25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8\Desktop\ФОТКИ  ДОРОГА\DSC022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9"/>
          <a:stretch/>
        </p:blipFill>
        <p:spPr bwMode="auto">
          <a:xfrm rot="10800000" flipV="1">
            <a:off x="6084167" y="87932"/>
            <a:ext cx="3047237" cy="25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8\Desktop\ФОТКИ  ДОРОГА\DSC0226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4" b="9951"/>
          <a:stretch/>
        </p:blipFill>
        <p:spPr bwMode="auto">
          <a:xfrm>
            <a:off x="6084168" y="2624004"/>
            <a:ext cx="3059832" cy="237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8\Desktop\ФОТКИ  ДОРОГА\DSC0225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6" b="12933"/>
          <a:stretch/>
        </p:blipFill>
        <p:spPr bwMode="auto">
          <a:xfrm>
            <a:off x="68462" y="2624004"/>
            <a:ext cx="2881134" cy="237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8\Desktop\ФОТКИ  ДОРОГА\DSC022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8" b="-3101"/>
          <a:stretch/>
        </p:blipFill>
        <p:spPr bwMode="auto">
          <a:xfrm>
            <a:off x="323528" y="5003318"/>
            <a:ext cx="3932512" cy="288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8\Desktop\ФОТКИ  ДОРОГА\DSC0225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1"/>
          <a:stretch/>
        </p:blipFill>
        <p:spPr bwMode="auto">
          <a:xfrm>
            <a:off x="3005235" y="125916"/>
            <a:ext cx="3078932" cy="24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8\Desktop\ФОТКИ  ДОРОГА\DSC0225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b="13004"/>
          <a:stretch/>
        </p:blipFill>
        <p:spPr bwMode="auto">
          <a:xfrm>
            <a:off x="3005235" y="2627319"/>
            <a:ext cx="3078931" cy="237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8\Desktop\ФОТКИ  ДОРОГА\DSC0225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3"/>
          <a:stretch/>
        </p:blipFill>
        <p:spPr bwMode="auto">
          <a:xfrm>
            <a:off x="4387991" y="5074281"/>
            <a:ext cx="4392488" cy="2674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59" y="4825998"/>
            <a:ext cx="295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Рассматривание ткани через лупу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7405170"/>
            <a:ext cx="3584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Monotype Corsiva" pitchFamily="66" charset="0"/>
              </a:rPr>
              <a:t>Записываем  результаты опытов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663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Художественно-эстетическая деятельность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«Дефиле»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33" name="Picture 9" descr="C:\Users\8\Desktop\фото физра\DSC023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/>
        </p:blipFill>
        <p:spPr bwMode="auto">
          <a:xfrm>
            <a:off x="6228185" y="4941168"/>
            <a:ext cx="2915815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8\Desktop\фото физра\DSC023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7"/>
          <a:stretch/>
        </p:blipFill>
        <p:spPr bwMode="auto">
          <a:xfrm>
            <a:off x="3203849" y="1082595"/>
            <a:ext cx="3024336" cy="283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8\Desktop\фото физра\DSC023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394" b="10930"/>
          <a:stretch/>
        </p:blipFill>
        <p:spPr bwMode="auto">
          <a:xfrm>
            <a:off x="26585" y="947629"/>
            <a:ext cx="3008884" cy="2913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8\Desktop\фото физра\DSC023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10082"/>
          <a:stretch/>
        </p:blipFill>
        <p:spPr bwMode="auto">
          <a:xfrm>
            <a:off x="6228185" y="836712"/>
            <a:ext cx="282376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613" y="386104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Представление национальных костюмов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0326" y="6488668"/>
            <a:ext cx="253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Виды спортивной одежды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592" y="4745100"/>
            <a:ext cx="296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Профессиональные костюмы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37" name="Picture 13" descr="C:\Users\8\Desktop\фото физра\DSC023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84" y="4186378"/>
            <a:ext cx="3378445" cy="2431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8\Desktop\фото физра\DSC023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" y="4289024"/>
            <a:ext cx="2654775" cy="21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92" y="2910927"/>
            <a:ext cx="28956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2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" y="18856"/>
            <a:ext cx="9108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8\Desktop\фото физра\DSC023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 bwMode="auto">
          <a:xfrm>
            <a:off x="131840" y="4509119"/>
            <a:ext cx="2880320" cy="233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8\Desktop\фото физра\DSC023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4"/>
          <a:stretch/>
        </p:blipFill>
        <p:spPr bwMode="auto">
          <a:xfrm>
            <a:off x="6496898" y="2227300"/>
            <a:ext cx="2539597" cy="2395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8\Desktop\фото физра\DSC023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7"/>
          <a:stretch/>
        </p:blipFill>
        <p:spPr bwMode="auto">
          <a:xfrm>
            <a:off x="6084168" y="4600333"/>
            <a:ext cx="2952327" cy="2193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8\Desktop\фото физра\DSC023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4004" r="23075" b="2461"/>
          <a:stretch/>
        </p:blipFill>
        <p:spPr bwMode="auto">
          <a:xfrm>
            <a:off x="-32155" y="2182314"/>
            <a:ext cx="1741632" cy="231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8\Desktop\фото физра\DSC0232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10815" b="10579"/>
          <a:stretch/>
        </p:blipFill>
        <p:spPr bwMode="auto">
          <a:xfrm>
            <a:off x="3030650" y="89386"/>
            <a:ext cx="2981510" cy="219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8\Desktop\фото физра\DSC0231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1" r="3523" b="12818"/>
          <a:stretch/>
        </p:blipFill>
        <p:spPr bwMode="auto">
          <a:xfrm>
            <a:off x="6093062" y="75378"/>
            <a:ext cx="3050938" cy="2206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8\Desktop\фото физра\DSC0231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48" b="10919"/>
          <a:stretch/>
        </p:blipFill>
        <p:spPr bwMode="auto">
          <a:xfrm>
            <a:off x="3131840" y="4600333"/>
            <a:ext cx="2880320" cy="2244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8\Desktop\фото физра\DSC023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8" y="75377"/>
            <a:ext cx="2849122" cy="2106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7544" y="18357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Наши гости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" name="Picture 2" descr="C:\Users\8\Desktop\фото физра\DSC0232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r="55960" b="10748"/>
          <a:stretch/>
        </p:blipFill>
        <p:spPr bwMode="auto">
          <a:xfrm>
            <a:off x="1709477" y="2205088"/>
            <a:ext cx="1628616" cy="2295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8\AppData\Local\Microsoft\Windows\INetCache\Content.Word\IMG-669aa83a0a353032da9f0fd50a1306ec-V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846" r="4717" b="-11"/>
          <a:stretch/>
        </p:blipFill>
        <p:spPr bwMode="auto">
          <a:xfrm>
            <a:off x="3328365" y="2220451"/>
            <a:ext cx="3106344" cy="2363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63888" y="4331106"/>
            <a:ext cx="252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Общее фото с гостями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4186" y="427716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Фрак 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вечернее платье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1720" y="6455873"/>
            <a:ext cx="585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Деловой стиль: мужские костюмы и вечерние платья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9449" y="404664"/>
            <a:ext cx="7300943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Паспорт проекта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Тип проекта:</a:t>
            </a:r>
            <a:r>
              <a:rPr lang="ru-RU" altLang="zh-CN" sz="2400" b="1" dirty="0">
                <a:solidFill>
                  <a:prstClr val="black"/>
                </a:solidFill>
                <a:latin typeface="Times New Roman" pitchFamily="18" charset="0"/>
                <a:cs typeface="+mj-cs"/>
              </a:rPr>
              <a:t> </a:t>
            </a:r>
            <a:r>
              <a:rPr lang="ru-RU" altLang="zh-CN" sz="2400" dirty="0" smtClean="0">
                <a:solidFill>
                  <a:prstClr val="black"/>
                </a:solidFill>
                <a:latin typeface="Times New Roman" pitchFamily="18" charset="0"/>
                <a:cs typeface="+mj-cs"/>
              </a:rPr>
              <a:t> </a:t>
            </a:r>
            <a:r>
              <a:rPr lang="ru-RU" altLang="zh-CN" b="1" dirty="0" smtClean="0">
                <a:solidFill>
                  <a:prstClr val="black"/>
                </a:solidFill>
                <a:latin typeface="Georgia" pitchFamily="18" charset="0"/>
                <a:cs typeface="+mj-cs"/>
              </a:rPr>
              <a:t> творческий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Вид проекта: </a:t>
            </a:r>
            <a:r>
              <a:rPr lang="ru-RU" b="1" dirty="0" smtClean="0">
                <a:latin typeface="Georgia" pitchFamily="18" charset="0"/>
                <a:ea typeface="Calibri"/>
                <a:cs typeface="Times New Roman"/>
              </a:rPr>
              <a:t>краткосрочный</a:t>
            </a:r>
          </a:p>
          <a:p>
            <a:pPr lvl="0" algn="ctr"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Участники проекта: </a:t>
            </a:r>
            <a:r>
              <a:rPr lang="ru-RU" b="1" dirty="0" smtClean="0">
                <a:latin typeface="Georgia" pitchFamily="18" charset="0"/>
                <a:ea typeface="Calibri"/>
                <a:cs typeface="Times New Roman"/>
              </a:rPr>
              <a:t>воспитатели,</a:t>
            </a:r>
          </a:p>
          <a:p>
            <a:pPr lvl="0" algn="ctr">
              <a:spcAft>
                <a:spcPts val="1000"/>
              </a:spcAft>
            </a:pPr>
            <a:r>
              <a:rPr lang="ru-RU" b="1" dirty="0" smtClean="0">
                <a:latin typeface="Georgia" pitchFamily="18" charset="0"/>
                <a:ea typeface="Calibri"/>
                <a:cs typeface="Times New Roman"/>
              </a:rPr>
              <a:t>воспитанники подготовительной группы №2, </a:t>
            </a:r>
          </a:p>
          <a:p>
            <a:pPr lvl="0" algn="ctr">
              <a:spcAft>
                <a:spcPts val="1000"/>
              </a:spcAft>
            </a:pPr>
            <a:r>
              <a:rPr lang="ru-RU" b="1" dirty="0" smtClean="0">
                <a:latin typeface="Georgia" pitchFamily="18" charset="0"/>
                <a:ea typeface="Calibri"/>
                <a:cs typeface="Times New Roman"/>
              </a:rPr>
              <a:t>родители 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4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previews.123rf.com/images/yuyuyi/yuyuyi1210/yuyuyi121000115/15821819-kids-clothes-frame-Stock-Vector-cloth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8930" y="-1142998"/>
            <a:ext cx="6858001" cy="9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07600" y="692696"/>
            <a:ext cx="7128792" cy="4746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Актуальность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Несколько веков тому назад люди не знали, что такое ткань. Но они уже умели, пользуясь костяными иглами, сшивать, сплетать и связывать различные естественные материалы — листья, солому, тростник, шкуры животных, чтобы придать им желаемую форму. Такая одежда не была удобной. Детям будет интересно узнать историю возникновения одежды, и какие существуют ткани в современном мире, их свойства и назначение, какая ткань полезней для человека, что можно из нее сшить.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37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0567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0"/>
              </a:lnSpc>
              <a:spcAft>
                <a:spcPts val="1000"/>
              </a:spcAft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algn="ctr">
              <a:lnSpc>
                <a:spcPts val="156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ЦЕЛЬ: </a:t>
            </a: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Формировать 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представления детей об одежде</a:t>
            </a:r>
            <a:r>
              <a:rPr lang="ru-RU" sz="2000" b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</a:t>
            </a: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её видах, частях </a:t>
            </a:r>
            <a:r>
              <a:rPr lang="ru-RU" sz="2000" b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одежды</a:t>
            </a:r>
          </a:p>
          <a:p>
            <a:pPr algn="just">
              <a:lnSpc>
                <a:spcPts val="1560"/>
              </a:lnSpc>
              <a:spcAft>
                <a:spcPts val="1000"/>
              </a:spcAft>
            </a:pPr>
            <a:endParaRPr lang="ru-RU" sz="2800" dirty="0">
              <a:ea typeface="Calibri"/>
              <a:cs typeface="Times New Roman"/>
            </a:endParaRPr>
          </a:p>
          <a:p>
            <a:pPr algn="ctr">
              <a:lnSpc>
                <a:spcPts val="156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ЗАДАЧИ:</a:t>
            </a: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Формировать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представления детей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о видах и стилях одежды</a:t>
            </a:r>
            <a:endParaRPr lang="ru-RU" sz="2800" dirty="0">
              <a:ea typeface="Calibri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Развивать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речь детей, расширять словарный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запас</a:t>
            </a:r>
            <a:endParaRPr lang="ru-RU" sz="2800" dirty="0">
              <a:ea typeface="Calibri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Закреплять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умение детей работать со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схемами</a:t>
            </a:r>
            <a:endParaRPr lang="ru-RU" sz="2800" dirty="0">
              <a:ea typeface="Calibri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Учить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детей обобщать, классифицировать,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систематизировать</a:t>
            </a:r>
            <a:endParaRPr lang="ru-RU" sz="2800" dirty="0">
              <a:ea typeface="Calibri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Учить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детей ухаживать за своей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одеждой</a:t>
            </a:r>
            <a:endParaRPr lang="ru-RU" sz="2800" dirty="0">
              <a:ea typeface="Calibri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  <a:cs typeface="Times New Roman"/>
            </a:endParaRPr>
          </a:p>
          <a:p>
            <a:pPr marL="285750" indent="-285750" algn="ctr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Воспитывать </a:t>
            </a:r>
            <a:r>
              <a:rPr lang="ru-RU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бережное отношение к </a:t>
            </a:r>
            <a:r>
              <a:rPr lang="ru-RU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одежде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2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0188" y="116632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I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ЭТАП 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- </a:t>
            </a:r>
            <a:r>
              <a:rPr lang="ru-RU" sz="2400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подготовительный</a:t>
            </a:r>
            <a:r>
              <a:rPr lang="ru-RU" sz="24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(информационно-аналитический</a:t>
            </a:r>
            <a:r>
              <a:rPr lang="ru-RU" sz="2000" i="1" dirty="0">
                <a:solidFill>
                  <a:prstClr val="black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484784"/>
            <a:ext cx="6264696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Знакомство с темой проекта</a:t>
            </a:r>
            <a:endParaRPr lang="ru-RU" dirty="0">
              <a:solidFill>
                <a:prstClr val="black"/>
              </a:solidFill>
              <a:latin typeface="Georgia" pitchFamily="18" charset="0"/>
              <a:ea typeface="Calibri"/>
              <a:cs typeface="Times New Roman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Выявление проблемы, цели, задачи проекта</a:t>
            </a:r>
            <a:endParaRPr lang="ru-RU" dirty="0">
              <a:solidFill>
                <a:prstClr val="black"/>
              </a:solidFill>
              <a:latin typeface="Georgia" pitchFamily="18" charset="0"/>
              <a:ea typeface="Calibri"/>
              <a:cs typeface="Times New Roman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Подбор методического материала по данной теме</a:t>
            </a:r>
            <a:endParaRPr lang="ru-RU" dirty="0">
              <a:solidFill>
                <a:prstClr val="black"/>
              </a:solidFill>
              <a:latin typeface="Georgia" pitchFamily="18" charset="0"/>
              <a:ea typeface="Calibri"/>
              <a:cs typeface="Times New Roman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Создание развивающей среды для работы</a:t>
            </a:r>
            <a:endParaRPr lang="ru-RU" dirty="0">
              <a:solidFill>
                <a:prstClr val="black"/>
              </a:solidFill>
              <a:latin typeface="Georgia" pitchFamily="18" charset="0"/>
              <a:ea typeface="Calibri"/>
              <a:cs typeface="Times New Roman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Настроить детей и их родителей на совместную работу, создать положительный эмоциональный</a:t>
            </a:r>
            <a:endParaRPr lang="ru-RU" sz="3200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6"/>
            <a:ext cx="9108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64807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      </a:t>
            </a:r>
            <a:r>
              <a:rPr lang="en-US" sz="28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II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ЭТАП </a:t>
            </a:r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- </a:t>
            </a:r>
            <a:r>
              <a:rPr lang="ru-RU" sz="2800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основной (практический</a:t>
            </a:r>
            <a:r>
              <a:rPr lang="ru-RU" sz="28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)</a:t>
            </a:r>
            <a:r>
              <a:rPr lang="ru-RU" sz="20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endParaRPr lang="ru-RU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7704856" cy="595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q"/>
            </a:pPr>
            <a:r>
              <a:rPr lang="ru-RU" sz="1200" dirty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Рассказ воспитателя об истории </a:t>
            </a:r>
            <a:r>
              <a:rPr lang="ru-RU" sz="1200" dirty="0" smtClean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возникновения первой одежды</a:t>
            </a:r>
            <a:endParaRPr lang="ru-RU" sz="1200" dirty="0">
              <a:solidFill>
                <a:prstClr val="black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marL="342900" lvl="0" indent="-342900" eaLnBrk="0" fontAlgn="base" hangingPunct="0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q"/>
            </a:pPr>
            <a:r>
              <a:rPr lang="ru-RU" sz="1200" dirty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Рассматривание фотографий и беседа на тему 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«</a:t>
            </a:r>
            <a:r>
              <a:rPr lang="ru-RU" sz="1200" b="1" i="1" dirty="0" smtClean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Такая разная одежда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  <a:ea typeface="Times New Roman"/>
                <a:cs typeface="Times New Roman"/>
              </a:rPr>
              <a:t>»</a:t>
            </a:r>
            <a:endParaRPr lang="ru-RU" sz="1200" dirty="0">
              <a:solidFill>
                <a:prstClr val="black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 marL="342900" lvl="0" indent="-342900" eaLnBrk="0" fontAlgn="base" hangingPunct="0"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q"/>
            </a:pPr>
            <a:r>
              <a:rPr lang="ru-RU" sz="1200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Просмотр слайдов и </a:t>
            </a:r>
            <a:r>
              <a:rPr lang="ru-RU" sz="1200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видеоматериалов: </a:t>
            </a:r>
            <a:r>
              <a:rPr lang="ru-RU" sz="1200" b="1" i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«История  одежды»</a:t>
            </a:r>
            <a:endParaRPr lang="ru-RU" sz="1200" b="1" i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Беседы: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«Какая бывает одежда?»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«Кто изготавливает одежду?»</a:t>
            </a:r>
            <a:endParaRPr lang="ru-RU" sz="12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Просмотр фотографий, 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иллюстраций с изображением 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одежды</a:t>
            </a:r>
            <a:endParaRPr lang="ru-RU" sz="12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Чтение художественной 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литературы:</a:t>
            </a:r>
            <a:r>
              <a:rPr lang="ru-RU" sz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В.Осеева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«Волшебная иголочка»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И.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Гунина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«Сказка про то, как одежда обиделась»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стихотворение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«Про Борю»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Н.Носов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«Заплатка</a:t>
            </a:r>
            <a:r>
              <a:rPr lang="ru-RU" sz="1200" b="1" i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»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</a:t>
            </a:r>
            <a:r>
              <a:rPr lang="ru-RU" sz="1200" dirty="0" err="1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З.Александрова</a:t>
            </a:r>
            <a:r>
              <a:rPr lang="ru-RU" sz="1200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«Сарафанчик»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А.Барто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«Сто одёжек»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Е.Благинина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«Научу одеваться и братца»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З.Воскресенская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«На кончике нити»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В.Зайцев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«Я одеваться сам могу»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Казахская сказка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«Чудесная сказка»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В.Орлов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«Портниха»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К.Ушинский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«Как рубашка в поле выросла»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Л.Чарская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«Большая стирка</a:t>
            </a:r>
            <a:r>
              <a:rPr lang="ru-RU" sz="1200" b="1" i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»</a:t>
            </a:r>
            <a:endParaRPr lang="ru-RU" sz="1200" dirty="0" smtClean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Аппликация из ткани: </a:t>
            </a:r>
            <a:r>
              <a:rPr lang="ru-RU" sz="1200" b="1" i="1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« Рукавички для Деда Мороза и Снегурочки»</a:t>
            </a: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Раскрашивание рисунков по теме проекта</a:t>
            </a: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Разгадывание кроссвордов и ребусов</a:t>
            </a:r>
            <a:endParaRPr lang="ru-RU" sz="1200" b="1" i="1" dirty="0" smtClean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Экскурсия в мастерскую учреждения (знакомство с профессиями швеи, портного, закройщика)</a:t>
            </a:r>
          </a:p>
          <a:p>
            <a:pPr marL="171450" indent="-171450" algn="just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Дидактические игры: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«Что лишнее?»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«Магазин одежды»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(С предметными картинками)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«Разрезные картинки»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(одежда)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«Узнай по описанию»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(по названию частей одежды)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«Мой, моя, моё, мои…»</a:t>
            </a:r>
            <a:r>
              <a:rPr lang="ru-RU" sz="1200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«Узнай на ощупь</a:t>
            </a:r>
            <a:r>
              <a:rPr lang="ru-RU" sz="1200" b="1" i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»</a:t>
            </a:r>
          </a:p>
          <a:p>
            <a:pPr marL="171450" indent="-171450" algn="just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1200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Экспериментирование с различными видами тканей</a:t>
            </a:r>
          </a:p>
          <a:p>
            <a:pPr marL="171450" indent="-171450" algn="just">
              <a:lnSpc>
                <a:spcPts val="156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120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Показ мод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16632"/>
            <a:ext cx="43284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  <a:latin typeface="Monotype Corsiva" pitchFamily="66" charset="0"/>
              </a:rPr>
              <a:t>III </a:t>
            </a:r>
            <a:r>
              <a:rPr lang="ru-RU" sz="28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ЭТАП  - </a:t>
            </a:r>
            <a:r>
              <a:rPr lang="ru-RU" sz="2800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заключительный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63524" y="1122261"/>
            <a:ext cx="616080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endParaRPr lang="ru-RU" b="1" i="1" dirty="0" smtClean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endParaRPr lang="ru-RU" b="1" i="1" dirty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Дефиле (модный показ   моделей  одежды)</a:t>
            </a: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endParaRPr lang="ru-RU" b="1" i="1" dirty="0" smtClean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Выставка детских работ (аппликация из ткани)</a:t>
            </a:r>
          </a:p>
          <a:p>
            <a:pPr marL="342900" lvl="0" indent="-342900" algn="just">
              <a:lnSpc>
                <a:spcPts val="1560"/>
              </a:lnSpc>
              <a:spcAft>
                <a:spcPts val="1000"/>
              </a:spcAft>
              <a:buSzPts val="1000"/>
              <a:buFont typeface="Wingdings" pitchFamily="2" charset="2"/>
              <a:buChar char="q"/>
              <a:tabLst>
                <a:tab pos="457200" algn="l"/>
              </a:tabLst>
            </a:pPr>
            <a:endParaRPr lang="ru-RU" sz="1200" dirty="0">
              <a:solidFill>
                <a:srgbClr val="000000"/>
              </a:solidFill>
              <a:latin typeface="Georgia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0"/>
            <a:ext cx="910850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5121" y="44624"/>
            <a:ext cx="35349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/>
              </a:rPr>
              <a:t>Разгадывание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/>
              </a:rPr>
              <a:t>кроссвордов и ребусов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8\Desktop\ФОТКИ  ДОРОГА\DSC02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5029"/>
            <a:ext cx="2908803" cy="2662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8\Desktop\ФОТКИ  ДОРОГА\DSC02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60" y="1988840"/>
            <a:ext cx="3245940" cy="2797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8\Desktop\ФОТКИ  ДОРОГА\DSC021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2874740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" y="0"/>
            <a:ext cx="9144000" cy="64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8\Desktop\ФОТКИ  ДОРОГА\DSC021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 b="11425"/>
          <a:stretch/>
        </p:blipFill>
        <p:spPr bwMode="auto">
          <a:xfrm>
            <a:off x="4608510" y="4064862"/>
            <a:ext cx="4392487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8\Desktop\ФОТКИ  ДОРОГА\DSC021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0"/>
          <a:stretch/>
        </p:blipFill>
        <p:spPr bwMode="auto">
          <a:xfrm>
            <a:off x="93512" y="4069785"/>
            <a:ext cx="404644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8\Desktop\ФОТКИ  ДОРОГА\DSC021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4573013" y="1015663"/>
            <a:ext cx="4427984" cy="3034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7849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/>
              </a:rPr>
              <a:t>Художественно-продуктивная деятельность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/>
              </a:rPr>
              <a:t>«Раскрашивание  различных видов одежды»</a:t>
            </a:r>
            <a:endParaRPr lang="ru-RU" dirty="0"/>
          </a:p>
        </p:txBody>
      </p:sp>
      <p:pic>
        <p:nvPicPr>
          <p:cNvPr id="1026" name="Picture 2" descr="C:\Users\8\Desktop\ФОТКИ  ДОРОГА\DSC0219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 b="2640"/>
          <a:stretch/>
        </p:blipFill>
        <p:spPr bwMode="auto">
          <a:xfrm>
            <a:off x="93512" y="884367"/>
            <a:ext cx="4118448" cy="312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443</Words>
  <Application>Microsoft Office PowerPoint</Application>
  <PresentationFormat>Экран (4:3)</PresentationFormat>
  <Paragraphs>108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шщ99999</vt:lpstr>
      <vt:lpstr>Презентация PowerPoint</vt:lpstr>
      <vt:lpstr>Презентация PowerPoint</vt:lpstr>
      <vt:lpstr> ъээээээээээжрииеееееееееееееееееееееееееееееееееееееееееееееееееееееееееееееееееееееееееееееекх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</dc:creator>
  <cp:lastModifiedBy>8</cp:lastModifiedBy>
  <cp:revision>54</cp:revision>
  <dcterms:created xsi:type="dcterms:W3CDTF">2017-11-27T09:57:05Z</dcterms:created>
  <dcterms:modified xsi:type="dcterms:W3CDTF">2017-12-29T04:04:29Z</dcterms:modified>
</cp:coreProperties>
</file>