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57" r:id="rId2"/>
    <p:sldId id="348" r:id="rId3"/>
    <p:sldId id="347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79" r:id="rId12"/>
    <p:sldId id="281" r:id="rId13"/>
    <p:sldId id="285" r:id="rId14"/>
    <p:sldId id="287" r:id="rId15"/>
    <p:sldId id="289" r:id="rId16"/>
    <p:sldId id="291" r:id="rId17"/>
    <p:sldId id="293" r:id="rId18"/>
    <p:sldId id="297" r:id="rId19"/>
    <p:sldId id="299" r:id="rId20"/>
    <p:sldId id="301" r:id="rId21"/>
    <p:sldId id="303" r:id="rId22"/>
    <p:sldId id="314" r:id="rId23"/>
    <p:sldId id="315" r:id="rId24"/>
    <p:sldId id="316" r:id="rId25"/>
    <p:sldId id="317" r:id="rId26"/>
    <p:sldId id="318" r:id="rId27"/>
    <p:sldId id="320" r:id="rId28"/>
    <p:sldId id="321" r:id="rId29"/>
    <p:sldId id="330" r:id="rId30"/>
    <p:sldId id="331" r:id="rId31"/>
    <p:sldId id="333" r:id="rId32"/>
    <p:sldId id="334" r:id="rId33"/>
    <p:sldId id="344" r:id="rId34"/>
    <p:sldId id="345" r:id="rId35"/>
    <p:sldId id="346" r:id="rId36"/>
    <p:sldId id="342" r:id="rId37"/>
    <p:sldId id="343" r:id="rId38"/>
    <p:sldId id="34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17829-B79A-4E33-81A5-70FF0CBEA38C}" type="datetimeFigureOut">
              <a:rPr lang="ru-RU" smtClean="0"/>
              <a:t>27/11/17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78117-0822-41C0-A80F-6B9FABB1F4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08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27/11/17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000100" y="152400"/>
            <a:ext cx="6740252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Методика</a:t>
            </a:r>
            <a:r>
              <a:rPr lang="ru-RU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обучения</a:t>
            </a:r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4929190" y="5157192"/>
            <a:ext cx="3910010" cy="12961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800" b="1" smtClean="0"/>
              <a:t>Выполнил: СКВОРЦОВ С.В. – учитель физической культуры </a:t>
            </a:r>
          </a:p>
          <a:p>
            <a:pPr eaLnBrk="1" hangingPunct="1">
              <a:defRPr/>
            </a:pPr>
            <a:r>
              <a:rPr lang="ru-RU" sz="1800" b="1" smtClean="0"/>
              <a:t>МКОУ Горнобалыклейская СШ</a:t>
            </a:r>
          </a:p>
          <a:p>
            <a:pPr eaLnBrk="1" hangingPunct="1">
              <a:defRPr/>
            </a:pPr>
            <a:r>
              <a:rPr lang="ru-RU" sz="1800" b="1" smtClean="0"/>
              <a:t>2017 год </a:t>
            </a:r>
            <a:endParaRPr lang="ru-RU" sz="1800" b="1" dirty="0" smtClean="0"/>
          </a:p>
        </p:txBody>
      </p:sp>
      <p:sp>
        <p:nvSpPr>
          <p:cNvPr id="3077" name="Прямоугольник 5"/>
          <p:cNvSpPr>
            <a:spLocks noChangeArrowheads="1"/>
          </p:cNvSpPr>
          <p:nvPr/>
        </p:nvSpPr>
        <p:spPr bwMode="auto">
          <a:xfrm>
            <a:off x="304800" y="914400"/>
            <a:ext cx="853440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имнастике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элементами акробатики 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«Комплексной программе физического воспитания для учащихся 1-11 классов»</a:t>
            </a:r>
          </a:p>
          <a:p>
            <a:pPr>
              <a:lnSpc>
                <a:spcPct val="90000"/>
              </a:lnSpc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(авторы: Лях В.И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Зданевич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А.А.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 г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7" name="Рисунок 6" descr="C:\Users\Master\Desktop\images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2" y="2607948"/>
            <a:ext cx="2250951" cy="15841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5" descr="C:\Users\Сергей\Desktop\Юля-фото\SDC11494.JPG"/>
          <p:cNvPicPr/>
          <p:nvPr/>
        </p:nvPicPr>
        <p:blipFill rotWithShape="1">
          <a:blip r:embed="rId5" cstate="print"/>
          <a:srcRect l="-20909" t="-1250" r="22045" b="29375"/>
          <a:stretch/>
        </p:blipFill>
        <p:spPr bwMode="auto">
          <a:xfrm>
            <a:off x="1115616" y="3717032"/>
            <a:ext cx="4143375" cy="21907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legkaya-fonovaya-muzyka-bez-sl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8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42853"/>
            <a:ext cx="4246592" cy="642941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</a:rPr>
              <a:t>Стойка на лопатках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714357"/>
            <a:ext cx="8072494" cy="571504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</a:t>
            </a:r>
            <a:r>
              <a:rPr lang="ru-RU" sz="1600" dirty="0" smtClean="0">
                <a:solidFill>
                  <a:srgbClr val="FF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Из упора присев, взявшись руками за середину голени, выполнить перекат назад. В конце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переката, коснувшись пола лопатками, опереться руками в поясницу и, разогнув ноги,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выполнить стойку на лопатках. Туловище должно быть прямым, локти широко не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разводить.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1. Из упора сидя сзади перекатом назад сгибая ноги стойка на лопатках согнув ноги.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2. Из упора присев перекатом назад стойка на лопатках согнув ноги - разогнув ноги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стойка на лопатках - держать.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3. Из упора сидя сзади перекатом назад стойка на лопатках.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4. Из упора присев перекатом назад стойка на лопатках.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Сгибание в тазобедренных суставах.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Тело отклонено от вертикальной плоскости.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Неправильно поставлены руки.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Широко разведены локти.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Стоя сбоку от ученика у места опоры лопатками, одной рукой захватить за голень,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предупреждая возможность опускания ног за голову. После выхода в стойку на лопатках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дополнительно (по мере необходимости)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поддерживать сзади за бедро,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добиваясь более точного вертикального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положения тела с вытянутыми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 smtClean="0"/>
              <a:t>носками.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5000636"/>
            <a:ext cx="504189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7" y="260350"/>
            <a:ext cx="5438804" cy="68103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Из положения лежа на спине «мост»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28595" y="836712"/>
            <a:ext cx="8031837" cy="55450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Лежа на спине, сильно согнуть ноги и развести их (на длину стопы), носки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Развернуть кнаружи, руками опереться у плеч (пальцами к плечам). Выпрямляя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одновременно руки и ноги, прогнуться и наклонить голову назад. Сгибая руки 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ноги, наклоняя голову вперед, медленно опуститься на спину в исходное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положение. При выполнении стремиться полностью разогнуть ноги и перевести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массу тела на руки.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Последовательность обучения.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1. Предварительно размять мышцы спины и плечевого пояса (наклоны туловища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вперед, назад, в стороны, вращения туловищем, круги и рывковые движения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руками).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2. Освоить исходное положение и наклон головы назад, стоя ноги врозь у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гимнастической стенки, опираясь о нее.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3. Из положения лежа на спине выполнить «мост» с помощью.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4. Из положения лежа на спине выполнить «мост» самостоятельно.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5. Первое время повторять «мост» 3-5 раз, затем увеличивать до 8-12 раз, чередуя с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наклонами вперед, кувырками, стойками.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7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Ноги в коленях согнуты, ступни на носках.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Ноги согнуты в коленях, плечи смещены от точек опоры кистей.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Руки и ноги широко расставлены.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Голова наклонена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Страховка и помощь.</a:t>
            </a:r>
            <a:endParaRPr lang="ru-RU" sz="17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Стоя сбоку, поддерживать одной рукой под спину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у лопаток, другой под поясницу.</a:t>
            </a:r>
          </a:p>
          <a:p>
            <a:pPr eaLnBrk="1" hangingPunct="1">
              <a:lnSpc>
                <a:spcPct val="80000"/>
              </a:lnSpc>
            </a:pPr>
            <a:endParaRPr lang="ru-RU" sz="1400" dirty="0" smtClean="0"/>
          </a:p>
        </p:txBody>
      </p:sp>
      <p:pic>
        <p:nvPicPr>
          <p:cNvPr id="1027" name="Picture 3" descr="C:\Users\Master\Desktop\Рисунки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73216"/>
            <a:ext cx="3257550" cy="12096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60350"/>
            <a:ext cx="7929618" cy="720378"/>
          </a:xfrm>
        </p:spPr>
        <p:txBody>
          <a:bodyPr>
            <a:no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Перекат назад в группировке с последующей опорой руками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за головой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28595" y="908050"/>
            <a:ext cx="8072495" cy="552134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Это упражнение является подводящим для освоения первой части кувырка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назад.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Из упора присев сгруппироваться и выполнять перекат назад, в конце переката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опереться ладонями о пол у головы, держа локти и кисти параллельно.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На расстоянии полушага от стенки, наклоняясь назад, поставить согнутые в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локтях руки у головы.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положения лежа на спине повторить и. п. для выполнения «моста», т. е.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/>
              <a:t>с</a:t>
            </a:r>
            <a:r>
              <a:rPr lang="ru-RU" sz="1600" b="1" dirty="0" smtClean="0"/>
              <a:t>огнуть ноги в коленях и поставить согнутые в локтях руки на пол кистями около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головы.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перекат назад в группировке с последующей опорой руками за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головой и перекат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При постановке кистей сильно разведены локти.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Локти и кисти непараллельны.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Неодновременная постановка кистей.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При появлении ошибок помогать,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стоя у головы</a:t>
            </a:r>
            <a:r>
              <a:rPr lang="ru-RU" sz="1600" b="1" dirty="0"/>
              <a:t>.</a:t>
            </a:r>
            <a:endParaRPr lang="ru-RU" sz="1600" b="1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229200"/>
            <a:ext cx="3313112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74676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7030A0"/>
                </a:solidFill>
              </a:rPr>
              <a:t>   </a:t>
            </a:r>
            <a:r>
              <a:rPr lang="en-US" sz="2000" b="1" dirty="0" smtClean="0">
                <a:solidFill>
                  <a:srgbClr val="7030A0"/>
                </a:solidFill>
              </a:rPr>
              <a:t>IV </a:t>
            </a:r>
            <a:r>
              <a:rPr lang="ru-RU" sz="2000" b="1" dirty="0" smtClean="0">
                <a:solidFill>
                  <a:srgbClr val="7030A0"/>
                </a:solidFill>
              </a:rPr>
              <a:t>КЛАСС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33CC33"/>
                </a:solidFill>
              </a:rPr>
              <a:t/>
            </a:r>
            <a:br>
              <a:rPr lang="ru-RU" sz="1400" b="1" dirty="0" smtClean="0">
                <a:solidFill>
                  <a:srgbClr val="33CC33"/>
                </a:solidFill>
              </a:rPr>
            </a:br>
            <a:r>
              <a:rPr lang="ru-RU" sz="1400" b="1" dirty="0" smtClean="0">
                <a:solidFill>
                  <a:srgbClr val="33CC33"/>
                </a:solidFill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</a:rPr>
              <a:t>Кувырок назад в группировке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214422"/>
            <a:ext cx="8001056" cy="5214974"/>
          </a:xfrm>
          <a:ln>
            <a:noFill/>
          </a:ln>
          <a:effectLst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Из упора присев, руки несколько впереди - тяжесть тела перенести на руки;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затем, отталкиваясь ладонями о пол руками, быстро перекатиться назад,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увеличив вращающий момент за счет плотной группировки; в момент касания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опоры лопатками поставить  кисти за плечами и, опираясь на них, перевернуться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через голову (не разгибая ног) и перейти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Кувырок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присев перекат назад в группировке с последующей опорой руками за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головой.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кувырок назад в группировке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Неточная постановка рук (на кулаки, на тыльную сторону кистей ,непараллельная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/>
              <a:t>п</a:t>
            </a:r>
            <a:r>
              <a:rPr lang="ru-RU" sz="1600" b="1" dirty="0" smtClean="0"/>
              <a:t>остановка кистей и локтей).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Разгибание ног в момент постановки рук и переворачивания через голову.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Неплотная группировка.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Отсутствие опоры и отжимания на руках в момент переворачивания через голову.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Медленное переворачивание.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Стоя сбоку, одной рукой поддерживать под плечо, другой, при необходимости,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подтолкнуть под спину.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14290"/>
            <a:ext cx="4105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88640"/>
            <a:ext cx="7424766" cy="1440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solidFill>
                  <a:srgbClr val="FF0000"/>
                </a:solidFill>
              </a:rPr>
              <a:t>Кувырок назад и перекатом назад стойка на лопатках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1800" b="1" dirty="0" smtClean="0"/>
              <a:t>Эта связка состоит из разученных ранее элементов. Поэтому необходимо предварительно повторить их отдельно, а затем соединить. Требования к технике выполнения, страховке и помощи те же.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600200"/>
            <a:ext cx="8072494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Акробатические упражнения во 2-4 классе</a:t>
            </a:r>
            <a:endParaRPr lang="ru-RU" sz="1800" dirty="0" smtClean="0">
              <a:solidFill>
                <a:srgbClr val="FF0000"/>
              </a:solidFill>
            </a:endParaRPr>
          </a:p>
          <a:p>
            <a:endParaRPr lang="ru-RU" sz="18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1600" b="1" dirty="0" smtClean="0"/>
              <a:t>1. Из упора присев перекатом назад стойка на лопатках (держать), перекатом вперед</a:t>
            </a:r>
          </a:p>
          <a:p>
            <a:pPr>
              <a:buNone/>
            </a:pPr>
            <a:r>
              <a:rPr lang="ru-RU" sz="1600" b="1" dirty="0" smtClean="0"/>
              <a:t>присев и в темпе прыжок вверх прогнувшись.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2. Два кувырка вперед   слитно</a:t>
            </a:r>
            <a:r>
              <a:rPr lang="ru-RU" sz="1600" b="1" dirty="0"/>
              <a:t> </a:t>
            </a:r>
            <a:r>
              <a:rPr lang="ru-RU" sz="1600" b="1" dirty="0" smtClean="0"/>
              <a:t>- перекатом назад  стойка на лопатках (держать) -  </a:t>
            </a:r>
          </a:p>
          <a:p>
            <a:pPr>
              <a:buNone/>
            </a:pPr>
            <a:r>
              <a:rPr lang="ru-RU" sz="1600" b="1" dirty="0" smtClean="0"/>
              <a:t>перекатом </a:t>
            </a:r>
            <a:r>
              <a:rPr lang="ru-RU" sz="1600" b="1" dirty="0"/>
              <a:t> </a:t>
            </a:r>
            <a:r>
              <a:rPr lang="ru-RU" sz="1600" b="1" dirty="0" smtClean="0"/>
              <a:t>вперед присев и в темпе  прыжок вверх прогнувшись.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3. Кувырок вперед - перекатом назад лежа на спине «мост» (держать) - лечь на спину</a:t>
            </a:r>
          </a:p>
          <a:p>
            <a:pPr>
              <a:buNone/>
            </a:pPr>
            <a:r>
              <a:rPr lang="ru-RU" sz="1600" b="1" dirty="0" smtClean="0"/>
              <a:t>и перекатиться назад с согнутыми ногами до упора руками за головой - в темпе  два</a:t>
            </a:r>
          </a:p>
          <a:p>
            <a:pPr>
              <a:buNone/>
            </a:pPr>
            <a:r>
              <a:rPr lang="ru-RU" sz="1600" b="1" dirty="0" smtClean="0"/>
              <a:t>кувырка вперед с последующим прыжком вверх прогнувшись.</a:t>
            </a:r>
          </a:p>
          <a:p>
            <a:pPr eaLnBrk="1" hangingPunct="1"/>
            <a:endParaRPr lang="ru-RU" sz="2800" dirty="0" smtClean="0">
              <a:solidFill>
                <a:srgbClr val="FFFF00"/>
              </a:solidFill>
            </a:endParaRPr>
          </a:p>
        </p:txBody>
      </p:sp>
      <p:pic>
        <p:nvPicPr>
          <p:cNvPr id="6" name="Picture 3" descr="C:\Users\Master\Desktop\images (2).jpg"/>
          <p:cNvPicPr/>
          <p:nvPr/>
        </p:nvPicPr>
        <p:blipFill>
          <a:blip r:embed="rId2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5013176"/>
            <a:ext cx="3095625" cy="13144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14356"/>
            <a:ext cx="7313240" cy="1000132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V</a:t>
            </a:r>
            <a:r>
              <a:rPr lang="ru-RU" sz="2200" b="1" dirty="0" smtClean="0">
                <a:solidFill>
                  <a:srgbClr val="FF0000"/>
                </a:solidFill>
              </a:rPr>
              <a:t> КЛАСС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 smtClean="0"/>
              <a:t>В 5 классе продолжается дальнейшее совершенствование техники  исполнения кувырков вперед и назад, стойки на лопатках из различных исходных положений и с дополнительными движениями различными частями тела в сочетании с прыжками и поворотами. Увеличивается дозировка упражнений и интенсивность их выполнений.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>
              <a:solidFill>
                <a:srgbClr val="00B05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988840"/>
            <a:ext cx="8001056" cy="44644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5 классе</a:t>
            </a:r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600" b="1" dirty="0" smtClean="0"/>
              <a:t>1. Кувырок вперед с прыжком вверх с поворотом кругом – кувырок назад</a:t>
            </a:r>
          </a:p>
          <a:p>
            <a:pPr>
              <a:buNone/>
            </a:pPr>
            <a:r>
              <a:rPr lang="ru-RU" sz="1600" b="1" dirty="0" smtClean="0"/>
              <a:t>и перекатом назад стойка на лопатках (держать) - четыре встречных движения</a:t>
            </a:r>
          </a:p>
          <a:p>
            <a:pPr>
              <a:buNone/>
            </a:pPr>
            <a:r>
              <a:rPr lang="ru-RU" sz="1600" b="1" dirty="0" smtClean="0"/>
              <a:t>ногами в стойке – перекатом вперед упор присев и прыжок вверх прогнувшись.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2. Кувырок назад и прыжок вверх с поворотом кругом – кувырок  вперед и лечь на</a:t>
            </a:r>
          </a:p>
          <a:p>
            <a:pPr>
              <a:buNone/>
            </a:pPr>
            <a:r>
              <a:rPr lang="ru-RU" sz="1600" b="1" dirty="0" smtClean="0"/>
              <a:t>спину – «мост» (держать) – лечь на спину и стойка на лопатках (держать) – дважды</a:t>
            </a:r>
          </a:p>
          <a:p>
            <a:pPr>
              <a:buNone/>
            </a:pPr>
            <a:r>
              <a:rPr lang="ru-RU" sz="1600" b="1" dirty="0" smtClean="0"/>
              <a:t>опустить ноги до касания пола за головой – перекатом вперед в упор присев и</a:t>
            </a:r>
          </a:p>
          <a:p>
            <a:pPr>
              <a:buNone/>
            </a:pPr>
            <a:r>
              <a:rPr lang="ru-RU" sz="1600" b="1" dirty="0" smtClean="0"/>
              <a:t>прыжок вверх  прогнувшись с одновременным хлопком руками над головой.</a:t>
            </a:r>
          </a:p>
          <a:p>
            <a:pPr eaLnBrk="1" hangingPunct="1">
              <a:buFontTx/>
              <a:buNone/>
            </a:pPr>
            <a:endParaRPr lang="ru-RU" sz="1400" dirty="0" smtClean="0"/>
          </a:p>
        </p:txBody>
      </p:sp>
      <p:pic>
        <p:nvPicPr>
          <p:cNvPr id="2051" name="Picture 3" descr="C:\Users\Master\Desktop\Рисунки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01208"/>
            <a:ext cx="3619500" cy="1143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7227917" cy="1714512"/>
          </a:xfrm>
        </p:spPr>
        <p:txBody>
          <a:bodyPr/>
          <a:lstStyle/>
          <a:p>
            <a:pPr eaLnBrk="1" hangingPunct="1"/>
            <a:r>
              <a:rPr lang="ru-RU" sz="1400" b="1" dirty="0"/>
              <a:t> </a:t>
            </a:r>
            <a:r>
              <a:rPr lang="ru-RU" sz="1600" b="1" dirty="0" smtClean="0"/>
              <a:t>Учащиеся данного класса</a:t>
            </a:r>
            <a:r>
              <a:rPr lang="ru-RU" sz="1600" dirty="0" smtClean="0"/>
              <a:t> </a:t>
            </a:r>
            <a:r>
              <a:rPr lang="ru-RU" sz="1600" b="1" dirty="0" smtClean="0"/>
              <a:t>должны  научиться выполнять:</a:t>
            </a:r>
            <a:br>
              <a:rPr lang="ru-RU" sz="1600" b="1" dirty="0" smtClean="0"/>
            </a:br>
            <a:r>
              <a:rPr lang="ru-RU" sz="1600" b="1" dirty="0" smtClean="0"/>
              <a:t> Два кувырка вперёд слитно.</a:t>
            </a:r>
            <a:br>
              <a:rPr lang="ru-RU" sz="1600" b="1" dirty="0" smtClean="0"/>
            </a:br>
            <a:r>
              <a:rPr lang="ru-RU" sz="1600" b="1" dirty="0" smtClean="0"/>
              <a:t> Мост из положения стоя с помощью.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69748"/>
            <a:ext cx="8072494" cy="488358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Мост из положения стоя с помощью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Выполняется из стойки ноги врозь, руки вверх. Наклоняясь  назад, подать таз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вперед и медленно опуститься в положение «мост». При опускании голову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наклонить назад до отказа.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Выполнить «мост» из положения лежа на спине.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и.п., стоя спиной к гимнастической стенке на расстоянии полушага, наклон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назад с захватом руками за рейку.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То же на большем расстоянии и, поочередно перехватывая руками рейки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Гимнастической стенки, опуститься как можно ниже. Помогать стоя сбоку,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поддерживая под лопатки при опускании и поднимании туловища.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4. «Мост» наклоном назад с поддержкой стоя лицом друг к другу.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При наклоне туловища назад и опускании в «мост» голова не полностью отведена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Страховку осуществлять стоя сбоку, поддерживая одной рукой под лопатки,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другой под поясницу.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Упражнение выполняют со страховкой до полного освоения.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28596" y="333375"/>
            <a:ext cx="4249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КЛАСС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34673"/>
            <a:ext cx="24479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60350"/>
            <a:ext cx="5367367" cy="1143000"/>
          </a:xfrm>
        </p:spPr>
        <p:txBody>
          <a:bodyPr/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/>
            </a:r>
            <a:br>
              <a:rPr lang="en-US" sz="1600" b="1" dirty="0" smtClean="0">
                <a:solidFill>
                  <a:srgbClr val="0033CC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6 классе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</a:t>
            </a:r>
            <a:endParaRPr lang="ru-RU" sz="1800" b="1" dirty="0" smtClean="0">
              <a:solidFill>
                <a:srgbClr val="FF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340768"/>
            <a:ext cx="8103844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мальчиков.</a:t>
            </a:r>
          </a:p>
          <a:p>
            <a:pPr>
              <a:buNone/>
            </a:pPr>
            <a:r>
              <a:rPr lang="ru-RU" sz="1600" b="1" dirty="0" smtClean="0"/>
              <a:t>1. Из </a:t>
            </a:r>
            <a:r>
              <a:rPr lang="ru-RU" sz="1600" b="1" dirty="0"/>
              <a:t>стойки ноги врозь, руки вверх, наклоном назад «мост» с </a:t>
            </a:r>
            <a:r>
              <a:rPr lang="ru-RU" sz="1600" b="1" dirty="0" smtClean="0"/>
              <a:t>помощью - лечь</a:t>
            </a:r>
            <a:r>
              <a:rPr lang="ru-RU" sz="1600" b="1" dirty="0"/>
              <a:t>, </a:t>
            </a:r>
            <a:r>
              <a:rPr lang="ru-RU" sz="1600" b="1" dirty="0" smtClean="0"/>
              <a:t>и</a:t>
            </a:r>
          </a:p>
          <a:p>
            <a:pPr>
              <a:buNone/>
            </a:pPr>
            <a:r>
              <a:rPr lang="ru-RU" sz="1600" b="1" dirty="0" smtClean="0"/>
              <a:t>поднимая </a:t>
            </a:r>
            <a:r>
              <a:rPr lang="ru-RU" sz="1600" b="1" dirty="0"/>
              <a:t>туловище,  упор сидя сзади </a:t>
            </a:r>
            <a:r>
              <a:rPr lang="ru-RU" sz="1600" b="1" dirty="0" smtClean="0"/>
              <a:t>, перекатом </a:t>
            </a:r>
            <a:r>
              <a:rPr lang="ru-RU" sz="1600" b="1" dirty="0"/>
              <a:t>назад стойка на </a:t>
            </a:r>
            <a:r>
              <a:rPr lang="ru-RU" sz="1600" b="1" dirty="0" smtClean="0"/>
              <a:t>лопатках</a:t>
            </a:r>
          </a:p>
          <a:p>
            <a:pPr>
              <a:buNone/>
            </a:pPr>
            <a:r>
              <a:rPr lang="ru-RU" sz="1600" b="1" dirty="0" smtClean="0"/>
              <a:t>(держать) - перекатом </a:t>
            </a:r>
            <a:r>
              <a:rPr lang="ru-RU" sz="1600" b="1" dirty="0"/>
              <a:t>вперед упор </a:t>
            </a:r>
            <a:r>
              <a:rPr lang="ru-RU" sz="1600" b="1" dirty="0" smtClean="0"/>
              <a:t>присев - кувырок </a:t>
            </a:r>
            <a:r>
              <a:rPr lang="ru-RU" sz="1600" b="1" dirty="0"/>
              <a:t>назад в упор </a:t>
            </a:r>
            <a:r>
              <a:rPr lang="ru-RU" sz="1600" b="1" dirty="0" smtClean="0"/>
              <a:t>присев – кувырок</a:t>
            </a:r>
          </a:p>
          <a:p>
            <a:pPr>
              <a:buNone/>
            </a:pPr>
            <a:r>
              <a:rPr lang="ru-RU" sz="1600" b="1" dirty="0" smtClean="0"/>
              <a:t>вперед </a:t>
            </a:r>
            <a:r>
              <a:rPr lang="ru-RU" sz="1600" b="1" dirty="0"/>
              <a:t>и прыжок вверх прогибаясь</a:t>
            </a:r>
            <a:r>
              <a:rPr lang="ru-RU" sz="1600" b="1" dirty="0" smtClean="0"/>
              <a:t>.</a:t>
            </a:r>
          </a:p>
          <a:p>
            <a:pPr lvl="0">
              <a:buClr>
                <a:srgbClr val="B83D68"/>
              </a:buCl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lvl="0">
              <a:buClr>
                <a:srgbClr val="B83D68"/>
              </a:buCl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lvl="0">
              <a:buClr>
                <a:srgbClr val="B83D68"/>
              </a:buClr>
              <a:buNone/>
            </a:pPr>
            <a:endParaRPr lang="ru-RU" sz="1600" b="1" dirty="0">
              <a:solidFill>
                <a:srgbClr val="FF0000"/>
              </a:solidFill>
            </a:endParaRPr>
          </a:p>
          <a:p>
            <a:pPr lvl="0">
              <a:buClr>
                <a:srgbClr val="B83D68"/>
              </a:buCl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lvl="0">
              <a:buClr>
                <a:srgbClr val="B83D68"/>
              </a:buCl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lvl="0">
              <a:buClr>
                <a:srgbClr val="B83D68"/>
              </a:buCl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девочек.</a:t>
            </a:r>
            <a:endParaRPr lang="ru-RU" sz="1600" b="1" dirty="0">
              <a:solidFill>
                <a:srgbClr val="FF0000"/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sz="1600" b="1" dirty="0" smtClean="0"/>
              <a:t>1. Два </a:t>
            </a:r>
            <a:r>
              <a:rPr lang="ru-RU" sz="1600" b="1" dirty="0"/>
              <a:t>кувырка вперед и, выпрямляясь, руки </a:t>
            </a:r>
            <a:r>
              <a:rPr lang="ru-RU" sz="1600" b="1" dirty="0" smtClean="0"/>
              <a:t>вверх - опуститься </a:t>
            </a:r>
            <a:r>
              <a:rPr lang="ru-RU" sz="1600" b="1" dirty="0"/>
              <a:t>в «</a:t>
            </a:r>
            <a:r>
              <a:rPr lang="ru-RU" sz="1600" b="1" dirty="0" smtClean="0"/>
              <a:t>мост» - лечь и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ru-RU" sz="1600" b="1" dirty="0" smtClean="0"/>
              <a:t>стойка </a:t>
            </a:r>
            <a:r>
              <a:rPr lang="ru-RU" sz="1600" b="1" dirty="0"/>
              <a:t>на </a:t>
            </a:r>
            <a:r>
              <a:rPr lang="ru-RU" sz="1600" b="1" dirty="0" smtClean="0"/>
              <a:t>лопатках - перекат </a:t>
            </a:r>
            <a:r>
              <a:rPr lang="ru-RU" sz="1600" b="1" dirty="0"/>
              <a:t>вперед  в упор  присев и прыжок прогибаясь </a:t>
            </a:r>
            <a:r>
              <a:rPr lang="ru-RU" sz="1600" b="1" dirty="0" smtClean="0"/>
              <a:t>ноги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ru-RU" sz="1600" b="1" dirty="0" smtClean="0"/>
              <a:t>врозь</a:t>
            </a:r>
            <a:r>
              <a:rPr lang="ru-RU" sz="1600" dirty="0"/>
              <a:t>.</a:t>
            </a:r>
            <a:endParaRPr lang="ru-RU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029075" cy="15541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Master\Desktop\Рисунки\images (4).jpg"/>
          <p:cNvPicPr/>
          <p:nvPr/>
        </p:nvPicPr>
        <p:blipFill>
          <a:blip r:embed="rId3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57192"/>
            <a:ext cx="3305175" cy="13087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71480"/>
            <a:ext cx="7500990" cy="1214446"/>
          </a:xfrm>
        </p:spPr>
        <p:txBody>
          <a:bodyPr>
            <a:noAutofit/>
          </a:bodyPr>
          <a:lstStyle/>
          <a:p>
            <a:pPr eaLnBrk="1" hangingPunct="1">
              <a:tabLst>
                <a:tab pos="82550" algn="l"/>
                <a:tab pos="273050" algn="l"/>
              </a:tabLst>
            </a:pP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VII </a:t>
            </a:r>
            <a:r>
              <a:rPr lang="ru-RU" sz="2000" b="1" dirty="0" smtClean="0">
                <a:solidFill>
                  <a:srgbClr val="FF0000"/>
                </a:solidFill>
              </a:rPr>
              <a:t>КЛАСС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600" b="1" dirty="0" smtClean="0"/>
              <a:t>С этого класса мальчики и девочки начинают осваивать разные упражнения. </a:t>
            </a:r>
            <a:br>
              <a:rPr lang="ru-RU" sz="1600" b="1" dirty="0" smtClean="0"/>
            </a:br>
            <a:r>
              <a:rPr lang="ru-RU" sz="1600" b="1" dirty="0" smtClean="0"/>
              <a:t> </a:t>
            </a:r>
            <a:r>
              <a:rPr lang="ru-RU" sz="1600" b="1" i="1" dirty="0" smtClean="0"/>
              <a:t>Мальчики</a:t>
            </a:r>
            <a:r>
              <a:rPr lang="ru-RU" sz="1600" b="1" dirty="0" smtClean="0"/>
              <a:t> должны  выполнять:</a:t>
            </a:r>
            <a:br>
              <a:rPr lang="ru-RU" sz="1600" b="1" dirty="0" smtClean="0"/>
            </a:br>
            <a:r>
              <a:rPr lang="ru-RU" sz="1600" b="1" dirty="0" smtClean="0"/>
              <a:t> 1. Кувырок вперед в стойку на лопатках.</a:t>
            </a:r>
            <a:br>
              <a:rPr lang="ru-RU" sz="1600" b="1" dirty="0" smtClean="0"/>
            </a:br>
            <a:r>
              <a:rPr lang="ru-RU" sz="1600" b="1" dirty="0" smtClean="0"/>
              <a:t> 2. Стойка на голове с согнутыми ногами.</a:t>
            </a:r>
            <a:br>
              <a:rPr lang="ru-RU" sz="1600" b="1" dirty="0" smtClean="0"/>
            </a:br>
            <a:r>
              <a:rPr lang="ru-RU" sz="1600" b="1" dirty="0" smtClean="0"/>
              <a:t> </a:t>
            </a:r>
            <a:r>
              <a:rPr lang="ru-RU" sz="1600" b="1" i="1" dirty="0" smtClean="0"/>
              <a:t>Девочки: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     Кувырок назад в полушпагат.</a:t>
            </a:r>
            <a:br>
              <a:rPr lang="ru-RU" sz="1600" b="1" dirty="0" smtClean="0"/>
            </a:br>
            <a:r>
              <a:rPr lang="ru-RU" sz="1400" dirty="0" smtClean="0">
                <a:solidFill>
                  <a:srgbClr val="FFFF00"/>
                </a:solidFill>
              </a:rPr>
              <a:t/>
            </a:r>
            <a:br>
              <a:rPr lang="ru-RU" sz="1400" dirty="0" smtClean="0">
                <a:solidFill>
                  <a:srgbClr val="FFFF00"/>
                </a:solidFill>
              </a:rPr>
            </a:br>
            <a:endParaRPr lang="ru-RU" sz="36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2071678"/>
            <a:ext cx="8072494" cy="409734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Кувырок вперед в стойку на лопатках</a:t>
            </a:r>
          </a:p>
          <a:p>
            <a:pPr eaLnBrk="1" hangingPunct="1"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buFontTx/>
              <a:buNone/>
            </a:pPr>
            <a:r>
              <a:rPr lang="ru-RU" sz="1400" b="1" dirty="0" smtClean="0"/>
              <a:t>Из упора присев или упора стоя на ко­ленях, разгибая ноги, согнуться в тазобедренных</a:t>
            </a:r>
          </a:p>
          <a:p>
            <a:pPr eaLnBrk="1" hangingPunct="1">
              <a:buFontTx/>
              <a:buNone/>
            </a:pPr>
            <a:r>
              <a:rPr lang="ru-RU" sz="1400" b="1" dirty="0" smtClean="0"/>
              <a:t>суставах и, наклоняя голову на грудь, опуститься на шею и лопатки. Далее, не отрывая </a:t>
            </a:r>
          </a:p>
          <a:p>
            <a:pPr eaLnBrk="1" hangingPunct="1">
              <a:buFontTx/>
              <a:buNone/>
            </a:pPr>
            <a:r>
              <a:rPr lang="ru-RU" sz="1400" b="1" dirty="0" smtClean="0"/>
              <a:t>носки от пола, подставляя руки под спину, поднять ноги в стойку на лопатках, перекатом</a:t>
            </a:r>
          </a:p>
          <a:p>
            <a:pPr eaLnBrk="1" hangingPunct="1">
              <a:buFontTx/>
              <a:buNone/>
            </a:pPr>
            <a:r>
              <a:rPr lang="ru-RU" sz="1400" b="1" dirty="0" smtClean="0"/>
              <a:t>вперед в группировке встать</a:t>
            </a:r>
          </a:p>
          <a:p>
            <a:pPr eaLnBrk="1" hangingPunct="1">
              <a:buNone/>
            </a:pPr>
            <a:endParaRPr lang="ru-RU" sz="1400" dirty="0" smtClean="0">
              <a:solidFill>
                <a:srgbClr val="FFFF00"/>
              </a:solidFill>
            </a:endParaRPr>
          </a:p>
          <a:p>
            <a:pPr eaLnBrk="1" hangingPunct="1">
              <a:buNone/>
            </a:pPr>
            <a:r>
              <a:rPr lang="ru-RU" sz="1600" dirty="0" smtClean="0">
                <a:solidFill>
                  <a:srgbClr val="FFFF00"/>
                </a:solidFill>
              </a:rPr>
              <a:t> </a:t>
            </a:r>
            <a:endParaRPr lang="en-US" sz="1600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ru-RU" sz="1600" dirty="0" smtClean="0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28596" y="3643313"/>
            <a:ext cx="807249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>
              <a:solidFill>
                <a:srgbClr val="FF0000"/>
              </a:solidFill>
            </a:endParaRPr>
          </a:p>
          <a:p>
            <a:pPr marL="342900" indent="-342900"/>
            <a:r>
              <a:rPr lang="ru-RU" sz="1400" b="1" dirty="0" smtClean="0"/>
              <a:t>1. Из </a:t>
            </a:r>
            <a:r>
              <a:rPr lang="ru-RU" sz="1400" b="1" dirty="0"/>
              <a:t>упора присев перекатом назад стойка на лопатках.</a:t>
            </a:r>
          </a:p>
          <a:p>
            <a:pPr marL="342900" indent="-342900"/>
            <a:r>
              <a:rPr lang="ru-RU" sz="1400" b="1" dirty="0" smtClean="0"/>
              <a:t>2. Из </a:t>
            </a:r>
            <a:r>
              <a:rPr lang="ru-RU" sz="1400" b="1" dirty="0"/>
              <a:t>упора стоя на коленях кувырок вперед в стойку на лопатках.</a:t>
            </a:r>
          </a:p>
          <a:p>
            <a:pPr marL="342900" indent="-342900"/>
            <a:r>
              <a:rPr lang="ru-RU" sz="1400" b="1" dirty="0" smtClean="0"/>
              <a:t>3. Из </a:t>
            </a:r>
            <a:r>
              <a:rPr lang="ru-RU" sz="1400" b="1" dirty="0"/>
              <a:t>упора присев кувырок вперед в стойку на лопатках </a:t>
            </a:r>
          </a:p>
          <a:p>
            <a:pPr marL="342900" indent="-342900"/>
            <a:r>
              <a:rPr lang="ru-RU" sz="1600" b="1" dirty="0">
                <a:solidFill>
                  <a:srgbClr val="FF0000"/>
                </a:solidFill>
              </a:rPr>
              <a:t>Типичные ошибки.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</a:p>
          <a:p>
            <a:pPr marL="342900" indent="-342900"/>
            <a:r>
              <a:rPr lang="ru-RU" sz="1400" b="1" dirty="0" smtClean="0"/>
              <a:t>Преждевременный </a:t>
            </a:r>
            <a:r>
              <a:rPr lang="ru-RU" sz="1400" b="1" dirty="0"/>
              <a:t>отрыв ног от опоры и падение вперед.</a:t>
            </a:r>
          </a:p>
          <a:p>
            <a:pPr marL="342900" indent="-342900"/>
            <a:r>
              <a:rPr lang="ru-RU" sz="1400" b="1" dirty="0"/>
              <a:t>Постановка рук с широко разведенными локтями.</a:t>
            </a:r>
          </a:p>
          <a:p>
            <a:pPr marL="342900" indent="-342900"/>
            <a:r>
              <a:rPr lang="ru-RU" sz="1400" b="1" dirty="0"/>
              <a:t>Ошибки, типичные для стойки на лопатках </a:t>
            </a:r>
          </a:p>
          <a:p>
            <a:pPr marL="342900" indent="-342900"/>
            <a:r>
              <a:rPr lang="ru-RU" sz="1600" b="1" dirty="0">
                <a:solidFill>
                  <a:srgbClr val="FF0000"/>
                </a:solidFill>
              </a:rPr>
              <a:t>Страховка и помощь.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</a:p>
          <a:p>
            <a:pPr marL="342900" indent="-342900"/>
            <a:r>
              <a:rPr lang="ru-RU" sz="1400" b="1" dirty="0" smtClean="0"/>
              <a:t>Во </a:t>
            </a:r>
            <a:r>
              <a:rPr lang="ru-RU" sz="1400" b="1" dirty="0"/>
              <a:t>избежание сильного вращения и возможного опускания таза, стоя сбоку, 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поддерживать </a:t>
            </a:r>
            <a:r>
              <a:rPr lang="ru-RU" sz="1400" b="1" dirty="0"/>
              <a:t>за голень, помогая перейти в стойку на лопатках, далее 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помогать</a:t>
            </a:r>
            <a:r>
              <a:rPr lang="ru-RU" sz="1400" b="1" dirty="0"/>
              <a:t>, </a:t>
            </a:r>
            <a:r>
              <a:rPr lang="ru-RU" sz="1400" b="1" dirty="0" smtClean="0"/>
              <a:t>как при </a:t>
            </a:r>
            <a:r>
              <a:rPr lang="ru-RU" sz="1400" b="1" dirty="0"/>
              <a:t>выполнении стойки на лопатках. </a:t>
            </a:r>
          </a:p>
          <a:p>
            <a:pPr marL="342900" indent="-342900"/>
            <a:endParaRPr lang="ru-RU" sz="1000" dirty="0">
              <a:solidFill>
                <a:srgbClr val="FFFF00"/>
              </a:solidFill>
            </a:endParaRPr>
          </a:p>
          <a:p>
            <a:pPr marL="342900" indent="-342900"/>
            <a:endParaRPr lang="ru-RU" sz="1000" dirty="0">
              <a:solidFill>
                <a:srgbClr val="FFFF00"/>
              </a:solidFill>
            </a:endParaRPr>
          </a:p>
          <a:p>
            <a:pPr marL="342900" indent="-342900"/>
            <a:endParaRPr lang="ru-RU" sz="1000" dirty="0"/>
          </a:p>
          <a:p>
            <a:pPr marL="342900" indent="-342900"/>
            <a:endParaRPr lang="ru-RU" sz="1000" dirty="0"/>
          </a:p>
          <a:p>
            <a:pPr marL="342900" indent="-342900"/>
            <a:endParaRPr lang="ru-RU" sz="1000" dirty="0"/>
          </a:p>
          <a:p>
            <a:pPr marL="342900" indent="-342900"/>
            <a:endParaRPr lang="ru-RU" sz="1000" dirty="0"/>
          </a:p>
          <a:p>
            <a:pPr marL="342900" indent="-342900"/>
            <a:endParaRPr lang="ru-RU" sz="1000" dirty="0"/>
          </a:p>
          <a:p>
            <a:pPr marL="342900" indent="-342900"/>
            <a:endParaRPr lang="ru-RU" sz="1000" dirty="0"/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000108"/>
            <a:ext cx="3095625" cy="15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7424766" cy="77809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</a:rPr>
              <a:t>Стойка на голове согнув ноги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001056" cy="532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Упражнение является подводящим для освоения стойки на голове и руках.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Из упора присев, разгибая ноги, опереться головой о мат, перенося массу тела на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руки и голову, без толчка и маха согнуть к груди сначала одну ногу, затем другую,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принимая стойку на голове согнув ноги.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Руки и голова должны образовать равносторонний треугольник. Кисти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располагаются на ширине плеч. Голова опирается верхней частью лба.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присев стойка на голове с согнутыми ногами с помощью.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стойка на голове самостоятельно.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Неправильная постановка головы; не на лоб, а на темя.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Близкая постановка головы к рукам (нарушен принцип равностороннего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треугольника).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Сгибание ног не к груди, а за спину. 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Помогать, стоя сбоку на коленях, поддерживая одной рукой под спину, другой за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голени.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495665"/>
            <a:ext cx="785818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Физическое воспитание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школьников осуществляется с помощью различных средств, среди  которых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акробатика занимает особое место. Акробатические упражнения общедоступны и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эффективны, а занятия ими оказывает существенное влияние на физическое развитие детей и формирование двигательной функции. Непременным условием правильной организации занятий акробатикой является учет возрастных и индивидуальных особенностей занимающихся. Двигательные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возможности школьников тесно взаимосвязаны с морфологическими и функциональными показателями организма. Исходя из этого, задачи, содержание, методы и направленность педагогических воздействий, применяемых в занятиях по акробатике, должны изменяться по мере роста и развития детей.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акробатических упражнений не требует использования различных снарядов. Фронтальный, фронтально-посменный, поточный и игровой способы организации учащихся при выполнении этих упражнений способствуют значительному повышению плотности урока. Несложные и хорошо освоенные равновесия, стойки,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мосты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можно с успехом выполнять в подготовительной части урока.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Успешное 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акробатических упражнений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позволит учащимся выполнить требования общегосударственного образовательного стандарта по физической культуре.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850106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</a:rPr>
              <a:t>Кувырок назад в полушпагат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1800" b="1" dirty="0" smtClean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052736"/>
            <a:ext cx="8072494" cy="54006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Техника выполнения.</a:t>
            </a:r>
            <a:r>
              <a:rPr lang="ru-RU" sz="17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Заканчивая кувырок назад согнуть одну ногу к груди и, опираясь на руки,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 поставить ее на колено, другую ногу не сгибать и не опускать; выпрямиться,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разогнуть руки в  упор стоя на колене. Опуская ногу и отодвигаясь выпрямиться,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скользя руками по полу - полушпагат.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7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Последовательность обучения</a:t>
            </a:r>
            <a:r>
              <a:rPr lang="ru-RU" sz="17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1. Из упора присев кувырок назад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2. Из упора присев кувырок назад в упор стоя на коленях.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3. Из упора присев кувырок назад в упор  стоя на одном колене, другую 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4. Из упора стоя на коленях, опираясь руками о пол, выдвигая вперед левое (правое)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колено и отводя назад другую ногу, коснуться тазом пятки левой (правой) ноги;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выпрямиться, руки в стороны, смотреть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5. Из упора стоя на одном колене, другую назад, опуская одну ногу и отодвигаясь,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выпрямиться, скользя руками по полу, и принять полушпагат.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6. Из упора присев кувырок назад в полушпагат.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Типичные ошибки</a:t>
            </a:r>
            <a:r>
              <a:rPr lang="ru-RU" sz="17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Резкое опускание согнутой и прямой ноги.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Сгибание ноги, отведенной 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Страховка и помощь</a:t>
            </a:r>
            <a:r>
              <a:rPr lang="ru-RU" sz="1700" dirty="0" smtClean="0">
                <a:solidFill>
                  <a:srgbClr val="FF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Стоя сбоку, поддерживать под бедро прямой ноги и под плечо.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67" y="116632"/>
            <a:ext cx="4518025" cy="15970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4900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7 классе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600200"/>
            <a:ext cx="8001056" cy="485313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/>
          </a:p>
          <a:p>
            <a:pPr>
              <a:buNone/>
            </a:pPr>
            <a:r>
              <a:rPr lang="ru-RU" sz="1600" b="1" dirty="0" smtClean="0"/>
              <a:t>1. Кувырок вперед - перекатом назад - стойка на лопатках - перекатом вперед </a:t>
            </a:r>
          </a:p>
          <a:p>
            <a:pPr>
              <a:buNone/>
            </a:pPr>
            <a:r>
              <a:rPr lang="ru-RU" sz="1600" b="1" dirty="0" smtClean="0"/>
              <a:t>упор присев - стойка на голове и руках - опускание в упор присев и прыжок вверх</a:t>
            </a:r>
          </a:p>
          <a:p>
            <a:pPr>
              <a:buNone/>
            </a:pPr>
            <a:r>
              <a:rPr lang="ru-RU" sz="1600" b="1" dirty="0" smtClean="0"/>
              <a:t>прогнувшись.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2. Кувырок назад в полушпагат (держать)</a:t>
            </a:r>
            <a:r>
              <a:rPr lang="ru-RU" sz="1600" b="1" dirty="0"/>
              <a:t> </a:t>
            </a:r>
            <a:r>
              <a:rPr lang="ru-RU" sz="1600" b="1" dirty="0" smtClean="0"/>
              <a:t>- наклоны вперед перекат в сторону на</a:t>
            </a:r>
          </a:p>
          <a:p>
            <a:pPr>
              <a:buNone/>
            </a:pPr>
            <a:r>
              <a:rPr lang="ru-RU" sz="1600" b="1" dirty="0" smtClean="0"/>
              <a:t>спину и стойка на лопатках (держать) - перекат вперед - кувырок вперед – </a:t>
            </a:r>
          </a:p>
          <a:p>
            <a:pPr>
              <a:buNone/>
            </a:pPr>
            <a:r>
              <a:rPr lang="ru-RU" sz="1600" b="1" dirty="0" smtClean="0"/>
              <a:t>прыжок вверх прогнувшись.</a:t>
            </a:r>
          </a:p>
          <a:p>
            <a:pPr>
              <a:buNone/>
            </a:pPr>
            <a:endParaRPr lang="ru-RU" sz="1600" dirty="0" smtClean="0"/>
          </a:p>
        </p:txBody>
      </p:sp>
      <p:pic>
        <p:nvPicPr>
          <p:cNvPr id="5" name="Picture 2" descr="C:\Users\Master\Desktop\images (4)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209925" cy="1428750"/>
          </a:xfrm>
          <a:prstGeom prst="rect">
            <a:avLst/>
          </a:prstGeom>
          <a:noFill/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ster\Desktop\Рисунки\images (4)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7"/>
            <a:ext cx="3305175" cy="13811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VIII</a:t>
            </a:r>
            <a:r>
              <a:rPr lang="ru-RU" sz="2000" b="1" dirty="0" smtClean="0">
                <a:solidFill>
                  <a:srgbClr val="FF0000"/>
                </a:solidFill>
              </a:rPr>
              <a:t> КЛАСС</a:t>
            </a:r>
            <a:r>
              <a:rPr lang="ru-RU" sz="1400" b="1" dirty="0" smtClean="0">
                <a:solidFill>
                  <a:srgbClr val="33CC33"/>
                </a:solidFill>
              </a:rPr>
              <a:t/>
            </a:r>
            <a:br>
              <a:rPr lang="ru-RU" sz="1400" b="1" dirty="0" smtClean="0">
                <a:solidFill>
                  <a:srgbClr val="33CC33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 </a:t>
            </a:r>
            <a:r>
              <a:rPr lang="ru-RU" sz="1800" b="1" i="1" dirty="0" smtClean="0"/>
              <a:t>Мальчики</a:t>
            </a:r>
            <a:r>
              <a:rPr lang="ru-RU" sz="1800" b="1" dirty="0" smtClean="0"/>
              <a:t> должны освоить кувырок назад в упор стоя ноги врозь, длинный</a:t>
            </a:r>
            <a:br>
              <a:rPr lang="ru-RU" sz="1800" b="1" dirty="0" smtClean="0"/>
            </a:br>
            <a:r>
              <a:rPr lang="ru-RU" sz="1800" b="1" dirty="0" smtClean="0"/>
              <a:t>  кувырок,</a:t>
            </a:r>
            <a:r>
              <a:rPr lang="ru-RU" sz="1800" b="1" dirty="0"/>
              <a:t> </a:t>
            </a:r>
            <a:r>
              <a:rPr lang="ru-RU" sz="1800" b="1" dirty="0" smtClean="0"/>
              <a:t>стойку на голове и руках. </a:t>
            </a:r>
            <a:br>
              <a:rPr lang="ru-RU" sz="1800" b="1" dirty="0" smtClean="0"/>
            </a:br>
            <a:r>
              <a:rPr lang="ru-RU" sz="1800" b="1" dirty="0" smtClean="0"/>
              <a:t>  </a:t>
            </a:r>
            <a:r>
              <a:rPr lang="ru-RU" sz="1800" b="1" i="1" dirty="0" smtClean="0"/>
              <a:t>Девочки</a:t>
            </a:r>
            <a:r>
              <a:rPr lang="ru-RU" sz="1800" b="1" dirty="0" smtClean="0"/>
              <a:t> - «мост» и поворот в упор стоя на одном колене.</a:t>
            </a:r>
            <a:r>
              <a:rPr lang="ru-RU" sz="1800" b="1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600200"/>
            <a:ext cx="8143932" cy="485313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900" b="1" dirty="0" smtClean="0">
                <a:solidFill>
                  <a:srgbClr val="FF0000"/>
                </a:solidFill>
              </a:rPr>
              <a:t>Кувырок назад в упор стоя ноги врозь</a:t>
            </a:r>
            <a:endParaRPr lang="ru-RU" sz="29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1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Из упора присев, заканчивая кувырок назад, развести ноги, не сгибая их в коленях,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и, выпрямляя руки, выйти в упор стоя ноги врозь.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23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1. Из упора присев кувырок назад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2. Из седа в группировке перекат назад до упора согнувшись ноги врозь 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возвратиться в и.п.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3. Из упора присев перекат назад в группировке до упора согнувшись ноги врозь 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возвратиться в и.п.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4. Из упора стоя ноги врозь согнувшись сгибание и разгибание рук до касания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головой матов.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5. Из упора присев кувырок назад в упор стоя ноги врозь.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23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Неправильная постановка рук, как при выполнении кувырка 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Слишком запоздалое разведение ног.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Неполное разгибание ног в момент разведения.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Помогать, стоя сбоку на коленях, поддерживая под спину в момент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переворачивания через голову.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Чтобы выполняющий не задел страхующего ногами при их разведении,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 smtClean="0"/>
              <a:t>последний должен находиться рядом с выполняющим в и.п.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5085184"/>
            <a:ext cx="3649945" cy="1368425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214290"/>
            <a:ext cx="8032406" cy="623904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22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200" b="1" dirty="0" smtClean="0">
                <a:solidFill>
                  <a:srgbClr val="FF0000"/>
                </a:solidFill>
              </a:rPr>
              <a:t>Длинный кувырок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Длинный кувырок вперед выполняется из полуприседа, руки назад, махом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руками вперед и разгибая ноги, поставить руки не ближе 60-80 см от носков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впереди плеч, оттолкнуться ногами и выполнить кувырок в группировке.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При этом надо стремиться, чтобы сгибание ног в коленях происходило в момент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касания пола лопатками.</a:t>
            </a:r>
          </a:p>
          <a:p>
            <a:pPr eaLnBrk="1" hangingPunct="1">
              <a:lnSpc>
                <a:spcPct val="80000"/>
              </a:lnSpc>
            </a:pPr>
            <a:endParaRPr lang="ru-RU" sz="17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7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1. Из упора присев кувырок вперед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2. Из упора присев кувырок вперед с постепенным увеличением расстояния между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ногами и руками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3. Из полуприседа длинный кувырок вперед в упор присев с линии, находящейся на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/>
              <a:t>р</a:t>
            </a:r>
            <a:r>
              <a:rPr lang="ru-RU" sz="1700" b="1" dirty="0" smtClean="0"/>
              <a:t>асстоянии 60-80 см до постановки рук.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7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Близкая постановка рук, что приводит к выполнению обычного кувырка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Ноги в момент отталкивания не разгибаются полностью.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Появление фазы полета из-за слишком большого расстояния между стопами 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местом постановки рук.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Ошибки, типичные при выполнении группировок, перекатов и кувырка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Стоя сбоку у места постановки рук, одной рукой,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накладывая ее на затылок выполняющего,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/>
              <a:t>п</a:t>
            </a:r>
            <a:r>
              <a:rPr lang="ru-RU" sz="1700" b="1" dirty="0" smtClean="0"/>
              <a:t>омогать ему наклонять голову вперед,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а другой поддерживать снизу под живот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700" b="1" dirty="0" smtClean="0"/>
              <a:t>или бедро.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tretch>
            <a:fillRect/>
          </a:stretch>
        </p:blipFill>
        <p:spPr>
          <a:xfrm>
            <a:off x="6084168" y="3501008"/>
            <a:ext cx="2748911" cy="1512168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285728"/>
            <a:ext cx="8103844" cy="616760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Стойка на голове и руках</a:t>
            </a:r>
          </a:p>
          <a:p>
            <a:pPr eaLnBrk="1" hangingPunct="1">
              <a:lnSpc>
                <a:spcPct val="80000"/>
              </a:lnSpc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Из упора присев, опираясь головой (верхней частью лба) впереди рук,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Образуя равносторонний треугольник, толчком стойка на голове согнув ноги с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последующим выпрямлением туловища до прямого вертикального положения.</a:t>
            </a:r>
          </a:p>
          <a:p>
            <a:pPr eaLnBrk="1" hangingPunct="1">
              <a:lnSpc>
                <a:spcPct val="80000"/>
              </a:lnSpc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Из упора присев стойка на голове согнув ноги (упражнение </a:t>
            </a:r>
            <a:r>
              <a:rPr lang="en-US" sz="1600" b="1" dirty="0" smtClean="0"/>
              <a:t>VII</a:t>
            </a:r>
            <a:r>
              <a:rPr lang="ru-RU" sz="1600" b="1" dirty="0" smtClean="0"/>
              <a:t> класса).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присев стойка на голове согнув ноги с последующим выпрямлением тела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до прямого положения.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толчком двумя ногами стойка на голове и возвратиться в и.п.</a:t>
            </a:r>
          </a:p>
          <a:p>
            <a:pPr eaLnBrk="1" hangingPunct="1">
              <a:lnSpc>
                <a:spcPct val="80000"/>
              </a:lnSpc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Неправильная постановка головы (не на лоб, а на темя).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Голова поставлена близко или далеко от рук.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Неполное разгибание в тазобедренных суставах.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Излишнее прогибание в пояснице.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Ноги согнуты в коленях, носки не оттянуты.</a:t>
            </a:r>
          </a:p>
          <a:p>
            <a:pPr eaLnBrk="1" hangingPunct="1">
              <a:lnSpc>
                <a:spcPct val="80000"/>
              </a:lnSpc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Стоя сбоку, одной рукой поддерживать за голень снизу, другой под спину. При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выходе в стойку поддерживать одной рукой за бедро, а другой за голень,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добиваясь </a:t>
            </a:r>
            <a:r>
              <a:rPr lang="ru-RU" sz="1600" b="1" dirty="0"/>
              <a:t>т</a:t>
            </a:r>
            <a:r>
              <a:rPr lang="ru-RU" sz="1600" b="1" dirty="0" smtClean="0"/>
              <a:t>очного вертикального положения.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36296" y="116632"/>
            <a:ext cx="1265238" cy="1500744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357166"/>
            <a:ext cx="8072494" cy="609617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«Мост» и поворот кругом в упор стоя на одном колене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Описание техники выполнения «моста» из положения лежа на спине и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из положения стоя с помощью приведены для учащихся </a:t>
            </a:r>
            <a:r>
              <a:rPr lang="en-US" sz="6400" b="1" dirty="0" smtClean="0"/>
              <a:t>III </a:t>
            </a:r>
            <a:r>
              <a:rPr lang="ru-RU" sz="6400" b="1" dirty="0" smtClean="0"/>
              <a:t>и </a:t>
            </a:r>
            <a:r>
              <a:rPr lang="en-US" sz="6400" b="1" dirty="0" smtClean="0"/>
              <a:t>VI</a:t>
            </a:r>
            <a:r>
              <a:rPr lang="ru-RU" sz="6400" b="1" dirty="0" smtClean="0"/>
              <a:t> классов.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Поэтому здесь остановимся на технике поворота в упор стоя на одном колене из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положения «мост». Перенося тяжесть тела на правую (левую) руку и правую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(левую) ногу, оттолкнуться левой (правой) рукой и начать поворот направо (налево).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Повернувшись на 90* согнуться и закончить упражнение в упоре стоя на правом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(левом) колене, другую назад. Завершая поворот, опереться на левую (правую) руку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и вернуть кисть правой (левой) руки в обычное положение.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6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Последовательность обучения.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1. Повторить «мост» из положения лежа на спине.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2. Повторить «мост» из положения стоя с помощью.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3. В положении «мост» научить переносить тяжесть тела с руки на руку,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приподнимая одну руку от пола.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4. Повторить положение упора стоя на одном колене.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5. «Мост» и поворот кругом в упор стоя на одном колене с помощью 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самостоятельно.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6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Недостаточная передача тяжести тела на руки.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Слишком широкая постановка рук на пол.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При повороте нет толчка ногой, противоположной повороту от пола.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Опускание и сгибание ноги сзади.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Помогать, стоя с противоположной повороту стороны, поддерживая под спину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и за ногу.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357166"/>
            <a:ext cx="7496204" cy="51118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Акробатические соединения в 8 классе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 smtClean="0">
              <a:solidFill>
                <a:srgbClr val="0033CC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857232"/>
            <a:ext cx="8072494" cy="55961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мальчиков.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600" b="1" dirty="0" smtClean="0"/>
              <a:t>1. Кувырок вперед - кувырок назад – кувырок вперед стоя согнувшись, ноги </a:t>
            </a:r>
          </a:p>
          <a:p>
            <a:pPr>
              <a:buNone/>
            </a:pPr>
            <a:r>
              <a:rPr lang="ru-RU" sz="1600" b="1" dirty="0" smtClean="0"/>
              <a:t>врозь - толчком ног упор присев и прыжок вверх прогнувшись.</a:t>
            </a:r>
          </a:p>
          <a:p>
            <a:pPr>
              <a:buNone/>
            </a:pPr>
            <a:r>
              <a:rPr lang="ru-RU" sz="1600" b="1" dirty="0" smtClean="0"/>
              <a:t>2. Кувырок вперед – стойка на голове и руках (держать) – опускание в упор присев </a:t>
            </a:r>
          </a:p>
          <a:p>
            <a:pPr>
              <a:buNone/>
            </a:pPr>
            <a:r>
              <a:rPr lang="ru-RU" sz="1600" b="1" dirty="0" smtClean="0"/>
              <a:t>и длинный кувырок  вперед  в упор присев</a:t>
            </a:r>
            <a:r>
              <a:rPr lang="ru-RU" sz="1600" b="1" dirty="0"/>
              <a:t> </a:t>
            </a:r>
            <a:r>
              <a:rPr lang="ru-RU" sz="1600" b="1" dirty="0" smtClean="0"/>
              <a:t>- прыжок вверх прогнувшись.</a:t>
            </a:r>
          </a:p>
          <a:p>
            <a:pPr>
              <a:buNone/>
            </a:pPr>
            <a:r>
              <a:rPr lang="ru-RU" sz="1600" b="1" dirty="0" smtClean="0"/>
              <a:t>3. Длинный кувырок вперед – стойка на голове и руках (держать) – опускание в</a:t>
            </a:r>
          </a:p>
          <a:p>
            <a:pPr>
              <a:buNone/>
            </a:pPr>
            <a:r>
              <a:rPr lang="ru-RU" sz="1600" b="1" dirty="0" smtClean="0"/>
              <a:t>упор присев и два кувырка вперед с последующим прыжком вверх прогнувшись.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1600" b="1" dirty="0" smtClean="0"/>
          </a:p>
          <a:p>
            <a:pPr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девочек.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1. Кувырок назад полушпагат – </a:t>
            </a:r>
          </a:p>
          <a:p>
            <a:pPr>
              <a:buNone/>
            </a:pPr>
            <a:r>
              <a:rPr lang="ru-RU" sz="1600" b="1" dirty="0" smtClean="0"/>
              <a:t>наклон вперед перекат в стойку на спину и</a:t>
            </a:r>
          </a:p>
          <a:p>
            <a:pPr>
              <a:buNone/>
            </a:pPr>
            <a:r>
              <a:rPr lang="ru-RU" sz="1600" b="1" dirty="0" smtClean="0"/>
              <a:t>стойка на лопатках (держать) – лечь на спину – мост (держать) – поворот в упор,</a:t>
            </a:r>
          </a:p>
          <a:p>
            <a:pPr>
              <a:buNone/>
            </a:pPr>
            <a:r>
              <a:rPr lang="ru-RU" sz="1600" b="1" dirty="0" smtClean="0"/>
              <a:t>стоя на коленях, свободную ногу назад – приставляя ногу, упор стоя на коленях – </a:t>
            </a:r>
          </a:p>
          <a:p>
            <a:pPr>
              <a:buNone/>
            </a:pPr>
            <a:r>
              <a:rPr lang="ru-RU" sz="1600" b="1" dirty="0" smtClean="0"/>
              <a:t>кувырок вперед и прыжок вверх прогнувшись.</a:t>
            </a:r>
          </a:p>
          <a:p>
            <a:pPr>
              <a:buNone/>
            </a:pPr>
            <a:r>
              <a:rPr lang="ru-RU" sz="1600" b="1" dirty="0" smtClean="0"/>
              <a:t>2. «Мост» опусканием (держать) – поворот  в упор, стоя на одном колене, свободную</a:t>
            </a:r>
          </a:p>
          <a:p>
            <a:pPr>
              <a:buNone/>
            </a:pPr>
            <a:r>
              <a:rPr lang="ru-RU" sz="1600" b="1" dirty="0" smtClean="0"/>
              <a:t>ногу в сторону – перекат в стойку на спину и стойка на лопатках (держать) –</a:t>
            </a:r>
          </a:p>
          <a:p>
            <a:pPr>
              <a:buNone/>
            </a:pPr>
            <a:r>
              <a:rPr lang="ru-RU" sz="1600" b="1" dirty="0" smtClean="0"/>
              <a:t>опусканием ног назад полушпагат (держать) – упор присев и кувырок вперед с</a:t>
            </a:r>
          </a:p>
          <a:p>
            <a:pPr>
              <a:buNone/>
            </a:pPr>
            <a:r>
              <a:rPr lang="ru-RU" sz="1600" b="1" dirty="0" smtClean="0"/>
              <a:t>последующим прыжком вверх прогнувшись.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802083" cy="20050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7467600" cy="12961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IX</a:t>
            </a:r>
            <a:r>
              <a:rPr lang="ru-RU" sz="2200" b="1" dirty="0" smtClean="0">
                <a:solidFill>
                  <a:srgbClr val="FF0000"/>
                </a:solidFill>
              </a:rPr>
              <a:t> КЛАСС</a:t>
            </a:r>
            <a:r>
              <a:rPr lang="ru-RU" sz="1600" b="1" dirty="0" smtClean="0">
                <a:solidFill>
                  <a:srgbClr val="33CC33"/>
                </a:solidFill>
              </a:rPr>
              <a:t/>
            </a:r>
            <a:br>
              <a:rPr lang="ru-RU" sz="1600" b="1" dirty="0" smtClean="0">
                <a:solidFill>
                  <a:srgbClr val="33CC33"/>
                </a:solidFill>
              </a:rPr>
            </a:br>
            <a:r>
              <a:rPr lang="ru-RU" sz="16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smtClean="0"/>
              <a:t>В этом классе </a:t>
            </a:r>
            <a:r>
              <a:rPr lang="ru-RU" sz="1800" b="1" i="1" dirty="0" smtClean="0"/>
              <a:t>юноши</a:t>
            </a:r>
            <a:r>
              <a:rPr lang="ru-RU" sz="1800" b="1" dirty="0" smtClean="0"/>
              <a:t> осваивают из упора присев силой стойку на голове и</a:t>
            </a:r>
            <a:br>
              <a:rPr lang="ru-RU" sz="1800" b="1" dirty="0" smtClean="0"/>
            </a:br>
            <a:r>
              <a:rPr lang="ru-RU" sz="1800" b="1" dirty="0" smtClean="0"/>
              <a:t> руках и с</a:t>
            </a:r>
            <a:r>
              <a:rPr lang="ru-RU" sz="1800" b="1" dirty="0"/>
              <a:t> </a:t>
            </a:r>
            <a:r>
              <a:rPr lang="ru-RU" sz="1800" b="1" dirty="0" smtClean="0"/>
              <a:t>трех шагов разбега кувырок вперед прыжком,</a:t>
            </a:r>
            <a:br>
              <a:rPr lang="ru-RU" sz="1800" b="1" dirty="0" smtClean="0"/>
            </a:br>
            <a:r>
              <a:rPr lang="ru-RU" sz="1800" b="1" dirty="0" smtClean="0"/>
              <a:t> а </a:t>
            </a:r>
            <a:r>
              <a:rPr lang="ru-RU" sz="1800" b="1" i="1" dirty="0" smtClean="0"/>
              <a:t>девушки - </a:t>
            </a:r>
            <a:r>
              <a:rPr lang="ru-RU" sz="1800" b="1" dirty="0" smtClean="0"/>
              <a:t>равновесие на одной ноге, выпад вперед и кувырок вперед.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412776"/>
            <a:ext cx="8072494" cy="50405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3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Из упора присев силой стойка на голове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3400" b="1" dirty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Из упора присев (голову и руки необходимо поставить так же, как и при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выполнении стойки на голове и руках согнув ноги, стойку силой можно выполнить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 согнутыми или прямыми ногами (согнувшись). Но в обоих вариантах из упора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присев, предварительно разогнув ноги и не отрывая их от пола, необходимо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поставить вертикально туловище, а затем поднять ноги: в первом случае - сгибая их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в коленях через стойку, согнув ноги, а во втором - разгибаясь в тазобедренных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суставах с прямыми ногами.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6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1. Повторить стойку на голове согнув ноги.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2. Повторить стойку на голове толчком двумя из упора присев  согнутыми ногами.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3. Из упора присев стойка на голове согнув ноги силой.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4. Из упора присев стойка на голове согнувшись (с прямыми ногами) силой.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6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Неправильное положение рук и головы, описанное ранее.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Стойка выполняется толчком двумя или махом одной и толчком другой.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Слишком далеко или близко поставлены руки от ног, и при разгибании ног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туловище принимает наклонное  положение: либо вперед (когда руки поставлены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слишком близко к ногам), либо назад (когда руки поставлены слишком далеко от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ног).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Преждевременное разгибание в тазобедренных суставах (до того момента, когда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туловище еще не примет вертикального положения).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Страховка </a:t>
            </a:r>
            <a:r>
              <a:rPr lang="ru-RU" sz="6400" dirty="0" smtClean="0">
                <a:solidFill>
                  <a:srgbClr val="FF0000"/>
                </a:solidFill>
              </a:rPr>
              <a:t>и </a:t>
            </a:r>
            <a:r>
              <a:rPr lang="ru-RU" sz="6400" b="1" dirty="0" smtClean="0">
                <a:solidFill>
                  <a:srgbClr val="FF0000"/>
                </a:solidFill>
              </a:rPr>
              <a:t>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Стоя сбоку, одной рукой поддерживать под спину.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764704"/>
            <a:ext cx="3888432" cy="1376362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04664"/>
            <a:ext cx="8136904" cy="609617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С трех  шагов  разбега  кувырок  вперед  прыжком</a:t>
            </a:r>
          </a:p>
          <a:p>
            <a:pPr eaLnBrk="1" hangingPunct="1">
              <a:lnSpc>
                <a:spcPct val="80000"/>
              </a:lnSpc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35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56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6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Характерной особенностью техники является наличие полетной фазы после толчка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ногами, в без опорном положении тело слегка согнуто в тазобедренных суставах.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После касания руками опоры выполняется кувырок вперед.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Кувырок вперед прыжком выполняется из полуприседа, с шага, с разбега на горку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из 2-3 матов.</a:t>
            </a:r>
          </a:p>
          <a:p>
            <a:pPr eaLnBrk="1" hangingPunct="1">
              <a:lnSpc>
                <a:spcPct val="80000"/>
              </a:lnSpc>
            </a:pPr>
            <a:endParaRPr lang="ru-RU" sz="6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6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1. Из упора присев кувырок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2. Из упора присев длинный кувырок вперед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3. Из полуприседа руки назад, кувырок прыжком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4. С трех шагов разбега кувырок вперед прыжком в упор присев</a:t>
            </a:r>
            <a:r>
              <a:rPr lang="ru-RU" sz="6400" dirty="0" smtClean="0">
                <a:solidFill>
                  <a:srgbClr val="FFFF00"/>
                </a:solidFill>
              </a:rPr>
              <a:t>.</a:t>
            </a:r>
            <a:endParaRPr lang="ru-RU" sz="64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6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Ошибки, типичные при выполнении кувырка в группировке, длинного кувырка.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Слишком высокая или низкая траектория в полетной фазе.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Постановка рук под себя и резкое их сгибание.</a:t>
            </a:r>
            <a:endParaRPr lang="ru-RU" sz="64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>
                <a:solidFill>
                  <a:srgbClr val="FF0000"/>
                </a:solidFill>
              </a:rPr>
              <a:t>Страховка и помощь.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Страховка обеспечивается одним или двумя партнерами в фазе полета, особенно в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момент прихода руками на опору.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Стоя сбоку, страхующий одной рукой берет ученика за затылок, наклоняет его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голову вперед, а другой рукой помогает снизу под бедро.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6400" b="1" dirty="0" smtClean="0"/>
              <a:t>В начальной стадии обучения лучше страховать вдвоем.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60232" y="3645024"/>
            <a:ext cx="2016224" cy="1584176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428604"/>
            <a:ext cx="8072494" cy="59527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Равновесие на одной, выпад вперед и кувырок вперед</a:t>
            </a:r>
            <a:endParaRPr lang="ru-RU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Равновесие - это положение, в котором учащийся стоит на одной ноге,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наклонившись вперед, подняв другую ногу назад до отказа и руки в стороны.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Для принятия равновесия из основной стойки отвести одну ногу максимально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назад и несколько прогнуться. Сохраняя такое положение, сделать наклон вперед.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0033CC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Стоя лицом у гимнастической стенки махи одной ногой 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Равновесие стоя боком у гимнастической стенки.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Равновесие самостоятельно. Удерживать равновесие следует по 3-4 с, а для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/>
              <a:t>с</a:t>
            </a:r>
            <a:r>
              <a:rPr lang="ru-RU" sz="1600" b="1" dirty="0" smtClean="0"/>
              <a:t>овершенствования - до 10-20 с, выполнять равновесие с закрытыми глазами.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4. Равновесие на одной, выпад вперед и кувырок вперед.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При наклоне туловища вперед нога опускается.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 полностью выпрямлена опорная нога.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Стоя сбоку со стороны отводимой назад ноги, одной рукой помогать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под плечо, другой под бедро, постепенно помощь уменьшать,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держа только за одну руку.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3"/>
            <a:ext cx="7358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I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</a:rPr>
              <a:t>КЛАСС</a:t>
            </a: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571480"/>
            <a:ext cx="8072494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Группировка</a:t>
            </a:r>
          </a:p>
          <a:p>
            <a:pPr marL="609600" indent="-609600">
              <a:lnSpc>
                <a:spcPct val="80000"/>
              </a:lnSpc>
            </a:pPr>
            <a:endParaRPr lang="ru-RU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Группировка - </a:t>
            </a:r>
            <a:r>
              <a:rPr lang="ru-RU" sz="1600" b="1" dirty="0" smtClean="0">
                <a:latin typeface="Times New Roman" pitchFamily="18" charset="0"/>
              </a:rPr>
              <a:t>это согнутое положение тела, при котором колени подтянуты к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плечам, локти прижаты к туловищу, а кисти захватывают середину голени 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(стопы и колени слегка разведены). Группировка служит основным подводящим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smtClean="0">
                <a:latin typeface="Times New Roman" pitchFamily="18" charset="0"/>
              </a:rPr>
              <a:t>упражнением </a:t>
            </a:r>
            <a:r>
              <a:rPr lang="ru-RU" sz="1600" b="1" dirty="0" smtClean="0">
                <a:latin typeface="Times New Roman" pitchFamily="18" charset="0"/>
              </a:rPr>
              <a:t>к перекатам, кувыркам. Группировку выполняют в приседе.</a:t>
            </a:r>
          </a:p>
          <a:p>
            <a:pPr marL="609600" indent="-609600">
              <a:lnSpc>
                <a:spcPct val="80000"/>
              </a:lnSpc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Последовательность обучения.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1. Из о.с. руки вверх, быстро присесть и принять положение в группировке в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приседе, обращая внимание на умение округлять спину.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2. Из положения упора сидя сзади быстро согнуть ноги 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</a:rPr>
              <a:t>сгруппироваться.</a:t>
            </a:r>
          </a:p>
          <a:p>
            <a:pPr marL="609600" indent="-609600">
              <a:lnSpc>
                <a:spcPct val="80000"/>
              </a:lnSpc>
            </a:pPr>
            <a:r>
              <a:rPr lang="en-US" sz="1600" b="1" dirty="0" smtClean="0">
                <a:latin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</a:rPr>
              <a:t>. Лежа на спине руки вверх, быстро согнуть ноги и сгруппироваться.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4. Из положения лежа на спине, поднимая туловище, принять группировку сидя.</a:t>
            </a:r>
          </a:p>
          <a:p>
            <a:pPr marL="609600" indent="-609600"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Откинутая назад голова.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Ноги вместе, не разведены.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Ноги разведены слишком широко.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Неправильный захват руками голеней (слишком высоко или низко, в «замок»).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Неплотная группировка.</a:t>
            </a:r>
          </a:p>
          <a:p>
            <a:pPr marL="609600" indent="-609600"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Требования к выполнению. 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Каждое упражнение выполнять несколько раз, 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постепенно ускоряя движения и фиксируя</a:t>
            </a:r>
          </a:p>
          <a:p>
            <a:pPr marL="609600" indent="-609600">
              <a:lnSpc>
                <a:spcPct val="80000"/>
              </a:lnSpc>
            </a:pPr>
            <a:r>
              <a:rPr lang="ru-RU" sz="1600" b="1" dirty="0" smtClean="0">
                <a:latin typeface="Times New Roman" pitchFamily="18" charset="0"/>
              </a:rPr>
              <a:t>положение группировки.</a:t>
            </a:r>
          </a:p>
          <a:p>
            <a:pPr marL="609600" indent="-609600">
              <a:lnSpc>
                <a:spcPct val="80000"/>
              </a:lnSpc>
            </a:pPr>
            <a:endParaRPr lang="ru-RU" sz="1400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endParaRPr lang="ru-RU" sz="1400" dirty="0" smtClean="0">
              <a:latin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28445"/>
            <a:ext cx="3500430" cy="135732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9 классе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836712"/>
            <a:ext cx="8072494" cy="5616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юношей.</a:t>
            </a:r>
          </a:p>
          <a:p>
            <a:pPr>
              <a:buNone/>
            </a:pPr>
            <a:r>
              <a:rPr lang="ru-RU" sz="1600" b="1" dirty="0" smtClean="0"/>
              <a:t>1. С двух-трех шагов разбега длинный кувырок вперед - силой стойка на голове </a:t>
            </a:r>
          </a:p>
          <a:p>
            <a:pPr>
              <a:buNone/>
            </a:pPr>
            <a:r>
              <a:rPr lang="ru-RU" sz="1600" b="1" dirty="0" smtClean="0"/>
              <a:t>и руках (держать) - опускание в упор присев - кувырок назад и прыжок вверх</a:t>
            </a:r>
          </a:p>
          <a:p>
            <a:pPr>
              <a:buNone/>
            </a:pPr>
            <a:r>
              <a:rPr lang="ru-RU" sz="1600" b="1" dirty="0" smtClean="0"/>
              <a:t>прогнувшись.</a:t>
            </a:r>
          </a:p>
          <a:p>
            <a:pPr>
              <a:buNone/>
            </a:pPr>
            <a:r>
              <a:rPr lang="ru-RU" sz="1600" b="1" dirty="0" smtClean="0"/>
              <a:t>2. </a:t>
            </a:r>
            <a:r>
              <a:rPr lang="ru-RU" sz="1600" b="1" dirty="0"/>
              <a:t>Махом одной и толчком другой стойка на руках и кувырок </a:t>
            </a:r>
            <a:r>
              <a:rPr lang="ru-RU" sz="1600" b="1" dirty="0" smtClean="0"/>
              <a:t>вперед - силой  стойка</a:t>
            </a:r>
          </a:p>
          <a:p>
            <a:pPr>
              <a:buNone/>
            </a:pPr>
            <a:r>
              <a:rPr lang="ru-RU" sz="1600" b="1" dirty="0" smtClean="0"/>
              <a:t>на голове - опускаясь </a:t>
            </a:r>
            <a:r>
              <a:rPr lang="ru-RU" sz="1600" b="1" dirty="0"/>
              <a:t>в упор присев, кувырок назад через стойку на руках.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Для девушек.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600" b="1" dirty="0" smtClean="0"/>
              <a:t>1. Шагом левой – равновесие - выпад </a:t>
            </a:r>
            <a:r>
              <a:rPr lang="ru-RU" sz="1600" b="1" dirty="0"/>
              <a:t>правой, руки в </a:t>
            </a:r>
            <a:r>
              <a:rPr lang="ru-RU" sz="1600" b="1" dirty="0" smtClean="0"/>
              <a:t>стороны - </a:t>
            </a:r>
          </a:p>
          <a:p>
            <a:pPr>
              <a:buNone/>
            </a:pPr>
            <a:r>
              <a:rPr lang="ru-RU" sz="1600" b="1" dirty="0" smtClean="0"/>
              <a:t>кувырок вперед толчком </a:t>
            </a:r>
            <a:r>
              <a:rPr lang="ru-RU" sz="1600" b="1" dirty="0"/>
              <a:t>одной в сед и наклон </a:t>
            </a:r>
            <a:r>
              <a:rPr lang="ru-RU" sz="1600" b="1" dirty="0" smtClean="0"/>
              <a:t>вперед – </a:t>
            </a:r>
          </a:p>
          <a:p>
            <a:pPr>
              <a:buNone/>
            </a:pPr>
            <a:r>
              <a:rPr lang="ru-RU" sz="1600" b="1" dirty="0" smtClean="0"/>
              <a:t>кувырок </a:t>
            </a:r>
            <a:r>
              <a:rPr lang="ru-RU" sz="1600" b="1" dirty="0"/>
              <a:t>назад в упор </a:t>
            </a:r>
            <a:r>
              <a:rPr lang="ru-RU" sz="1600" b="1" dirty="0" smtClean="0"/>
              <a:t>присев - прыжок вверх</a:t>
            </a:r>
          </a:p>
          <a:p>
            <a:pPr>
              <a:buNone/>
            </a:pPr>
            <a:r>
              <a:rPr lang="ru-RU" sz="1600" b="1" dirty="0" smtClean="0"/>
              <a:t>с </a:t>
            </a:r>
            <a:r>
              <a:rPr lang="ru-RU" sz="1600" b="1" dirty="0"/>
              <a:t>поворотом кругом.</a:t>
            </a:r>
            <a:endParaRPr lang="ru-RU" sz="1600" b="1" dirty="0" smtClean="0"/>
          </a:p>
        </p:txBody>
      </p:sp>
      <p:pic>
        <p:nvPicPr>
          <p:cNvPr id="7170" name="Picture 2" descr="C:\Users\Master\Desktop\Рисунки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9426"/>
            <a:ext cx="3657600" cy="1247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645024"/>
            <a:ext cx="2530475" cy="33099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X-XI </a:t>
            </a:r>
            <a:r>
              <a:rPr lang="ru-RU" sz="2000" b="1" dirty="0" smtClean="0">
                <a:solidFill>
                  <a:srgbClr val="FF0000"/>
                </a:solidFill>
              </a:rPr>
              <a:t>КЛАССЫ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b="1" dirty="0" smtClean="0"/>
              <a:t>В этих классах </a:t>
            </a:r>
            <a:r>
              <a:rPr lang="ru-RU" sz="1800" b="1" i="1" dirty="0" smtClean="0"/>
              <a:t>юноши</a:t>
            </a:r>
            <a:r>
              <a:rPr lang="ru-RU" sz="1800" b="1" dirty="0" smtClean="0"/>
              <a:t> должны освоить кувырок прыжком через препятствие на высоте до 90 см, стойку на руках с помощью, кувырок назад через стойку на руках с помощью и</a:t>
            </a:r>
            <a:r>
              <a:rPr lang="ru-RU" sz="1800" b="1" dirty="0"/>
              <a:t> </a:t>
            </a:r>
            <a:r>
              <a:rPr lang="ru-RU" sz="1800" b="1" dirty="0" smtClean="0"/>
              <a:t>переворот в сторону. </a:t>
            </a:r>
            <a:r>
              <a:rPr lang="ru-RU" sz="1800" b="1" i="1" dirty="0" smtClean="0"/>
              <a:t>Девушки</a:t>
            </a:r>
            <a:r>
              <a:rPr lang="ru-RU" sz="1800" b="1" dirty="0" smtClean="0"/>
              <a:t> закрепляют комбинации из ранее освоенных элементов.</a:t>
            </a:r>
            <a:r>
              <a:rPr lang="ru-RU" sz="1800" b="1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00174"/>
            <a:ext cx="8103844" cy="49531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Кувырок прыжком через препятствие высотой до 90 см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Кувырок выполняется аналогично кувырку прыжком с трех шагов разбега, но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высота полетной фазы постепенно увеличивается,  для чего и увеличивается длина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 скорость разбега.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Повторить из упора присев длинный кувырок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С места кувырок прыжком.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С 2-3 шагов разбега кувырок прыжком, постепенно увели­чивая высоту до 50-70см.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4. С разбега кувырок прыжком через препятствие высотой до 90 см (в качестве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препятствия может служить натянутая скакалка, свернутый мат).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Ошибки такие же, как и при кувырках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прыжком без препятствия.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 связи с опасностью получения травм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учащиеся, не освоившие кувырок </a:t>
            </a:r>
            <a:endParaRPr lang="ru-RU" sz="1600" b="1" dirty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прыжком с места, не должны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допускаться к выполнению данного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упражнения.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81128"/>
            <a:ext cx="5084763" cy="20240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080" y="620688"/>
            <a:ext cx="3659188" cy="1298575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357166"/>
            <a:ext cx="8072494" cy="609617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Стойка на руках махом одной и толчком другой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Стоя на маховой ноге, толчковую вперед на носок,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руки вверху ладонями вперед, шагом сделать </a:t>
            </a:r>
            <a:endParaRPr lang="ru-RU" sz="1600" b="1" dirty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выпад, наклонить туловище вперед, поставить прямые руки на пол на ширине плеч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 махом одной, толчком другой выйти в стойку на руках. В стойке ноги соединить.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Стойка на руках махом одной и толчком другой с помощью.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Стоя на расстоянии двух шагов от стенки, шагом толчковой ноги и махом другой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стойка на руках, пятками опереться о стенку.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Неправильное положение головы (не отклоняется назад).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Слишком прогнутое тело.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Слишком широкая или узкая постановка рук.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Не полностью выпрямлено тело в плечевых и грудинноключичных суставах.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Помогать со стороны маховой ноги, вытянув одну руку вперед (над местом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постановки рук), второй захватить ученика за бедро или голень маховой ноги.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7"/>
            <a:ext cx="8072494" cy="634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Переворот в сторону</a:t>
            </a: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Из стойки лицом по направлению движения поднять руки вперед-вверх ладонями вперед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и сделать шаг той ногой, в какую сторону выполняется переворот, затем, наклоняясь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вперед, опереться о пол одноименной рукой (если переворот выполняется влево, то левой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рукой) в эту же сторону на расстоянии шага от толчковой ноги и махом одной и толчком 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другой выйти в стойку на руках ноги врозь. Далее, оттолкнувшись поочередно.</a:t>
            </a:r>
          </a:p>
          <a:p>
            <a:pPr>
              <a:lnSpc>
                <a:spcPct val="80000"/>
              </a:lnSpc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/>
              <a:t>1. Махом одной, толчком другой стойка на руках с помощью. После выхода в стойку исполнитель разводит ноги врозь, а страхующий поддерживает со стороны спины захватом около коленей.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2. Из стойки на руках ноги врозь, опускание на ноги. Сначала помогать как в предыдущем упражнении, затем быстро переместить поочередно руки: одну на поясницу ( в сторону опускания), а другую под плечо, помогая опуститься на ноги – В стойку ноги врозь, руки в стороны ( это упражнение помогает освоению второй половины переворота).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3. Махом одной и толчком другой стойка на руках ноги врозь с  поворотом (это упражнение связано с освоением первой половины переворота). После выхода в стойку помощь оказывать, как в упражнении 1.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4. Махом одной и толчком другой переворот в сторону.</a:t>
            </a:r>
          </a:p>
          <a:p>
            <a:pPr>
              <a:lnSpc>
                <a:spcPct val="80000"/>
              </a:lnSpc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/>
              <a:t>Руки и ноги не ставятся на одной линии.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Переворот выполняется не через стойку на руках.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Голова не отклонена назад, и ученик не контролирует постановку рук.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Переворот выполняется не через стойку на руках, т. е. тело проходит не в вертикальной плоскости, а сбоку.</a:t>
            </a:r>
          </a:p>
          <a:p>
            <a:pPr>
              <a:lnSpc>
                <a:spcPct val="80000"/>
              </a:lnSpc>
            </a:pPr>
            <a:endParaRPr lang="ru-RU" sz="1400" b="1" dirty="0" smtClean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В практике применяют три основных варианта помощи проводкой по движению со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стороны спины: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Одной рукой поддерживать за пояс, другой под плечо.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Захватом обеими руками скрестно за поясницу</a:t>
            </a:r>
          </a:p>
          <a:p>
            <a:pPr>
              <a:lnSpc>
                <a:spcPct val="80000"/>
              </a:lnSpc>
            </a:pPr>
            <a:r>
              <a:rPr lang="ru-RU" sz="1400" b="1" dirty="0" smtClean="0"/>
              <a:t>Захватом обеими руками скрестно за поясницу.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072494" cy="656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Кувырок назад через стойку на руках с помощью</a:t>
            </a:r>
          </a:p>
          <a:p>
            <a:pPr>
              <a:lnSpc>
                <a:spcPct val="80000"/>
              </a:lnSpc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Кувырок выполняется из седа с наклоном вперед или после седа назад с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прямыми ногами. Заканчивая перекат назад согнувшись, поставить руки около плеч пальцами к плечам и быстро разогнуться ногами вверх, одновременно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активно выпрямляя руки, опуская ноги назад, принять упор присев.</a:t>
            </a:r>
          </a:p>
          <a:p>
            <a:pPr>
              <a:lnSpc>
                <a:spcPct val="80000"/>
              </a:lnSpc>
            </a:pPr>
            <a:endParaRPr lang="ru-RU" sz="1400" b="1" dirty="0" smtClean="0"/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1. Махом одной и толчком другой повторить стойку на руках с помощью.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2. Из положения упора лежа согнувшись разгибаться в тазобедренных суставах с помощью в стойку на руках. Помогать, стоя сбоку, придерживая за ноги, правильно направляя их во время разгибания.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3. Из седа с наклоном вперед перекатом назад стойка на руках с помощью и возвращение в и.п.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4. Из седа с наклоном вперед кувырок назад через стойку на руках с помощью.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5. Из о. с. наклониться вперед как можно глубже и, теряя равновесие назад, опереться руками о пол около колен. Сед с прямыми ногами и кувырок назад через стойку на руках с помощью.</a:t>
            </a:r>
          </a:p>
          <a:p>
            <a:pPr>
              <a:lnSpc>
                <a:spcPct val="80000"/>
              </a:lnSpc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Преждевременное разгибание в тазобедренных суставах.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Запоздалое разгибание в тазобедренных суставах,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Неправильная постановка рук.</a:t>
            </a:r>
          </a:p>
          <a:p>
            <a:pPr>
              <a:lnSpc>
                <a:spcPct val="80000"/>
              </a:lnSpc>
            </a:pPr>
            <a:endParaRPr lang="ru-RU" sz="1400" b="1" dirty="0" smtClean="0"/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Стоя сбоку ноги врозь около места постановки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рук, взять за ноги и помочь разогнуться в стойку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на руках и, подтолкнув за ноги, оказать помощь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/>
              <a:t>при завершении </a:t>
            </a:r>
            <a:r>
              <a:rPr lang="ru-RU" sz="1400" b="1" dirty="0" smtClean="0"/>
              <a:t>кувырка.</a:t>
            </a:r>
          </a:p>
          <a:p>
            <a:pPr>
              <a:lnSpc>
                <a:spcPct val="80000"/>
              </a:lnSpc>
            </a:pPr>
            <a:endParaRPr lang="ru-RU" sz="1400" b="1" dirty="0"/>
          </a:p>
          <a:p>
            <a:pPr>
              <a:lnSpc>
                <a:spcPct val="80000"/>
              </a:lnSpc>
            </a:pPr>
            <a:endParaRPr lang="ru-RU" sz="1400" b="1" dirty="0" smtClean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5000636"/>
            <a:ext cx="3311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-581549"/>
            <a:ext cx="8001056" cy="1086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Акробатические соединения в 10 классе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Для юношей.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1. Кувырок вперед - прыжком в упор присев и  встать - наклоны вперед  сед с прямыми ногами и кувырок назад в стойку на руках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встать на ноги и  2</a:t>
            </a: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3 шага разбега с последующим длинным кувырком  вперед через препятствия высотой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до 90 см.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Махом одной и толчком другой стойка на руках и кувырок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вперед - силой  </a:t>
            </a: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стойка на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голове - опускаясь </a:t>
            </a:r>
            <a:r>
              <a:rPr lang="ru-RU" sz="1600" b="1" dirty="0">
                <a:ea typeface="Times New Roman" pitchFamily="18" charset="0"/>
                <a:cs typeface="Times New Roman" pitchFamily="18" charset="0"/>
              </a:rPr>
              <a:t>в упор присев, кувырок назад через стойку на руках. </a:t>
            </a:r>
            <a:endParaRPr lang="ru-RU" sz="1600" b="1" dirty="0" smtClean="0">
              <a:ea typeface="Times New Roman" pitchFamily="18" charset="0"/>
              <a:cs typeface="Times New Roman" pitchFamily="18" charset="0"/>
            </a:endParaRPr>
          </a:p>
          <a:p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Для девушек.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600" b="1" dirty="0" smtClean="0"/>
              <a:t>1. Опускаясь </a:t>
            </a:r>
            <a:r>
              <a:rPr lang="ru-RU" sz="1600" b="1" dirty="0"/>
              <a:t>на колени, наклон назад, руки на </a:t>
            </a:r>
            <a:r>
              <a:rPr lang="ru-RU" sz="1600" b="1" dirty="0" smtClean="0"/>
              <a:t>пояс - </a:t>
            </a:r>
          </a:p>
          <a:p>
            <a:r>
              <a:rPr lang="ru-RU" sz="1600" b="1" dirty="0"/>
              <a:t>в</a:t>
            </a:r>
            <a:r>
              <a:rPr lang="ru-RU" sz="1600" b="1" dirty="0" smtClean="0"/>
              <a:t>ыпрямляясь </a:t>
            </a:r>
            <a:r>
              <a:rPr lang="ru-RU" sz="1600" b="1" dirty="0"/>
              <a:t>с поворотом налево, сед и угол, руки в </a:t>
            </a:r>
            <a:endParaRPr lang="ru-RU" sz="1600" b="1" dirty="0" smtClean="0"/>
          </a:p>
          <a:p>
            <a:r>
              <a:rPr lang="ru-RU" sz="1600" b="1" dirty="0" smtClean="0"/>
              <a:t>стороны - лечь </a:t>
            </a:r>
            <a:r>
              <a:rPr lang="ru-RU" sz="1600" b="1" dirty="0"/>
              <a:t>и стойка на </a:t>
            </a:r>
            <a:r>
              <a:rPr lang="ru-RU" sz="1600" b="1" dirty="0" smtClean="0"/>
              <a:t>лопатках - кувырок </a:t>
            </a:r>
            <a:r>
              <a:rPr lang="ru-RU" sz="1600" b="1" dirty="0"/>
              <a:t>назад </a:t>
            </a:r>
            <a:endParaRPr lang="ru-RU" sz="1600" b="1" dirty="0" smtClean="0"/>
          </a:p>
          <a:p>
            <a:r>
              <a:rPr lang="ru-RU" sz="1600" b="1" dirty="0" smtClean="0"/>
              <a:t>в полушпагат</a:t>
            </a:r>
            <a:r>
              <a:rPr lang="ru-RU" sz="1600" b="1" dirty="0"/>
              <a:t> </a:t>
            </a:r>
            <a:r>
              <a:rPr lang="ru-RU" sz="1600" b="1" dirty="0" smtClean="0"/>
              <a:t>- упор </a:t>
            </a:r>
            <a:r>
              <a:rPr lang="ru-RU" sz="1600" b="1" dirty="0"/>
              <a:t>присев и шагом левой перекидной </a:t>
            </a:r>
            <a:endParaRPr lang="ru-RU" sz="1600" b="1" dirty="0" smtClean="0"/>
          </a:p>
          <a:p>
            <a:r>
              <a:rPr lang="ru-RU" sz="1600" b="1" dirty="0" smtClean="0"/>
              <a:t>прыжок в </a:t>
            </a:r>
            <a:r>
              <a:rPr lang="ru-RU" sz="1600" b="1" dirty="0"/>
              <a:t>выпад правой руки в стороны.</a:t>
            </a:r>
            <a:endParaRPr lang="ru-RU" sz="1600" b="1" dirty="0" smtClean="0"/>
          </a:p>
          <a:p>
            <a:r>
              <a:rPr lang="ru-RU" sz="1600" b="1" dirty="0" smtClean="0"/>
              <a:t>2. Шагом вперед кувырок вперед - кувырок назад – </a:t>
            </a:r>
          </a:p>
          <a:p>
            <a:r>
              <a:rPr lang="ru-RU" sz="1600" b="1" dirty="0" smtClean="0"/>
              <a:t>перекатом назад в стойку на лопатках (держать) – </a:t>
            </a:r>
          </a:p>
          <a:p>
            <a:r>
              <a:rPr lang="ru-RU" sz="1600" b="1" dirty="0" smtClean="0"/>
              <a:t>опуская ноги назад, кувырок в стойку на коленях </a:t>
            </a:r>
          </a:p>
          <a:p>
            <a:r>
              <a:rPr lang="ru-RU" sz="1600" b="1" dirty="0" smtClean="0"/>
              <a:t>с наклоном назад – наклон вперед и толчком ног </a:t>
            </a:r>
          </a:p>
          <a:p>
            <a:r>
              <a:rPr lang="ru-RU" sz="1600" b="1" dirty="0" smtClean="0"/>
              <a:t>кувырок вперед в упор присев – </a:t>
            </a:r>
          </a:p>
          <a:p>
            <a:r>
              <a:rPr lang="ru-RU" sz="1600" b="1" dirty="0" smtClean="0"/>
              <a:t>прыжок вверх прогнувшись.</a:t>
            </a:r>
          </a:p>
          <a:p>
            <a:endParaRPr lang="ru-RU" sz="1400" b="1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" name="Picture 2" descr="C:\Users\Сергей\Desktop\Юля-фото\SDC11497 (2).JPG"/>
          <p:cNvPicPr/>
          <p:nvPr/>
        </p:nvPicPr>
        <p:blipFill rotWithShape="1">
          <a:blip r:embed="rId2" cstate="print"/>
          <a:srcRect r="10545"/>
          <a:stretch/>
        </p:blipFill>
        <p:spPr bwMode="auto">
          <a:xfrm>
            <a:off x="5948390" y="2924944"/>
            <a:ext cx="2552700" cy="34956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11 классе для юношей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 smtClean="0">
              <a:solidFill>
                <a:srgbClr val="0033CC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857232"/>
            <a:ext cx="8072494" cy="55240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/>
          </a:p>
          <a:p>
            <a:pPr>
              <a:buNone/>
            </a:pPr>
            <a:r>
              <a:rPr lang="ru-RU" sz="1600" b="1" dirty="0" smtClean="0"/>
              <a:t>1. С </a:t>
            </a:r>
            <a:r>
              <a:rPr lang="ru-RU" sz="1600" b="1" dirty="0"/>
              <a:t>2-3 шагов разбега кувырок прыжком </a:t>
            </a:r>
            <a:r>
              <a:rPr lang="ru-RU" sz="1600" b="1" dirty="0" smtClean="0"/>
              <a:t>вперед - кувырок </a:t>
            </a:r>
            <a:r>
              <a:rPr lang="ru-RU" sz="1600" b="1" dirty="0"/>
              <a:t>вперед в упор </a:t>
            </a:r>
            <a:r>
              <a:rPr lang="ru-RU" sz="1600" b="1" dirty="0" smtClean="0"/>
              <a:t>присев - </a:t>
            </a:r>
          </a:p>
          <a:p>
            <a:pPr>
              <a:buNone/>
            </a:pPr>
            <a:r>
              <a:rPr lang="ru-RU" sz="1600" b="1" dirty="0" smtClean="0"/>
              <a:t>силой </a:t>
            </a:r>
            <a:r>
              <a:rPr lang="ru-RU" sz="1600" b="1" dirty="0"/>
              <a:t>стойка на </a:t>
            </a:r>
            <a:r>
              <a:rPr lang="ru-RU" sz="1600" b="1" dirty="0" smtClean="0"/>
              <a:t>голове - опускаясь </a:t>
            </a:r>
            <a:r>
              <a:rPr lang="ru-RU" sz="1600" b="1" dirty="0"/>
              <a:t>в упор присев, кувырок назад в упор </a:t>
            </a:r>
            <a:r>
              <a:rPr lang="ru-RU" sz="1600" b="1" dirty="0" smtClean="0"/>
              <a:t>стоя</a:t>
            </a:r>
          </a:p>
          <a:p>
            <a:pPr>
              <a:buNone/>
            </a:pPr>
            <a:r>
              <a:rPr lang="ru-RU" sz="1600" b="1" dirty="0"/>
              <a:t>с</a:t>
            </a:r>
            <a:r>
              <a:rPr lang="ru-RU" sz="1600" b="1" dirty="0" smtClean="0"/>
              <a:t>огнувшись - выпрямляясь </a:t>
            </a:r>
            <a:r>
              <a:rPr lang="ru-RU" sz="1600" b="1" dirty="0"/>
              <a:t>шагом одной и махом другой, переворот в сторону.</a:t>
            </a:r>
            <a:endParaRPr lang="ru-RU" sz="1600" b="1" dirty="0" smtClean="0"/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/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/>
          </a:p>
          <a:p>
            <a:pPr>
              <a:buNone/>
            </a:pPr>
            <a:r>
              <a:rPr lang="ru-RU" sz="1600" b="1" dirty="0" smtClean="0"/>
              <a:t>2. Переднее равновесие держать – шагом вперед переворот в сторону – приставляя</a:t>
            </a:r>
          </a:p>
          <a:p>
            <a:pPr>
              <a:buNone/>
            </a:pPr>
            <a:r>
              <a:rPr lang="ru-RU" sz="1600" b="1" dirty="0" smtClean="0"/>
              <a:t>ногу поворот на 90 </a:t>
            </a:r>
            <a:r>
              <a:rPr lang="ru-RU" sz="1600" b="1" baseline="30000" dirty="0" smtClean="0"/>
              <a:t>*</a:t>
            </a:r>
            <a:r>
              <a:rPr lang="ru-RU" sz="1600" b="1" dirty="0"/>
              <a:t> </a:t>
            </a:r>
            <a:r>
              <a:rPr lang="ru-RU" sz="1600" b="1" dirty="0" smtClean="0"/>
              <a:t>- сед с прямыми ногами и кувырок назад в упор стоя </a:t>
            </a:r>
          </a:p>
          <a:p>
            <a:pPr>
              <a:buNone/>
            </a:pPr>
            <a:r>
              <a:rPr lang="ru-RU" sz="1600" b="1" dirty="0" smtClean="0"/>
              <a:t>согнувшись, ноги врозь - силой стойка на голове и руках (держать) - опускание в </a:t>
            </a:r>
          </a:p>
          <a:p>
            <a:pPr>
              <a:buNone/>
            </a:pPr>
            <a:r>
              <a:rPr lang="ru-RU" sz="1600" b="1" dirty="0" smtClean="0"/>
              <a:t>упор присев и прыжок вверх прогнувшись.</a:t>
            </a:r>
            <a:endParaRPr lang="ru-RU" sz="1600" b="1" dirty="0"/>
          </a:p>
        </p:txBody>
      </p:sp>
      <p:pic>
        <p:nvPicPr>
          <p:cNvPr id="7" name="Picture 3" descr="C:\Users\Master\Desktop\images (6).jpg"/>
          <p:cNvPicPr/>
          <p:nvPr/>
        </p:nvPicPr>
        <p:blipFill rotWithShape="1">
          <a:blip r:embed="rId2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 bwMode="auto">
          <a:xfrm>
            <a:off x="4860032" y="4941168"/>
            <a:ext cx="3676650" cy="10953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C:\Users\Master\Desktop\Рисунки\images.jpg"/>
          <p:cNvPicPr/>
          <p:nvPr/>
        </p:nvPicPr>
        <p:blipFill>
          <a:blip r:embed="rId3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5" y="2251772"/>
            <a:ext cx="3657600" cy="1247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85010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Акробатические соединения в 11 классе для девушек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000108"/>
            <a:ext cx="8072494" cy="54532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/>
              <a:t> </a:t>
            </a:r>
          </a:p>
          <a:p>
            <a:pPr>
              <a:buNone/>
            </a:pPr>
            <a:r>
              <a:rPr lang="ru-RU" sz="1600" b="1" dirty="0" smtClean="0"/>
              <a:t>1. Кувырок вперед в сед – сед углом–перекатом назад кувырок назад полушпагат</a:t>
            </a:r>
          </a:p>
          <a:p>
            <a:pPr>
              <a:buNone/>
            </a:pPr>
            <a:r>
              <a:rPr lang="ru-RU" sz="1600" b="1" dirty="0" smtClean="0"/>
              <a:t>(держать) – наклон вперед и перекат в  сторону на спину – стойка на лопатках</a:t>
            </a:r>
          </a:p>
          <a:p>
            <a:pPr>
              <a:buNone/>
            </a:pPr>
            <a:r>
              <a:rPr lang="ru-RU" sz="1600" b="1" dirty="0" smtClean="0"/>
              <a:t>(держать) – перекат вперед и «мост» (держать) – поворот в упор присев – кувырок</a:t>
            </a:r>
          </a:p>
          <a:p>
            <a:pPr>
              <a:buNone/>
            </a:pPr>
            <a:r>
              <a:rPr lang="ru-RU" sz="1600" b="1" dirty="0" smtClean="0"/>
              <a:t>вперед и прыжок вверх прогнувшись.</a:t>
            </a:r>
          </a:p>
          <a:p>
            <a:pPr>
              <a:buNone/>
            </a:pPr>
            <a:r>
              <a:rPr lang="ru-RU" sz="1600" b="1" dirty="0" smtClean="0"/>
              <a:t> </a:t>
            </a:r>
          </a:p>
          <a:p>
            <a:pPr>
              <a:buNone/>
            </a:pPr>
            <a:r>
              <a:rPr lang="ru-RU" sz="1600" b="1" dirty="0" smtClean="0"/>
              <a:t>2. Кувырок </a:t>
            </a:r>
            <a:r>
              <a:rPr lang="ru-RU" sz="1600" b="1" dirty="0"/>
              <a:t>вперед в сед с </a:t>
            </a:r>
            <a:r>
              <a:rPr lang="ru-RU" sz="1600" b="1" dirty="0" smtClean="0"/>
              <a:t>наклоном - выпрямляясь</a:t>
            </a:r>
            <a:r>
              <a:rPr lang="ru-RU" sz="1600" b="1" dirty="0"/>
              <a:t>, сед углом, руки в </a:t>
            </a:r>
            <a:r>
              <a:rPr lang="ru-RU" sz="1600" b="1" dirty="0" smtClean="0"/>
              <a:t>стороны –</a:t>
            </a:r>
          </a:p>
          <a:p>
            <a:pPr>
              <a:buNone/>
            </a:pPr>
            <a:r>
              <a:rPr lang="ru-RU" sz="1600" b="1" dirty="0" smtClean="0"/>
              <a:t>перекатом </a:t>
            </a:r>
            <a:r>
              <a:rPr lang="ru-RU" sz="1600" b="1" dirty="0"/>
              <a:t>назад стойка на </a:t>
            </a:r>
            <a:r>
              <a:rPr lang="ru-RU" sz="1600" b="1" dirty="0" smtClean="0"/>
              <a:t>лопатках - перекатом </a:t>
            </a:r>
            <a:r>
              <a:rPr lang="ru-RU" sz="1600" b="1" dirty="0"/>
              <a:t>вперед лечь и «</a:t>
            </a:r>
            <a:r>
              <a:rPr lang="ru-RU" sz="1600" b="1" dirty="0" smtClean="0"/>
              <a:t>мост» - поворот в</a:t>
            </a:r>
          </a:p>
          <a:p>
            <a:pPr>
              <a:buNone/>
            </a:pPr>
            <a:r>
              <a:rPr lang="ru-RU" sz="1600" b="1" dirty="0" smtClean="0"/>
              <a:t>упор присев - встать </a:t>
            </a:r>
            <a:r>
              <a:rPr lang="ru-RU" sz="1600" b="1" dirty="0"/>
              <a:t>в равновесие на одной, руки в стороны, выпад вперед </a:t>
            </a:r>
            <a:r>
              <a:rPr lang="ru-RU" sz="1600" b="1" dirty="0" smtClean="0"/>
              <a:t>и</a:t>
            </a:r>
          </a:p>
          <a:p>
            <a:pPr>
              <a:buNone/>
            </a:pPr>
            <a:r>
              <a:rPr lang="ru-RU" sz="1600" b="1" dirty="0" smtClean="0"/>
              <a:t>кувырок </a:t>
            </a:r>
            <a:r>
              <a:rPr lang="ru-RU" sz="1600" b="1" dirty="0"/>
              <a:t>вперед в упор присев и о.с.</a:t>
            </a:r>
            <a:endParaRPr lang="ru-RU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dirty="0" smtClean="0"/>
          </a:p>
        </p:txBody>
      </p:sp>
      <p:pic>
        <p:nvPicPr>
          <p:cNvPr id="5" name="Picture 2" descr="C:\Users\Сергей\Desktop\Юля-фото\SDC11494.JPG"/>
          <p:cNvPicPr/>
          <p:nvPr/>
        </p:nvPicPr>
        <p:blipFill rotWithShape="1">
          <a:blip r:embed="rId2" cstate="print"/>
          <a:srcRect b="21498"/>
          <a:stretch/>
        </p:blipFill>
        <p:spPr bwMode="auto">
          <a:xfrm>
            <a:off x="4211960" y="4005064"/>
            <a:ext cx="427926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025208" cy="1143000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1"/>
            <a:ext cx="7632848" cy="341297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b="1" dirty="0" smtClean="0"/>
              <a:t>Литература:</a:t>
            </a:r>
          </a:p>
          <a:p>
            <a:pPr marL="36576" indent="0">
              <a:buNone/>
            </a:pPr>
            <a:r>
              <a:rPr lang="ru-RU" sz="1600" b="1" dirty="0" smtClean="0"/>
              <a:t>1. Петров П.К. - Методика </a:t>
            </a:r>
            <a:r>
              <a:rPr lang="ru-RU" sz="1600" b="1" dirty="0"/>
              <a:t>преподавания гимнастики в школе: </a:t>
            </a:r>
            <a:r>
              <a:rPr lang="ru-RU" sz="1600" b="1" dirty="0" smtClean="0"/>
              <a:t> </a:t>
            </a:r>
            <a:r>
              <a:rPr lang="ru-RU" sz="1600" b="1" dirty="0"/>
              <a:t>Гуманит. изд. центр ВЛАДОС, </a:t>
            </a:r>
            <a:r>
              <a:rPr lang="ru-RU" sz="1600" b="1" dirty="0" smtClean="0"/>
              <a:t>2000</a:t>
            </a:r>
            <a:r>
              <a:rPr lang="ru-RU" sz="1600" b="1" dirty="0"/>
              <a:t> </a:t>
            </a:r>
            <a:r>
              <a:rPr lang="ru-RU" sz="1600" b="1" dirty="0" smtClean="0"/>
              <a:t>г. </a:t>
            </a:r>
          </a:p>
          <a:p>
            <a:pPr marL="36576" indent="0">
              <a:buNone/>
            </a:pPr>
            <a:r>
              <a:rPr lang="ru-RU" sz="1600" b="1" dirty="0"/>
              <a:t>2. </a:t>
            </a:r>
            <a:r>
              <a:rPr lang="ru-RU" sz="1600" b="1" dirty="0" smtClean="0"/>
              <a:t>Под ред. Смолевского В.М.  - Гимнастика </a:t>
            </a:r>
            <a:r>
              <a:rPr lang="ru-RU" sz="1600" b="1" dirty="0"/>
              <a:t>и методика преподавания: </a:t>
            </a:r>
            <a:r>
              <a:rPr lang="ru-RU" sz="1600" b="1" dirty="0" smtClean="0"/>
              <a:t>Изд</a:t>
            </a:r>
            <a:r>
              <a:rPr lang="ru-RU" sz="1600" b="1" dirty="0"/>
              <a:t>. 3-е, перераб., доп. — М.: Физкультура и спорт, </a:t>
            </a:r>
            <a:r>
              <a:rPr lang="ru-RU" sz="1600" b="1" dirty="0" smtClean="0"/>
              <a:t>1987г.</a:t>
            </a:r>
          </a:p>
          <a:p>
            <a:pPr marL="36576" indent="0">
              <a:buNone/>
            </a:pPr>
            <a:r>
              <a:rPr lang="ru-RU" sz="1600" b="1" dirty="0" smtClean="0"/>
              <a:t>3. Под ред.  </a:t>
            </a:r>
            <a:r>
              <a:rPr lang="ru-RU" sz="1600" b="1" dirty="0"/>
              <a:t>М.Л. Украна и А.М. Шлемина. </a:t>
            </a:r>
            <a:r>
              <a:rPr lang="ru-RU" sz="1600" b="1" dirty="0" smtClean="0"/>
              <a:t>М. - Гимнастика</a:t>
            </a:r>
            <a:r>
              <a:rPr lang="ru-RU" sz="1600" b="1" dirty="0"/>
              <a:t>.  «Физкультура и спорт», </a:t>
            </a:r>
            <a:r>
              <a:rPr lang="ru-RU" sz="1600" b="1" dirty="0" smtClean="0"/>
              <a:t>1977г.</a:t>
            </a:r>
            <a:endParaRPr lang="ru-RU" sz="1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4941168"/>
            <a:ext cx="4121224" cy="1184995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Скворцов Сергей Викторович</a:t>
            </a:r>
          </a:p>
          <a:p>
            <a:pPr marL="36576" indent="0">
              <a:buNone/>
            </a:pPr>
            <a:r>
              <a:rPr lang="ru-RU" sz="1800" dirty="0"/>
              <a:t>т</a:t>
            </a:r>
            <a:r>
              <a:rPr lang="ru-RU" sz="1800" dirty="0" smtClean="0"/>
              <a:t>ел. </a:t>
            </a:r>
            <a:r>
              <a:rPr lang="ru-RU" sz="1800" b="1" dirty="0" smtClean="0"/>
              <a:t>+7 (927) 501 15 61</a:t>
            </a:r>
          </a:p>
          <a:p>
            <a:pPr marL="36576" indent="0">
              <a:buNone/>
            </a:pPr>
            <a:r>
              <a:rPr lang="en-US" sz="1800" dirty="0" smtClean="0"/>
              <a:t>e-mail</a:t>
            </a:r>
            <a:r>
              <a:rPr lang="ru-RU" sz="1800" dirty="0" smtClean="0"/>
              <a:t>: </a:t>
            </a:r>
            <a:r>
              <a:rPr lang="en-US" sz="1800" b="1" dirty="0" smtClean="0"/>
              <a:t>skworzow.s@yandex.ru</a:t>
            </a:r>
            <a:r>
              <a:rPr lang="en-US" sz="1800" dirty="0" smtClean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493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2411442" cy="764704"/>
          </a:xfrm>
        </p:spPr>
        <p:txBody>
          <a:bodyPr>
            <a:normAutofit/>
          </a:bodyPr>
          <a:lstStyle/>
          <a:p>
            <a:pPr eaLnBrk="1" hangingPunct="1">
              <a:tabLst>
                <a:tab pos="95250" algn="l"/>
              </a:tabLst>
            </a:pPr>
            <a:r>
              <a:rPr lang="ru-RU" sz="1800" b="1" dirty="0" smtClean="0">
                <a:solidFill>
                  <a:srgbClr val="00B05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Перекаты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692696"/>
            <a:ext cx="8286808" cy="590465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Перекаты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ru-RU" sz="1400" b="1" dirty="0" smtClean="0">
                <a:latin typeface="Times New Roman" pitchFamily="18" charset="0"/>
              </a:rPr>
              <a:t>это движение с последовательным касанием пола (опоры) отдельными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частями тела без переворачивания через голову. Перекаты используют  как подводящие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упражнения во время обучения кувыркам. Программой предусмотрены перекаты вперед 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назад в группировке, в стороны  из упора стоя на коленях, прогнувшись, лежа на животе.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Последовательность обучения.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1. Из положения группировки сидя перекат назад-вперед на спине.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2. Из положения группировки сидя перекат назад и перекатом вперед вернуться в и. 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</a:rPr>
              <a:t>3.</a:t>
            </a:r>
            <a:r>
              <a:rPr lang="ru-RU" sz="1400" b="1" dirty="0" smtClean="0">
                <a:latin typeface="Times New Roman" pitchFamily="18" charset="0"/>
              </a:rPr>
              <a:t> Из упора присев перекат назад в группировке и перекатом вперед сед в группировке.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</a:rPr>
              <a:t>4.</a:t>
            </a:r>
            <a:r>
              <a:rPr lang="ru-RU" sz="1400" b="1" dirty="0" smtClean="0">
                <a:latin typeface="Times New Roman" pitchFamily="18" charset="0"/>
              </a:rPr>
              <a:t> Из упора присев перекат назад в группировке и перекатом вперед и. 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</a:rPr>
              <a:t>5.</a:t>
            </a:r>
            <a:r>
              <a:rPr lang="ru-RU" sz="1400" b="1" dirty="0" smtClean="0">
                <a:latin typeface="Times New Roman" pitchFamily="18" charset="0"/>
              </a:rPr>
              <a:t> Перекаты вперед и назад прогнувшись в положении лежа на животе. Лежа на животе,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прогнуться, наклонить голову назад и принять упор лежа на бедрах. Быстро сгибая руки,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выполнить перекат вперед и, разгибая их, перекат назад.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</a:rPr>
              <a:t>6.</a:t>
            </a:r>
            <a:r>
              <a:rPr lang="ru-RU" sz="1400" b="1" dirty="0" smtClean="0">
                <a:latin typeface="Times New Roman" pitchFamily="18" charset="0"/>
              </a:rPr>
              <a:t> Из упора стоя на коленях перекаты в стороны в группировке. Последовательно касаясь пола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предплечьем, плечом, боком, спиной, другим боком и плечом, принять группировку и обратным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движением возвратиться в и. 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7. Из упора присев перекат в сторону и возвратиться в и. 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8. Перекаты вперед и назад прогнувшись с различными положениям рук (вверху, за спиной, к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плечам).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Требования к выполнению.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Наиболее сложным из приведенных перекатов является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перекат из упора присев в упор присев. Для успешного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освоения этого элемента вначале его можно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выполнять из и.п. упора присев спиной к мату, когда ноги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находятся на полу около мата, что облегчает возвращение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в и.п. Во время выполнения перекатов обращать внимание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latin typeface="Times New Roman" pitchFamily="18" charset="0"/>
              </a:rPr>
              <a:t> на правильность и плотность группировки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786322"/>
            <a:ext cx="3350176" cy="15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700958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II</a:t>
            </a:r>
            <a:r>
              <a:rPr lang="ru-RU" sz="2200" b="1" dirty="0" smtClean="0">
                <a:solidFill>
                  <a:srgbClr val="7030A0"/>
                </a:solidFill>
              </a:rPr>
              <a:t> КЛАСС</a:t>
            </a:r>
            <a:r>
              <a:rPr lang="ru-RU" sz="1200" dirty="0">
                <a:solidFill>
                  <a:srgbClr val="33CC33"/>
                </a:solidFill>
              </a:rPr>
              <a:t/>
            </a:r>
            <a:br>
              <a:rPr lang="ru-RU" sz="1200" dirty="0">
                <a:solidFill>
                  <a:srgbClr val="33CC33"/>
                </a:solidFill>
              </a:rPr>
            </a:br>
            <a:r>
              <a:rPr lang="ru-RU" sz="1200" dirty="0" smtClean="0">
                <a:solidFill>
                  <a:srgbClr val="33CC33"/>
                </a:solidFill>
              </a:rPr>
              <a:t> </a:t>
            </a:r>
            <a:r>
              <a:rPr lang="ru-RU" sz="1600" b="1" dirty="0" smtClean="0"/>
              <a:t>Программой предусмотрено обучение следующим акробатическим упражнениям: </a:t>
            </a:r>
            <a:br>
              <a:rPr lang="ru-RU" sz="1600" b="1" dirty="0" smtClean="0"/>
            </a:br>
            <a:r>
              <a:rPr lang="ru-RU" sz="1600" b="1" dirty="0" smtClean="0"/>
              <a:t> кувырок  вперед, кувырок  в  сторону, стойка на лопатках согнув ноги, из стойки на</a:t>
            </a:r>
            <a:br>
              <a:rPr lang="ru-RU" sz="1600" b="1" dirty="0" smtClean="0"/>
            </a:br>
            <a:r>
              <a:rPr lang="ru-RU" sz="1600" b="1" dirty="0" smtClean="0"/>
              <a:t> лопатках согнув ноги перекат  вперед в упор присев.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000108"/>
            <a:ext cx="8286808" cy="566925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Кувырок вперед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Из упора присев (с опорой руками впереди ; стопы  на 30-40 см), выпрямляя ноги, перенести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массу тела на руки. Сгибая руки и наклоняя голову вперед, оттолкнуться ногами и,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переворачиваясь через голову, сделать перекат на шею и лопатки. Опираясь лопатками о пол,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резко согнуть ноги и выполнить группировку. Заканчивая кувырок, принять упор присев.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1. Группировка из различных и. п. (и.п .-о.с. руки вверх).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2. Из упора присев выпрямить  ноги в коленях (неполностью),  голову наклонить (подбородок к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груди). Придти в и.п.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/>
              <a:t>3</a:t>
            </a:r>
            <a:r>
              <a:rPr lang="ru-RU" sz="1400" b="1" dirty="0" smtClean="0"/>
              <a:t>. Из упора присев перекат назад и перекатом вперед сед в группировке.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/>
              <a:t>4</a:t>
            </a:r>
            <a:r>
              <a:rPr lang="ru-RU" sz="1400" b="1" dirty="0" smtClean="0"/>
              <a:t>. Из упора присев кувырок вперед в сед в группировке.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/>
              <a:t>5</a:t>
            </a:r>
            <a:r>
              <a:rPr lang="ru-RU" sz="1400" b="1" dirty="0" smtClean="0"/>
              <a:t>. Из упора присев перекат назад и перекатом вперед упор присев.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/>
              <a:t>6</a:t>
            </a:r>
            <a:r>
              <a:rPr lang="ru-RU" sz="1400" b="1" dirty="0" smtClean="0"/>
              <a:t>. Из упора присев кувырок вперед в упор присев.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Опора руками близко к ступням (приводит к удару спиной).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Отсутствие отталкивания ногами.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Ноги полностью согнуты при отталкивании.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Недостаточная группировка.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Неправильное положение рук.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В большинстве случаев это упражнение доступно для самостоятельного исполнения. Обычно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помощь (страховка ) нужна только отдельным учащимся. При этом партнер, стоя на одном колене,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сбоку одной рукой помогает выполняющему наклонить голову вперед на грудь, а другой,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поддерживая под грудь или плечо, обеспечивает мягкое опускание на лопатки и увеличивает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/>
              <a:t>вращение вперед.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929066"/>
            <a:ext cx="3457571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5" y="188913"/>
            <a:ext cx="3889404" cy="68103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Кувырок в сторону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785794"/>
            <a:ext cx="8032406" cy="5739550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buNone/>
            </a:pPr>
            <a:r>
              <a:rPr lang="ru-RU" sz="1600" b="1" dirty="0" smtClean="0"/>
              <a:t>Выполняется из упора стоя на коленях или упора присев. Первая часть</a:t>
            </a:r>
          </a:p>
          <a:p>
            <a:pPr eaLnBrk="1" hangingPunct="1">
              <a:buNone/>
            </a:pPr>
            <a:r>
              <a:rPr lang="ru-RU" sz="1600" b="1" dirty="0" smtClean="0"/>
              <a:t>кувырка такая же, как и у переката в сторону из упора стоя на коленях, однако</a:t>
            </a:r>
          </a:p>
          <a:p>
            <a:pPr eaLnBrk="1" hangingPunct="1">
              <a:buNone/>
            </a:pPr>
            <a:r>
              <a:rPr lang="ru-RU" sz="1600" b="1" dirty="0" smtClean="0"/>
              <a:t>вращение тела необходимо продолжить в том же направлении и,</a:t>
            </a:r>
          </a:p>
          <a:p>
            <a:pPr eaLnBrk="1" hangingPunct="1">
              <a:buNone/>
            </a:pPr>
            <a:r>
              <a:rPr lang="ru-RU" sz="1600" b="1" dirty="0" smtClean="0"/>
              <a:t>переворачиваясь через спину, прийти снова в упор стоя на коленях или в упор</a:t>
            </a:r>
          </a:p>
          <a:p>
            <a:pPr eaLnBrk="1" hangingPunct="1">
              <a:buNone/>
            </a:pPr>
            <a:r>
              <a:rPr lang="ru-RU" sz="1600" b="1" dirty="0" smtClean="0"/>
              <a:t>присев.</a:t>
            </a:r>
          </a:p>
          <a:p>
            <a:pPr eaLnBrk="1" hangingPunct="1">
              <a:buNone/>
            </a:pPr>
            <a:endParaRPr lang="ru-RU" sz="1600" b="1" dirty="0" smtClean="0"/>
          </a:p>
          <a:p>
            <a:pPr eaLnBrk="1" hangingPunct="1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ru-RU" sz="1600" b="1" dirty="0" smtClean="0"/>
              <a:t>1. Группировка из положения лежа на спине.</a:t>
            </a:r>
          </a:p>
          <a:p>
            <a:pPr eaLnBrk="1" hangingPunct="1">
              <a:buNone/>
            </a:pPr>
            <a:r>
              <a:rPr lang="ru-RU" sz="1600" b="1" dirty="0" smtClean="0"/>
              <a:t>2. Из упора стоя на коленях перекат в сторону.</a:t>
            </a:r>
          </a:p>
          <a:p>
            <a:pPr eaLnBrk="1" hangingPunct="1">
              <a:buNone/>
            </a:pPr>
            <a:r>
              <a:rPr lang="ru-RU" sz="1600" b="1" dirty="0" smtClean="0"/>
              <a:t>3. Из упора стоя на коленях кувырок в сторону.</a:t>
            </a:r>
          </a:p>
          <a:p>
            <a:pPr eaLnBrk="1" hangingPunct="1">
              <a:buNone/>
            </a:pPr>
            <a:r>
              <a:rPr lang="ru-RU" sz="1600" b="1" dirty="0" smtClean="0"/>
              <a:t>4. Из упора присев кувырок в сторону в упор присев</a:t>
            </a:r>
            <a:r>
              <a:rPr lang="ru-RU" sz="1600" dirty="0" smtClean="0"/>
              <a:t>.</a:t>
            </a:r>
            <a:endParaRPr lang="ru-RU" sz="1600" b="1" dirty="0" smtClean="0"/>
          </a:p>
          <a:p>
            <a:pPr eaLnBrk="1" hangingPunct="1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ru-RU" sz="1600" b="1" dirty="0" smtClean="0"/>
              <a:t>В начале кувырка рука не ставится на предплечье.</a:t>
            </a:r>
          </a:p>
          <a:p>
            <a:pPr eaLnBrk="1" hangingPunct="1">
              <a:buNone/>
            </a:pPr>
            <a:r>
              <a:rPr lang="ru-RU" sz="1600" b="1" dirty="0" smtClean="0"/>
              <a:t>Неплотная группировка.</a:t>
            </a:r>
          </a:p>
          <a:p>
            <a:pPr eaLnBrk="1" hangingPunct="1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buFontTx/>
              <a:buNone/>
            </a:pPr>
            <a:r>
              <a:rPr lang="ru-RU" sz="1600" b="1" dirty="0" smtClean="0"/>
              <a:t>Стоя сзади, помогать переворачиванию, поддерживая около тазобедренных</a:t>
            </a:r>
          </a:p>
          <a:p>
            <a:pPr eaLnBrk="1" hangingPunct="1">
              <a:buFontTx/>
              <a:buNone/>
            </a:pPr>
            <a:r>
              <a:rPr lang="ru-RU" sz="1600" b="1" dirty="0" smtClean="0"/>
              <a:t>суставов. </a:t>
            </a:r>
          </a:p>
        </p:txBody>
      </p:sp>
      <p:pic>
        <p:nvPicPr>
          <p:cNvPr id="5" name="Picture 2" descr="C:\Users\Master\Desktop\images.jpg"/>
          <p:cNvPicPr/>
          <p:nvPr/>
        </p:nvPicPr>
        <p:blipFill rotWithShape="1">
          <a:blip r:embed="rId2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0"/>
          <a:stretch/>
        </p:blipFill>
        <p:spPr bwMode="auto">
          <a:xfrm>
            <a:off x="5508104" y="2636912"/>
            <a:ext cx="3086100" cy="1019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4464079" cy="64291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</a:rPr>
              <a:t>   Стойка на лопатках согнув ноги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00033" y="620712"/>
            <a:ext cx="8032407" cy="583262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Стойка на лопатках выполняется перекатом назад в группировке. В момент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/>
              <a:t>о</a:t>
            </a:r>
            <a:r>
              <a:rPr lang="ru-RU" sz="1600" b="1" dirty="0" smtClean="0"/>
              <a:t>поры лопатками и затылком подставить руки под поясницу (большими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пальцами вперед), ноги согнуты, голени вертикально. Это подводящее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упражнение для обучения стойке на лопатках.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Из упора присев перекаты назад и вперед.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сидя сзади перекатом назад сгибая ноги стойка на лопатках согнув ноги.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перекатом назад стойка на лопатках согнув ноги.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Перекат выполняется с откидыванием плеч и головы назад.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Руки ставятся под спину рано, локти широко разведены.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Туловище не принимает вертикального положения.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Голени отклоняются от вертикального положения, носки не оттянуты.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Помогать, стоя сбоку от ученика, одной рукой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поддерживая под спину, другой за ноги.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013176"/>
            <a:ext cx="28797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7572428" cy="72072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</a:rPr>
              <a:t> Из стойки на лопатках согнув ноги, перекат вперед в упор присев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981075"/>
            <a:ext cx="8072494" cy="547226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Убрав руки с поясницы, начать перекат вперед, одновременно выполнить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группировку.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В конце переката выполнить энергичное движение плечами вперед и принять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Из у</a:t>
            </a:r>
            <a:r>
              <a:rPr lang="en-US" sz="1600" b="1" dirty="0" smtClean="0"/>
              <a:t>n</a:t>
            </a:r>
            <a:r>
              <a:rPr lang="ru-RU" sz="1600" b="1" dirty="0" smtClean="0"/>
              <a:t>ора  присев перекат назад и перекатом вперед сед в группировке.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присев перекат назад в группировке и перекатом вперед упор присев.</a:t>
            </a:r>
            <a:endParaRPr lang="ru-RU" sz="1600" b="1" i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</a:t>
            </a:r>
            <a:r>
              <a:rPr lang="ru-RU" sz="1600" b="1" i="1" dirty="0" smtClean="0"/>
              <a:t>. </a:t>
            </a:r>
            <a:r>
              <a:rPr lang="ru-RU" sz="1600" b="1" dirty="0" smtClean="0"/>
              <a:t>Из упора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присев перекатом назад стойка на лопатках согнув ноги (держать),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перекатом вперед сед в группировке.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4. Из упора присев перекатом назад стойка на лопатках согнув ноги (держать),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перекатом вперед, упор присев.</a:t>
            </a:r>
            <a:endParaRPr lang="en-US" sz="1600" b="1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Аналогичны ошибкам при выполнении стойки на лопатках согнув ноги и второй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половины кувырка вперед.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Страховка и помощь.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Помогать стоя сбоку в момент перехода в упор присев, поддерживая под спину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или плечо.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4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74638"/>
            <a:ext cx="74962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sz="2200" b="1" dirty="0" smtClean="0">
                <a:solidFill>
                  <a:srgbClr val="7030A0"/>
                </a:solidFill>
              </a:rPr>
              <a:t>III </a:t>
            </a:r>
            <a:r>
              <a:rPr lang="ru-RU" sz="2200" b="1" dirty="0" smtClean="0">
                <a:solidFill>
                  <a:srgbClr val="7030A0"/>
                </a:solidFill>
              </a:rPr>
              <a:t>КЛАСС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Осваиваются следующие упражнения: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1800" b="1" dirty="0" smtClean="0"/>
              <a:t>2-3 кувырка вперед, </a:t>
            </a:r>
            <a:br>
              <a:rPr lang="ru-RU" sz="1800" b="1" dirty="0" smtClean="0"/>
            </a:br>
            <a:r>
              <a:rPr lang="ru-RU" sz="1800" b="1" dirty="0" smtClean="0"/>
              <a:t>стойка на лопатках, </a:t>
            </a:r>
            <a:br>
              <a:rPr lang="ru-RU" sz="1800" b="1" dirty="0" smtClean="0"/>
            </a:br>
            <a:r>
              <a:rPr lang="ru-RU" sz="1800" b="1" dirty="0" smtClean="0"/>
              <a:t>мост из положения лежа на спине, </a:t>
            </a:r>
            <a:br>
              <a:rPr lang="ru-RU" sz="1800" b="1" dirty="0" smtClean="0"/>
            </a:br>
            <a:r>
              <a:rPr lang="ru-RU" sz="1800" b="1" dirty="0" smtClean="0"/>
              <a:t>перекат  назад в группировке с последующей опорой руками за головой</a:t>
            </a:r>
            <a:r>
              <a:rPr lang="ru-RU" sz="1800" dirty="0" smtClean="0"/>
              <a:t>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98613"/>
            <a:ext cx="8072494" cy="47827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Два-три кувырка вперед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2000" b="1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Техника выполнения.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После первого кувырка, который выполняется несколько энергичнее, чем обычно,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поставить рук на пол</a:t>
            </a:r>
            <a:r>
              <a:rPr lang="ru-RU" sz="1600" b="1" i="1" dirty="0" smtClean="0"/>
              <a:t> </a:t>
            </a:r>
            <a:r>
              <a:rPr lang="ru-RU" sz="1600" b="1" dirty="0" smtClean="0"/>
              <a:t>и, не задерживаясь, выполнить второй, третий кувырок.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Последовательность обучения.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1. Из упора присев кувырок вперед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2. Из упора присев кувырок вперед в упор присев и прыжок вверх.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3. Из упора присев два кувырка вперед в упор присев.</a:t>
            </a:r>
          </a:p>
          <a:p>
            <a:pPr eaLnBrk="1" hangingPunct="1">
              <a:lnSpc>
                <a:spcPct val="80000"/>
              </a:lnSpc>
              <a:buNone/>
            </a:pPr>
            <a:endParaRPr lang="ru-RU" sz="16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Типичные ошибки.</a:t>
            </a:r>
            <a:endParaRPr lang="ru-RU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1600" b="1" dirty="0" smtClean="0"/>
              <a:t>Остановка между </a:t>
            </a:r>
            <a:r>
              <a:rPr lang="ru-RU" sz="1600" b="1" smtClean="0"/>
              <a:t>кувырками</a:t>
            </a:r>
            <a:r>
              <a:rPr lang="ru-RU" sz="1600" b="1" smtClean="0"/>
              <a:t>.</a:t>
            </a:r>
            <a:endParaRPr lang="ru-RU" sz="16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1802</TotalTime>
  <Words>5604</Words>
  <Application>Microsoft Office PowerPoint</Application>
  <PresentationFormat>Экран (4:3)</PresentationFormat>
  <Paragraphs>811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Техническая</vt:lpstr>
      <vt:lpstr>Методика обучения</vt:lpstr>
      <vt:lpstr>Презентация PowerPoint</vt:lpstr>
      <vt:lpstr>Презентация PowerPoint</vt:lpstr>
      <vt:lpstr>  Перекаты</vt:lpstr>
      <vt:lpstr> II КЛАСС  Программой предусмотрено обучение следующим акробатическим упражнениям:   кувырок  вперед, кувырок  в  сторону, стойка на лопатках согнув ноги, из стойки на  лопатках согнув ноги перекат  вперед в упор присев. </vt:lpstr>
      <vt:lpstr> Кувырок в сторону</vt:lpstr>
      <vt:lpstr>   Стойка на лопатках согнув ноги</vt:lpstr>
      <vt:lpstr> Из стойки на лопатках согнув ноги, перекат вперед в упор присев</vt:lpstr>
      <vt:lpstr> III КЛАСС  Осваиваются следующие упражнения:  2-3 кувырка вперед,  стойка на лопатках,  мост из положения лежа на спине,  перекат  назад в группировке с последующей опорой руками за головой.</vt:lpstr>
      <vt:lpstr>Стойка на лопатках</vt:lpstr>
      <vt:lpstr>  Из положения лежа на спине «мост»</vt:lpstr>
      <vt:lpstr> Перекат назад в группировке с последующей опорой руками   за головой </vt:lpstr>
      <vt:lpstr>   IV КЛАСС      Кувырок назад в группировке</vt:lpstr>
      <vt:lpstr>Кувырок назад и перекатом назад стойка на лопатках  Эта связка состоит из разученных ранее элементов. Поэтому необходимо предварительно повторить их отдельно, а затем соединить. Требования к технике выполнения, страховке и помощи те же. </vt:lpstr>
      <vt:lpstr>V КЛАСС В 5 классе продолжается дальнейшее совершенствование техники  исполнения кувырков вперед и назад, стойки на лопатках из различных исходных положений и с дополнительными движениями различными частями тела в сочетании с прыжками и поворотами. Увеличивается дозировка упражнений и интенсивность их выполнений. </vt:lpstr>
      <vt:lpstr> Учащиеся данного класса должны  научиться выполнять:  Два кувырка вперёд слитно.  Мост из положения стоя с помощью.</vt:lpstr>
      <vt:lpstr> Акробатические соединения в 6 классе               </vt:lpstr>
      <vt:lpstr>  VII КЛАСС  С этого класса мальчики и девочки начинают осваивать разные упражнения.   Мальчики должны  выполнять:  1. Кувырок вперед в стойку на лопатках.  2. Стойка на голове с согнутыми ногами.  Девочки:       Кувырок назад в полушпагат.  </vt:lpstr>
      <vt:lpstr>Стойка на голове согнув ноги</vt:lpstr>
      <vt:lpstr>Кувырок назад в полушпагат </vt:lpstr>
      <vt:lpstr>  Акробатические соединения в 7 классе</vt:lpstr>
      <vt:lpstr> VIII КЛАСС     Мальчики должны освоить кувырок назад в упор стоя ноги врозь, длинный   кувырок, стойку на голове и руках.    Девочки - «мост» и поворот в упор стоя на одном колене..</vt:lpstr>
      <vt:lpstr>Презентация PowerPoint</vt:lpstr>
      <vt:lpstr>Презентация PowerPoint</vt:lpstr>
      <vt:lpstr>Презентация PowerPoint</vt:lpstr>
      <vt:lpstr>Акробатические соединения в 8 классе  </vt:lpstr>
      <vt:lpstr>   IX КЛАСС  В этом классе юноши осваивают из упора присев силой стойку на голове и  руках и с трех шагов разбега кувырок вперед прыжком,  а девушки - равновесие на одной ноге, выпад вперед и кувырок вперед.    </vt:lpstr>
      <vt:lpstr>Презентация PowerPoint</vt:lpstr>
      <vt:lpstr>Презентация PowerPoint</vt:lpstr>
      <vt:lpstr>Акробатические соединения в 9 классе</vt:lpstr>
      <vt:lpstr>X-XI КЛАССЫ В этих классах юноши должны освоить кувырок прыжком через препятствие на высоте до 90 см, стойку на руках с помощью, кувырок назад через стойку на руках с помощью и переворот в сторону. Девушки закрепляют комбинации из ранее освоенных элементов..</vt:lpstr>
      <vt:lpstr>Презентация PowerPoint</vt:lpstr>
      <vt:lpstr>Презентация PowerPoint</vt:lpstr>
      <vt:lpstr>Презентация PowerPoint</vt:lpstr>
      <vt:lpstr>Презентация PowerPoint</vt:lpstr>
      <vt:lpstr>Акробатические соединения в 11 классе для юношей </vt:lpstr>
      <vt:lpstr>Акробатические соединения в 11 классе для девушек</vt:lpstr>
      <vt:lpstr>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Пользователь Windows</cp:lastModifiedBy>
  <cp:revision>455</cp:revision>
  <dcterms:created xsi:type="dcterms:W3CDTF">2012-11-12T17:47:39Z</dcterms:created>
  <dcterms:modified xsi:type="dcterms:W3CDTF">2017-11-27T07:07:00Z</dcterms:modified>
</cp:coreProperties>
</file>