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10693400" cy="7562850"/>
  <p:notesSz cx="10693400" cy="75628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4351" y="877570"/>
            <a:ext cx="9140190" cy="1153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0795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Тематическое </a:t>
            </a:r>
            <a:r>
              <a:rPr dirty="0" sz="1400" spc="-5" b="1">
                <a:latin typeface="Times New Roman"/>
                <a:cs typeface="Times New Roman"/>
              </a:rPr>
              <a:t>планирование МАДОУ №131 «Детский сад общеразвивающего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вида»</a:t>
            </a:r>
            <a:endParaRPr sz="1400">
              <a:latin typeface="Times New Roman"/>
              <a:cs typeface="Times New Roman"/>
            </a:endParaRPr>
          </a:p>
          <a:p>
            <a:pPr algn="ctr" marR="12700">
              <a:lnSpc>
                <a:spcPct val="100000"/>
              </a:lnSpc>
              <a:spcBef>
                <a:spcPts val="1180"/>
              </a:spcBef>
            </a:pPr>
            <a:r>
              <a:rPr dirty="0" sz="1100">
                <a:latin typeface="Times New Roman"/>
                <a:cs typeface="Times New Roman"/>
              </a:rPr>
              <a:t>(в </a:t>
            </a:r>
            <a:r>
              <a:rPr dirty="0" sz="1100" spc="-5">
                <a:latin typeface="Times New Roman"/>
                <a:cs typeface="Times New Roman"/>
              </a:rPr>
              <a:t>соответствии </a:t>
            </a:r>
            <a:r>
              <a:rPr dirty="0" sz="1100">
                <a:latin typeface="Times New Roman"/>
                <a:cs typeface="Times New Roman"/>
              </a:rPr>
              <a:t>с </a:t>
            </a:r>
            <a:r>
              <a:rPr dirty="0" sz="1100" spc="-5">
                <a:latin typeface="Times New Roman"/>
                <a:cs typeface="Times New Roman"/>
              </a:rPr>
              <a:t>программой </a:t>
            </a:r>
            <a:r>
              <a:rPr dirty="0" sz="1100" spc="-10">
                <a:latin typeface="Times New Roman"/>
                <a:cs typeface="Times New Roman"/>
              </a:rPr>
              <a:t>«От </a:t>
            </a:r>
            <a:r>
              <a:rPr dirty="0" sz="1100">
                <a:latin typeface="Times New Roman"/>
                <a:cs typeface="Times New Roman"/>
              </a:rPr>
              <a:t>рождения до школы» </a:t>
            </a:r>
            <a:r>
              <a:rPr dirty="0" sz="1100" spc="-5">
                <a:latin typeface="Times New Roman"/>
                <a:cs typeface="Times New Roman"/>
              </a:rPr>
              <a:t>под </a:t>
            </a:r>
            <a:r>
              <a:rPr dirty="0" sz="1100">
                <a:latin typeface="Times New Roman"/>
                <a:cs typeface="Times New Roman"/>
              </a:rPr>
              <a:t>ред. </a:t>
            </a:r>
            <a:r>
              <a:rPr dirty="0" sz="1100" spc="-5">
                <a:latin typeface="Times New Roman"/>
                <a:cs typeface="Times New Roman"/>
              </a:rPr>
              <a:t>Н.Е. Вераксы, </a:t>
            </a:r>
            <a:r>
              <a:rPr dirty="0" sz="1100">
                <a:latin typeface="Times New Roman"/>
                <a:cs typeface="Times New Roman"/>
              </a:rPr>
              <a:t>Т.С. </a:t>
            </a:r>
            <a:r>
              <a:rPr dirty="0" sz="1100" spc="-5">
                <a:latin typeface="Times New Roman"/>
                <a:cs typeface="Times New Roman"/>
              </a:rPr>
              <a:t>Комаровой, </a:t>
            </a:r>
            <a:r>
              <a:rPr dirty="0" sz="1100" spc="-10">
                <a:latin typeface="Times New Roman"/>
                <a:cs typeface="Times New Roman"/>
              </a:rPr>
              <a:t>М.А. </a:t>
            </a:r>
            <a:r>
              <a:rPr dirty="0" sz="1100" spc="-5">
                <a:latin typeface="Times New Roman"/>
                <a:cs typeface="Times New Roman"/>
              </a:rPr>
              <a:t>Васильевой </a:t>
            </a:r>
            <a:r>
              <a:rPr dirty="0" sz="1100">
                <a:latin typeface="Times New Roman"/>
                <a:cs typeface="Times New Roman"/>
              </a:rPr>
              <a:t>с </a:t>
            </a:r>
            <a:r>
              <a:rPr dirty="0" sz="1100" spc="-5">
                <a:latin typeface="Times New Roman"/>
                <a:cs typeface="Times New Roman"/>
              </a:rPr>
              <a:t>учётом регионального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компонента)</a:t>
            </a:r>
            <a:endParaRPr sz="11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40"/>
              </a:spcBef>
            </a:pPr>
            <a:r>
              <a:rPr dirty="0" sz="1100" spc="-5">
                <a:latin typeface="Times New Roman"/>
                <a:cs typeface="Times New Roman"/>
              </a:rPr>
              <a:t>Составитель: </a:t>
            </a:r>
            <a:r>
              <a:rPr dirty="0" sz="1100">
                <a:latin typeface="Times New Roman"/>
                <a:cs typeface="Times New Roman"/>
              </a:rPr>
              <a:t>старший </a:t>
            </a:r>
            <a:r>
              <a:rPr dirty="0" sz="1100" spc="-5">
                <a:latin typeface="Times New Roman"/>
                <a:cs typeface="Times New Roman"/>
              </a:rPr>
              <a:t>воспитатель: Вдовина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О.А.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R="10160">
              <a:lnSpc>
                <a:spcPct val="100000"/>
              </a:lnSpc>
            </a:pPr>
            <a:r>
              <a:rPr dirty="0" sz="1400" spc="-5" b="1">
                <a:latin typeface="Times New Roman"/>
                <a:cs typeface="Times New Roman"/>
              </a:rPr>
              <a:t>Подготовительная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группа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7700" y="2051558"/>
          <a:ext cx="9549765" cy="5024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208279">
                <a:tc>
                  <a:txBody>
                    <a:bodyPr/>
                    <a:lstStyle/>
                    <a:p>
                      <a:pPr marL="469265">
                        <a:lnSpc>
                          <a:spcPts val="13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Тема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13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Содержание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работы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3075">
                        <a:lnSpc>
                          <a:spcPts val="13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Варианты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итоговых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мероприятий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179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4445">
                        <a:lnSpc>
                          <a:spcPts val="139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«День</a:t>
                      </a:r>
                      <a:r>
                        <a:rPr dirty="0" sz="1200" spc="2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знаний»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августа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74549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«Мы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будущие  школьники»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6510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Закреплять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школе,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том, зачем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нужно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учиться,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кто 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чему  учит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школе.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Экскурсия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школу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нашего района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(№ 24,</a:t>
                      </a:r>
                      <a:r>
                        <a:rPr dirty="0" sz="12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89)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сентября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8290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«Кто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встретит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нас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 школе»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9908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представление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профессии учителя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«профессии»  ученика, положительное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отношение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этим видам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деятельности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«День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знаний»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«Осень»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сентября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«Труд людей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осенью»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10489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сельскохозяйственными профессиями,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нашего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края.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творческих</a:t>
                      </a:r>
                      <a:r>
                        <a:rPr dirty="0" sz="120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профессиях.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4798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Фотовыставка «Сельскохозяйственные  профессии нашей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области» или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«Человек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славен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трудом»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8140">
                <a:tc>
                  <a:txBody>
                    <a:bodyPr/>
                    <a:lstStyle/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сентября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«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Времена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года»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556260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знания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осени,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Кузбассе,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временах года, последовательности месяцев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году.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6865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 совместного творчества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детей и  родителей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«Подарки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осени»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5940">
                <a:tc>
                  <a:txBody>
                    <a:bodyPr/>
                    <a:lstStyle/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100" spc="-20">
                          <a:latin typeface="Trebuchet MS"/>
                          <a:cs typeface="Trebuchet MS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сентября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67665">
                        <a:lnSpc>
                          <a:spcPts val="1380"/>
                        </a:lnSpc>
                        <a:spcBef>
                          <a:spcPts val="8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«Осенняя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пора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очей  очарование»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7493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особенностях отображения осени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произведении искусства,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нашего края. Закреплять  знание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правилах безопасного поведения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«Осень»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5080">
                        <a:lnSpc>
                          <a:spcPts val="133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«Мой город, моя страна, моя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планета»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707390">
                <a:tc>
                  <a:txBody>
                    <a:bodyPr/>
                    <a:lstStyle/>
                    <a:p>
                      <a:pPr marL="71120">
                        <a:lnSpc>
                          <a:spcPts val="135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октября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«Родной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край»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14325">
                        <a:lnSpc>
                          <a:spcPts val="1380"/>
                        </a:lnSpc>
                        <a:spcBef>
                          <a:spcPts val="40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родном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крае. Продолжать 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достопримечательностями региона,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котором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живут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дети.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любовь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«малой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Родине», гордость</a:t>
                      </a:r>
                      <a:r>
                        <a:rPr dirty="0" sz="120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2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достижение своей страны.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711835">
                        <a:lnSpc>
                          <a:spcPts val="1380"/>
                        </a:lnSpc>
                        <a:spcBef>
                          <a:spcPts val="40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Фотовыставка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«Моя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малая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Родина -  Кемерово»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октября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6604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«Земля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наш общий</a:t>
                      </a:r>
                      <a:r>
                        <a:rPr dirty="0" sz="120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дом»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планеты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7018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Рассказывать детям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том, что Земля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общий дом,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 Земле  много разных стран, важно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жить 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мире со всеми народами, знать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уважать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их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культуру обычаи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традиции.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230504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Изготовление Макета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«Земля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общий 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дом»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5080">
                        <a:lnSpc>
                          <a:spcPts val="133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День народного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единства»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2880">
                <a:tc>
                  <a:txBody>
                    <a:bodyPr/>
                    <a:lstStyle/>
                    <a:p>
                      <a:pPr marL="71120">
                        <a:lnSpc>
                          <a:spcPts val="134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октября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4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Сообщать детям элементарные сведения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 истории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России.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4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Викторина 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«Моя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Родина – Россия»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61245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115189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августа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«Мой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детский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сад»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86360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детским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садом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как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ближайшим  социальным окружением ребенка (обратить внимание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6858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произошедшие изменения: покрашен забор, появились новые столы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др.);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профессиях сотрудников детского  сада (воспитатель, младший воспитатель, музыкальный  руководитель, медицинская сестра,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дворник,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повар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др.)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Познавательная викторина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71120">
                        <a:lnSpc>
                          <a:spcPts val="136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сентября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«День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знаний»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69570">
                        <a:lnSpc>
                          <a:spcPct val="95900"/>
                        </a:lnSpc>
                        <a:spcBef>
                          <a:spcPts val="10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Развивать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 детей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познавательную мотивацию, интерес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школе,  книге; формировать дружеские,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доброжелательные отношения  между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детьми.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«День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знаний»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«Осень»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5727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сентября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6032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«Осень ранняя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пришла</a:t>
                      </a:r>
                      <a:r>
                        <a:rPr dirty="0" sz="12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мы её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встречаем»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135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Развивать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умение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устанавливать простейшие связи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между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20002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явлениями живой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неживой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природы, 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нашего региона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(похолодало 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исчезли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бабочки,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отцвели цветы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т. д.).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сельскохозяйственных профессиях, профессии  лесника. 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правилах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безопасного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2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поведения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природе.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502284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Фотовыставка «Сельскохозяйственные  профессии Кемеровской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области»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сентября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«Дары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осени»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3622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бережное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отношение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природе; формировать  элементарные экологические представления. Расширять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овощах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фруктах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(</a:t>
                      </a:r>
                      <a:r>
                        <a:rPr dirty="0" u="sng" sz="12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местных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экзотических).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686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 совместного творчества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детей и  родителей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«Подарки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осени»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100" spc="-20">
                          <a:latin typeface="Trebuchet MS"/>
                          <a:cs typeface="Trebuchet MS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сентября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3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«Какого цвета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осень»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осени. Вести</a:t>
                      </a:r>
                      <a:r>
                        <a:rPr dirty="0" sz="120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сезонные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21526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наблюдения, воспитывать интерес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участию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подвижных играх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физических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упражнениях.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«Осень»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1270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«Я в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мире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человек»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70739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октября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моя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семья»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3525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первоначальные представления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своей семье,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родственных отношениях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семье (сын,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дочь,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мама, папа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т.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д.).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24384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Закреплять знание детьми своих имени, фамилии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возраста; имен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родителей.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Фотовыставка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«Я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Моя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семья»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7505">
                <a:tc>
                  <a:txBody>
                    <a:bodyPr/>
                    <a:lstStyle/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октября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расту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здоровым»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559435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здоровье, здоровом образе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жизни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развивать представления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своем внешнем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облике.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День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здоровья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201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октября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2395">
                        <a:lnSpc>
                          <a:spcPts val="141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«Познаём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себя»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83820" indent="3810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эмоциональную отзывчивость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состояние близких  людей, уважительное, заботливое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отношение к пожилым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родственникам формировать положительную самооценку, образ «Я»  (помогать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каждому ребенку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как можно чаще убеждаться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что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он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хороший, что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его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любят).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Сюжетно-ролевая игра «Семья»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62223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180975">
                <a:tc gridSpan="3">
                  <a:txBody>
                    <a:bodyPr/>
                    <a:lstStyle/>
                    <a:p>
                      <a:pPr algn="ctr" marL="3810">
                        <a:lnSpc>
                          <a:spcPts val="133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«Мой город, моя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страна»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82015">
                <a:tc>
                  <a:txBody>
                    <a:bodyPr/>
                    <a:lstStyle/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100" spc="-20">
                          <a:latin typeface="Trebuchet MS"/>
                          <a:cs typeface="Trebuchet MS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октября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3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«Моя малая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родина»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0922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родным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городом Кемерово; формировать начальные 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родном крае, его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истории 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культуре. Воспитывать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любовь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родному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краю.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видах  транспорта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его назначении,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правилах поведения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городе,  элементарных правилах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дорожного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движения.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71183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Фотовыставка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«Моя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малая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Родина -  Кемерово»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2390" marR="70231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Сюжетно-ролевая игра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правилам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дорожного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движения.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100" spc="-20">
                          <a:latin typeface="Trebuchet MS"/>
                          <a:cs typeface="Trebuchet MS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3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«Россия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моя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страна»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71120" marR="115570">
                        <a:lnSpc>
                          <a:spcPct val="959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некоторыми выдающимися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людьми,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прославившими  Россию,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из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нашего региона; 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профессиях. Воспитывать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уважение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труду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близких</a:t>
                      </a:r>
                      <a:r>
                        <a:rPr dirty="0" sz="12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взрослых.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Викторина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«Профессии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Героев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России»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2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«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Главный город</a:t>
                      </a: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России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Москва»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58419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Рассказать детям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том,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что Москва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главный город России, столица  нашей Родины.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Создание альбома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«Наша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столица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Москва»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4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«Новый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 год»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5791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just" marL="71120" marR="441959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«Скоро Дед</a:t>
                      </a:r>
                      <a:r>
                        <a:rPr dirty="0" sz="12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Мороз  придёт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наступит  Новый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год!»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63525" indent="38100">
                        <a:lnSpc>
                          <a:spcPct val="959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Организовывать все виды детской деятельности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(игровой,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коммуникативной, трудовой, познавательно-исследовательской,  продуктивной, музыкально-художественной, чтения)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вокруг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темы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Нового года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новогоднего праздника как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основной  образовательной,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так и 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самостоятельной деятельности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детей.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48450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Коллективная работа подарок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для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Деда  Мороза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675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29273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«Уж осень</a:t>
                      </a:r>
                      <a:r>
                        <a:rPr dirty="0" sz="12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проходит,  спешит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нам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зима»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3558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беседовать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детьми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новогоднем празднике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нашей  стране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нашем регионе.Вызвать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детей желание готовиться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празднику: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учить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песни,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танцы,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стихи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другое.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8608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Конкурс ёлочных игрушек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для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районной  ёлки (выставка)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739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декабря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«Зимний праздник»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50190">
                        <a:lnSpc>
                          <a:spcPct val="959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Обратить внимание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изменения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первый месяц  зимы,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нашем регионе. Беседы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предстоящем  новогоднем празднике. Вызвать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 детей желание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готовиться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празднику, принимать участие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украшении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группы.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2448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Конкурс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лучшее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оформление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группы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 Новому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году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623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декабря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«Сказочный Новый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7305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Рассказать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гостях, которые посетят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детский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сад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(Дед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Мороз, Снеговик, Снегурочка, персонажи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сказок).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9497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Конкурс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детских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рисунков «Помощники  Деда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Мороза»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декабря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26479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«Скоро, скоро</a:t>
                      </a:r>
                      <a:r>
                        <a:rPr dirty="0" sz="12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Новый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46799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Организовать все виды детской деятельности вокруг темы  новогоднего праздника. Вызвать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 детей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желание подготовить  подарки друзьям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близким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празднику.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7429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Литературно-музыкальное развлечение 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«Мои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любимые новогодние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стихи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песни»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(мини  концерт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друг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друга)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0680">
                <a:tc>
                  <a:txBody>
                    <a:bodyPr/>
                    <a:lstStyle/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100" spc="-20">
                          <a:latin typeface="Trebuchet MS"/>
                          <a:cs typeface="Trebuchet MS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декабря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7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«Наступает Новый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2766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чувство удовлетворения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участия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коллективной  предпраздничной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деятельности.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Новый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год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 gridSpan="3">
                  <a:txBody>
                    <a:bodyPr/>
                    <a:lstStyle/>
                    <a:p>
                      <a:pPr algn="ctr" marL="5080">
                        <a:lnSpc>
                          <a:spcPts val="134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«Зима»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61429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105727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января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3464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«Проказы</a:t>
                      </a:r>
                      <a:r>
                        <a:rPr dirty="0" sz="12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Зимушки- 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зимы»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3876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зиме; развивать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умение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устанавливать  простейшие связи между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явлениями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живой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неживой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природы.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13055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Развивать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умения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вести сезонные наблюдения,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замечать красоту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зимней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природы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нашего края. Формировать исследовательский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познавательный интерес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ходе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экспериментирования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водой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 льдом;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закреплять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свойствах снега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льда.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Народный праздник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«Колядки»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623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января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«Кто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как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зимует»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5941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местах, где всегда зима,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животных  Арктики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Антарктики.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Макет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природой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Арктики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Антарктики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5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января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«Зимний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спорт»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29539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зимними видами спорта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нашего региона  (хоккей,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лыжные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гонки); формировать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безопасном  поведении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зимой.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«Зимняя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спартакиада»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5080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«День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защитника отечества»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32765">
                <a:tc>
                  <a:txBody>
                    <a:bodyPr/>
                    <a:lstStyle/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«Профессия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«Военный»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27000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военными профессиями (солдат, танкист, летчик,  моряк, пограничник),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военной техникой (танк, самолет,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военный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крейсер),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флагом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России.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любовь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Родине.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140970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Литерально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музыкальный вечер «Рассказы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служивших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родных»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623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«Герои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Богатыри»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6096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Приобщать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русской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истории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через знакомство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былинами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 богатырях.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5052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Выставка, посвященная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празднику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«День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защитника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Отечества»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675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«Наша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армия»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0447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Осуществлять гендерное воспитание (формировать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мальчиков  стремление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быть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сильными, смелыми, стать защитниками Родины;  воспитывать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девочках уважение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мальчикам как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будущим  защитникам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Родины).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49149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«День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защитника  Отечества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5080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«8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 марта»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2738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«Мамин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праздник»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0223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Организовать все виды детской деятельности вокруг темы семьи,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любви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маме, бабушке. Привлекать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изготовлению подарков маме,  бабушке, воспитателям.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48831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 «Подарок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любимой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мамочке,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бабушке»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5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марта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8100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«Весна пришла,  праздник</a:t>
                      </a:r>
                      <a:r>
                        <a:rPr dirty="0" sz="12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привела!»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76530">
                        <a:lnSpc>
                          <a:spcPts val="1380"/>
                        </a:lnSpc>
                        <a:spcBef>
                          <a:spcPts val="40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уважение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воспитателям, уважение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любовь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маме,  бабушке, побуждать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детей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рассказывать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своих мамах, бабушках.  Расширять гендерные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представления.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«8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марта»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marL="2999740">
                        <a:lnSpc>
                          <a:spcPts val="133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«Знакомство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народной культурой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традициями»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623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марта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«Народные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игрушки»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65849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народной игрушке (дымковская  игрушка, матрешка</a:t>
                      </a:r>
                      <a:r>
                        <a:rPr dirty="0" u="sng" sz="12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кукла </a:t>
                      </a:r>
                      <a:r>
                        <a:rPr dirty="0" u="sng" sz="12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оберег «пеленашка»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u="sng" sz="1200" spc="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др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5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Совместная выставка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детского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творчества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3664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«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Декоративно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прикладная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поделка»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марта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1432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«Традиции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обычаи  народов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России»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71120" marR="23304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устным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народным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творчеством (песенки,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потешки,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заклички),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нашего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региона.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Использовать  фольклор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организации всех видов детской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деятельности.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Проведения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народного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55225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марта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43751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«Люблю свой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край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родной»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05156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народными промыслами,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их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значением,  особенностями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того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или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иного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ремесла.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0416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Спортивное развлечение «Народные игры  нашего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края»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«Весна»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апреля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413384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«Полюбуйся,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весна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наступила»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4605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весне; развивать умения устанавливать  простейшие связи между явлениями живой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неживой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природы,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вести сезонные наблюдения.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108013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«Весна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красна»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 детского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творчества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апреля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445134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«Увидел скворца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весна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dirty="0" sz="12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крыльца»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2258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правилах безопасного поведения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природе. Воспитывать бережное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отношение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природе,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29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элементарные экологические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представления.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Изготовление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вывешивание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скворечника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апреля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59372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«Весенний сад</a:t>
                      </a:r>
                      <a:r>
                        <a:rPr dirty="0" sz="12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 огород»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45110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работах,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проводимых весной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 саду 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огороде. Привлекать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посильному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труду 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участке  детского сада,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цветнике.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64769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Развлечение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или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викторина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«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День Земли-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22  апреля»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13335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«День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 победы!»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апреля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«Герои великой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войны»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8859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Рассказать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защитниках нашего Отечества,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героях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кузбассовцах.  Воспитывать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любовь к Родине,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уважительное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отношение к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ветеранам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войны.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21209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 творческих работ посвященных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 празднику 9</a:t>
                      </a:r>
                      <a:r>
                        <a:rPr dirty="0" sz="12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3845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«Этот славный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День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Победы»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58801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празднике, посвященном Дню  Победы. Воспитывать уважение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ветеранам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войны.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«День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Победы»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«Лето»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70675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«Летние виды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спорта»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8669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летними видами спорта,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Кемеровской  области (плавание, велоспорт, настольный теннис, художественная  гимнастика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др.).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Развивать двигательные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умения.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 положительное отношение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спорту,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здоровому образу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жизни.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Спортивный праздник «Летняя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олимпиада»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6195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«Дикие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домашние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животные»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65405">
                        <a:lnSpc>
                          <a:spcPct val="959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лете. Развивать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умение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устанавливать простейшие связи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между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явлениями живой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неживой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природы,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вести сезонные наблюдения.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Макет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или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модуль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«Лето»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7505">
                <a:tc>
                  <a:txBody>
                    <a:bodyPr/>
                    <a:lstStyle/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«Здравствуй,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лето!"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496570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безопасном поведении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лесу,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сосновом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бору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лесопарках города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Кемерово.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«Лето»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marL="1440180">
                        <a:lnSpc>
                          <a:spcPts val="133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В летний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период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детский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сад работает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каникулярном режиме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(1-я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июня 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3-я неделя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августа)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594986" y="6761175"/>
            <a:ext cx="15005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2 </a:t>
            </a:r>
            <a:r>
              <a:rPr dirty="0" sz="1400" spc="-5" b="1">
                <a:latin typeface="Times New Roman"/>
                <a:cs typeface="Times New Roman"/>
              </a:rPr>
              <a:t>младшая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группа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6231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207010">
                <a:tc>
                  <a:txBody>
                    <a:bodyPr/>
                    <a:lstStyle/>
                    <a:p>
                      <a:pPr marL="469265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Тема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Содержание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работы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3075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Варианты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итоговых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мероприятий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1270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«До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свидания, лето, здравствуй детский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сад!»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08430">
                <a:tc>
                  <a:txBody>
                    <a:bodyPr/>
                    <a:lstStyle/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августа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just" marL="71120" marR="37655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«До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свидания, лето,  здравствуй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детский  сад!»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71120" marR="86360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Вызвать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 детей радость от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прихода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детский сад. Знакомить детей  друг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другом в ходе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игр (если дети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уже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знакомы, помочь вспомнить  друг друга).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Формировать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дружеские,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доброжелательные отношения  между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детьми (коллективная художественная работа, песенка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1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дружбе, совместные игры). Продолжить ознакомление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детским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10489">
                        <a:lnSpc>
                          <a:spcPct val="9550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садом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как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ближайшим социальным окружением ребенка: профессии  сотрудников детского сада (воспитатель,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младший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воспитатель,  музыкальный руководитель, медсестра,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дворник).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Экскурсия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 детскому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саду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8660">
                <a:tc>
                  <a:txBody>
                    <a:bodyPr/>
                    <a:lstStyle/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сентября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«Игрушки»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85420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знакомство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окружающей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средой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группы. Предлагать  рассматривать игрушки, называть их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форму,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цвет,</a:t>
                      </a:r>
                      <a:r>
                        <a:rPr dirty="0" sz="12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строение.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699135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Предметное окружение, правила поведения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детском саду,  взаимоотношения со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сверстниками.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Развлечение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детей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«Осень»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8201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сентября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61950">
                        <a:lnSpc>
                          <a:spcPct val="95900"/>
                        </a:lnSpc>
                        <a:spcBef>
                          <a:spcPts val="30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«Домашние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дикие  животные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осенью»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(ознакомление)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32105">
                        <a:lnSpc>
                          <a:spcPct val="959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домашних животных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птицах.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сельскохозяйственными профессиями (тракторист,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доярка и др.).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правилами безопасного поведения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некоторыми особенностями поведения лесных зверей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птиц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осенью,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Кемеровской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области.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240029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Фотовыставка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«Мои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домашние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животные»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Макет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или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модуль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«Осень»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201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сентября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57086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«Чудо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овощи</a:t>
                      </a:r>
                      <a:r>
                        <a:rPr dirty="0" sz="1200" spc="-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фрукты»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5369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осени (сезонные изменения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участке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детского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сада),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времени сбора урожая,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некоторых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овощах,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фруктах, ягодах,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грибах, 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 Кемеровской области. Побуждать рисовать,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лепить,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выполнять  аппликацию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осенние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темы.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686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 совместного творчества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детей и  родителей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«Подарки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осени»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57910">
                <a:tc>
                  <a:txBody>
                    <a:bodyPr/>
                    <a:lstStyle/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100" spc="-20">
                          <a:latin typeface="Trebuchet MS"/>
                          <a:cs typeface="Trebuchet MS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сентября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3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«Осень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золотая»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57531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бережное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отношение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природе. На прогулке  предлагать детям собирать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рассматривать осеннюю</a:t>
                      </a:r>
                      <a:r>
                        <a:rPr dirty="0" sz="12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листву.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1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Развивать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умение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замечать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красоту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осенней природы,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вести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9969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наблюдения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погодой. Расширять представления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осени  (сезонные изменения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природе, одежде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людей, 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нашем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регионе).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«Осень»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3810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«Я и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моя</a:t>
                      </a:r>
                      <a:r>
                        <a:rPr dirty="0" sz="12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семья»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3340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октября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человек. Моя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семья»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8671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образ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Я.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Побуждать называть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свои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имя, фамилию,  имена членов семьи, говорить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себе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первом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лице.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Обогащать 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своей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семье.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Фотовыставка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«Я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моя</a:t>
                      </a:r>
                      <a:r>
                        <a:rPr dirty="0" sz="12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семья»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6210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88201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октября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6731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человек. Мы девочки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мальчики»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6352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Развивать гендерные представления. Формировать начальные 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здоровье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здоровом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образе жизни. Формировать  элементарные навыки ухода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своим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лицом 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телом. Развивать 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своем внешнем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облике.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Открытый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день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здоровья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«Мой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дом,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мой город»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октября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4861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«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родной</a:t>
                      </a:r>
                      <a:r>
                        <a:rPr dirty="0" sz="120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город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Кемерово»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84963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родным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городом, его названием, основными  достопримечательностями.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51879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Фотогалерея «Достопримечательности  города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Кемерово»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100" spc="-20">
                          <a:latin typeface="Trebuchet MS"/>
                          <a:cs typeface="Trebuchet MS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октября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3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«Городские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профессии»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1686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«городскими» профессиями (милиционер, продавец,  парикмахер,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шофер, водитель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автобуса).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Создание альбома «Профессии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кемеровчан»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6755">
                <a:tc>
                  <a:txBody>
                    <a:bodyPr/>
                    <a:lstStyle/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100" spc="-20">
                          <a:latin typeface="Trebuchet MS"/>
                          <a:cs typeface="Trebuchet MS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3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«Транспорт»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63563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видами транспорта,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городским, с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правилами поведения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городе,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элементарными правилами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дорожного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движения, светофором, надземным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подземным  переходами (взаимодействие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родителями).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70231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Сюжетно-ролевая игра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правилам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дорожного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движения.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71120">
                        <a:lnSpc>
                          <a:spcPts val="136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2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48196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«Дом,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котором</a:t>
                      </a:r>
                      <a:r>
                        <a:rPr dirty="0" sz="1200" spc="-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я  живу»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48615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домом,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предметами домашнего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обихода,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мебелью,  бытовыми приборами.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0489" marR="1000760" indent="-38100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Игровая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викторина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«Мой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Дом»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Макет комнаты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3810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«Новогодний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праздник»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5727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7175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«Скоро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праздник</a:t>
                      </a:r>
                      <a:r>
                        <a:rPr dirty="0" sz="12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Новый  год, Дедушка Мороз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придёт!»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6352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Организовывать все виды детской деятельности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(игровой,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коммуникативной, трудовой, познавательно-исследовательской,  продуктивной, музыкально-художественной, чтения)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вокруг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темы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Нового года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новогоднего праздника как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основной  образовательной,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так и 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самостоятельной деятельности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детей.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57912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Коллективная работа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подарок 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день  рождения Деду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Морозу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5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«Любимый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праздник»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6731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беседовать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детьми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новогоднем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празднике.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Вызвать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детей желание готовиться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празднику.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8735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Конкурс ёлочных игрушек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для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районной  ёлки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декабря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«Зимушка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хрустальная»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54940" indent="3810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Рассказать детям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гостях, которые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посетят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детский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сад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 (Дед Мороз, Снеговик, Снегурочка, персонажи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сказок)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2448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Конкурс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лучшее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оформление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группы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 Новому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году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2390">
                        <a:lnSpc>
                          <a:spcPts val="12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Макет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или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модуль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«Зима»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декабря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«Новый год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ворот»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6192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организовывать все виды детской деятельности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вокруг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темы Нового года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новогоднего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26860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Коллаж из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детских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рисунков 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ожидании  Деда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Мороза»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6210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декабря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26479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«Скоро, скоро</a:t>
                      </a:r>
                      <a:r>
                        <a:rPr dirty="0" sz="12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Новый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6703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Побуждать детей готовиться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празднику,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учить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песни, танцы,  украшать группу; вызвать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детей желание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подготовить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подарки  друзьям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близким к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празднику.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21082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В книжном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уголке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 детских книг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празднике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«Новый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5940">
                <a:tc>
                  <a:txBody>
                    <a:bodyPr/>
                    <a:lstStyle/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100" spc="-20">
                          <a:latin typeface="Trebuchet MS"/>
                          <a:cs typeface="Trebuchet MS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декабря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814069">
                        <a:lnSpc>
                          <a:spcPts val="1380"/>
                        </a:lnSpc>
                        <a:spcBef>
                          <a:spcPts val="80"/>
                        </a:spcBef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«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овогодние  сюрпризы»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75882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детей желание участвовать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коллективной  предпраздничной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деятельности.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Новый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год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5080">
                        <a:lnSpc>
                          <a:spcPts val="133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«Зима»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5791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января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«Зимняя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природа»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8763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зиме. Воспитывать бережное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отношение 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природе,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умение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замечать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красоту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зимней природы.</a:t>
                      </a:r>
                      <a:r>
                        <a:rPr dirty="0" sz="120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Побуждать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05410">
                        <a:lnSpc>
                          <a:spcPts val="1380"/>
                        </a:lnSpc>
                        <a:spcBef>
                          <a:spcPts val="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детей отражать полученные впечатления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разных основных  образовательных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самостоятельных видах деятельности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соответствии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их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индивидуальными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возрастными</a:t>
                      </a:r>
                      <a:r>
                        <a:rPr dirty="0" sz="12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особенностями.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 детского творчества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«Зима»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33170">
                <a:tc>
                  <a:txBody>
                    <a:bodyPr/>
                    <a:lstStyle/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января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«Белоснежная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зима»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05740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сезонных изменениях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природе, в том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нашего региона (изменения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погоде, растения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зимой,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поведение зверей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птиц). Формировать исследовательский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познавательный интерес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ходе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экспериментирования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водой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25095">
                        <a:lnSpc>
                          <a:spcPts val="1380"/>
                        </a:lnSpc>
                        <a:spcBef>
                          <a:spcPts val="70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льдом.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первичные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местах, где всегда  зима.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Вывешивание кормушек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для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птиц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января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«Зимние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забавы»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51765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зимними видами спорта,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нашего региона  (хоккей,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лыжные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гонки). Формировать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безопасном  поведении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зимой.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Спортивное развлечение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«Зима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затейница»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5080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«День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защитника отечества»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623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«Военные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профессии»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55244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Осуществлять патриотическое воспитание.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«военными»  профессиями.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57721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Альбом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«Военные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профессии»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Фотогалерея «Военные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моей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семье»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77569">
                <a:tc>
                  <a:txBody>
                    <a:bodyPr/>
                    <a:lstStyle/>
                    <a:p>
                      <a:pPr marL="71120">
                        <a:lnSpc>
                          <a:spcPts val="135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55181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«Скоро</a:t>
                      </a:r>
                      <a:r>
                        <a:rPr dirty="0" sz="1200" spc="-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праздник  23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февраля»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14325">
                        <a:lnSpc>
                          <a:spcPts val="1380"/>
                        </a:lnSpc>
                        <a:spcBef>
                          <a:spcPts val="40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любовь к Родине,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родному краю. Беседы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детьми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предстоящем празднике. Вызвать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детей желание готовиться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празднику.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596265">
                        <a:lnSpc>
                          <a:spcPts val="1380"/>
                        </a:lnSpc>
                        <a:spcBef>
                          <a:spcPts val="40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Выставка, посвященная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празднику 23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6256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«Защитники отечества.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Спорт»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2034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первичные гендерные представления (воспитывать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мальчиках стремления стать сильными, защитниками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Родины).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41719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Спортивный праздник «День защитника  Отечества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5080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«8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 марта»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6245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3779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«Очень, очень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dirty="0" sz="12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люблю  маму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милую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мою!»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60579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Организовать все виды детской деятельности вокруг семьи,  воспитывать желание заботиться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членах семьи,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уважение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воспитателям.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48831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 «Подарок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любимой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мамочке,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бабушке»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212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марта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«8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марта»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4351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уважение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любовь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маме, бабушке, побуждать детей  рассказывать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своих мамах, бабушках, дарить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им</a:t>
                      </a:r>
                      <a:r>
                        <a:rPr dirty="0" sz="12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подарки.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«8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марта»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marL="2999740">
                        <a:lnSpc>
                          <a:spcPts val="133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«Знакомство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народной культурой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традициями»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марта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«Народные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игрушки»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81610">
                        <a:lnSpc>
                          <a:spcPct val="959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народной игрушке (дымковская  игрушка, матрешка,</a:t>
                      </a:r>
                      <a:r>
                        <a:rPr dirty="0" u="sng" sz="12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кукла </a:t>
                      </a:r>
                      <a:r>
                        <a:rPr dirty="0" u="sng" sz="12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оберег «пеленашка»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и др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.)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Использовать  фольклор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организации всех видов детской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деятельности.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5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Совместная выставка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детского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творчества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239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«Декоративно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прикладная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поделка»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675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марта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«Народные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промыслы»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2890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народными промыслами,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их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значением, особенностями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того или иного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ремесла. Продолжать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устным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народным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творчеством (песенки,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потешки,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заклички),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нашего  региона.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Создание альбома «Народные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промыслы»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«Весна»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623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марта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«Весна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красна!»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47244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бережное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отношение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природе,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умение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замечать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красоту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весенней природы,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нашего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региона.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Фольклорное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развлечение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апреля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3782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«Животные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-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птицы  весной»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47561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домашних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диких животных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птицах, их  поведении весной.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«День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здоровья»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апреля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49149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«Неделя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весенних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сказок»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441959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Побуждать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отражать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впечатления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весне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разных видах  художественной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деятельности.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 детского творчества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623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апреля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«Весенние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деньки»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44767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весне, сезонных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изменениях, в том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регионе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(изменения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погоде, растения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весной).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Развлечение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«День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Земли- 22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апреля»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апреля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«Чудеса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весны»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62928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простейших связях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природе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(потеплело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появилась травка,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солнце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светит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греет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т.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д.)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Макет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или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модуль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«Весна»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«Лето»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2738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«Лето, лето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поспеши…»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3716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лете, сезонных изменениях,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нашем регионе (одежда людей, изменения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dirty="0" sz="12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участке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4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детского сада).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Спортивное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развлечение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675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8163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«Скоро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лето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нам  придёт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вокруг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всё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зацветёт»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2255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Сформировать элементарные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садовых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огородных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растениях, 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нашего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региона.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Альбом 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«Во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саду ли, в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огороде…»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1426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70675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2131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«Смена времён</a:t>
                      </a:r>
                      <a:r>
                        <a:rPr dirty="0" sz="12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года.  Лето!"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4414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Сформировать исследовательский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познавательный интерес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ходе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экспериментирования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водой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песком.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Макет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или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модуль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«Лето»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«Здравствуй,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Лето!»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473709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бережное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отношение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природе,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умение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замечать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красоту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летней природы вокруг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себя.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40259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Развлечение «Встречаем Лето шутками,  игами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прибаутками»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marL="1440180">
                        <a:lnSpc>
                          <a:spcPts val="133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В летний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период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детский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сад работает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каникулярном режиме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(1-я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июня 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3-я неделя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августа)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6226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356235">
                <a:tc>
                  <a:txBody>
                    <a:bodyPr/>
                    <a:lstStyle/>
                    <a:p>
                      <a:pPr marL="112395">
                        <a:lnSpc>
                          <a:spcPts val="1380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«Моя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Родина –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Россия»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91795">
                        <a:lnSpc>
                          <a:spcPts val="1380"/>
                        </a:lnSpc>
                        <a:spcBef>
                          <a:spcPts val="35"/>
                        </a:spcBef>
                        <a:tabLst>
                          <a:tab pos="2821940" algn="l"/>
                        </a:tabLst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уважение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людям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разных	национальностей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их  обычаям.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5940">
                <a:tc>
                  <a:txBody>
                    <a:bodyPr/>
                    <a:lstStyle/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100" spc="-20">
                          <a:latin typeface="Trebuchet MS"/>
                          <a:cs typeface="Trebuchet MS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октября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468630" indent="40640">
                        <a:lnSpc>
                          <a:spcPts val="1380"/>
                        </a:lnSpc>
                        <a:spcBef>
                          <a:spcPts val="85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«Гимн,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флаг,</a:t>
                      </a: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герб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России»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40576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Закреплять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флаге, гербе,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гимне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России,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Кемеровской  области, Кемерово.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19685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Флешмоб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«Гимн,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флаг, герб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Кемерово»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Мастер класс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для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родителей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«Изготовление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флага»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2650">
                <a:tc>
                  <a:txBody>
                    <a:bodyPr/>
                    <a:lstStyle/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100" spc="-20">
                          <a:latin typeface="Trebuchet MS"/>
                          <a:cs typeface="Trebuchet MS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431165">
                        <a:lnSpc>
                          <a:spcPts val="1380"/>
                        </a:lnSpc>
                        <a:spcBef>
                          <a:spcPts val="8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«Москва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dirty="0" sz="12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столица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России»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32740">
                        <a:lnSpc>
                          <a:spcPct val="959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Москве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главном городе, столица  России. Расширять представления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родной стране, о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государственных праздниках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праздниках нашего региона (день  города, день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шахтера и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др.)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Развлечение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«День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народного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единства»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623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2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«Герои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России»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4922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Углублять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уточнять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Родине -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России. Рассказать  детям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героях нашей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страны, 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из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Кузбасса.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Викторина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«Герои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России»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4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«Новый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 год»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70675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7175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«Скоро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праздник</a:t>
                      </a:r>
                      <a:r>
                        <a:rPr dirty="0" sz="12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Новый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4097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Расширить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празднике Новый год.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традициями  празднования Нового года, рассказать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дед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Морозах в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других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странах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резиденции Деда Мороза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«Томской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писанице».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Развлечение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«Игры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Деда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Мороза»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675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0668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«Зима придёт, праздник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приведёт»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67373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Привлекать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активному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разнообразному участию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 подготовке к празднику 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его</a:t>
                      </a: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проведении.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8544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Конкурс ёлочных игрушек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для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районной  ёлки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декабря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«Традиции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нового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года»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основами праздничной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культуры.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1239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Поддерживать чувство удовлетворения, возникающее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участии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коллективной предпраздничной деятельности.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2448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Конкурс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лучшее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оформление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группы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 Новому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году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декабря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26606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«Новый год спешит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гости»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573405">
                        <a:lnSpc>
                          <a:spcPct val="959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эмоционально положительное отношение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 предстоящему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празднику, желание активно участвовать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его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подготовке.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13843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Конкурс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детских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рисунков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«Моё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письмо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для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Деда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Мороза»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декабря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7462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«Елка красавица</a:t>
                      </a:r>
                      <a:r>
                        <a:rPr dirty="0" sz="12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детям  очень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нравится»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80581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Поощрять стремление поздравить близких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праздником,  преподнести подарки, сделанные своими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руками.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100" spc="-20">
                          <a:latin typeface="Trebuchet MS"/>
                          <a:cs typeface="Trebuchet MS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декабря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66370">
                        <a:lnSpc>
                          <a:spcPts val="1380"/>
                        </a:lnSpc>
                        <a:spcBef>
                          <a:spcPts val="8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«Все встречают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Новый  год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дружно встали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 хоровод»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6987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традициями празднования Нового года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различных странах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нашем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регионе.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Новый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год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 gridSpan="3">
                  <a:txBody>
                    <a:bodyPr/>
                    <a:lstStyle/>
                    <a:p>
                      <a:pPr algn="ctr" marL="5080">
                        <a:lnSpc>
                          <a:spcPts val="134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«Зима»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6210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88201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января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«Зима-зимушка»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0033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зимой. Расширять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обогащать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особенностях зимней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природы, 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нашего края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(холода,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заморозки, снегопады, сильные ветры), деятельности людей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городе, на селе,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безопасном поведении зимой. Закреплять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 народных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праздниках,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гуляньях.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Народный праздник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«Колядки»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739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января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22669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«Зимние виды</a:t>
                      </a: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спорта,  зимние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забавы»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82270">
                        <a:lnSpc>
                          <a:spcPts val="1380"/>
                        </a:lnSpc>
                        <a:spcBef>
                          <a:spcPts val="35"/>
                        </a:spcBef>
                        <a:tabLst>
                          <a:tab pos="1774825" algn="l"/>
                        </a:tabLst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	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зимними видами спорта (хоккей,  сноуборд,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лыжные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гонки, бобслей)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зимними забавами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нашего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97155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региона (катание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горок,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санях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собачьих упряжках,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оленях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 др.)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«Зимняя спартакиада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родителями»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января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«Зимняя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природа»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60706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природой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Арктики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Антарктики.  Формировать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особенностях зимы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разных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широтах и 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разных полушариях Земли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нашего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края.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Макет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природой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Арктики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Антарктики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5080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«День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защитника отечества»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32765">
                <a:tc>
                  <a:txBody>
                    <a:bodyPr/>
                    <a:lstStyle/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«Наша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армия»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71120" marR="60325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Российской армии.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разными родами войск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(пехота,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морские воздушные, танковые  войска), боевой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техникой.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140970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Литерально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музыкальный вечер «Рассказы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родных,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служивших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войсках»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2390">
                        <a:lnSpc>
                          <a:spcPts val="12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Экскурсия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военный музей.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739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22161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«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Будущие</a:t>
                      </a:r>
                      <a:r>
                        <a:rPr dirty="0" sz="1200" spc="-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защитники  Родины»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71120" marR="56515">
                        <a:lnSpc>
                          <a:spcPct val="959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духе патриотизма,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любви к Родине.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Рассказывать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трудной,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почетной обязанности защищать Родину,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охранять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ее  спокойствие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безопасность;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том,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как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годы войн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храбро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сражались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защищали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нашу страну от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врагов прадеды, деды,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отцы.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2893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Выставка, посвященная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«День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защитника  Отечества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675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«Праздник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23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февраля»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0447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гендерные представления,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формировать 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мальчиков  стремление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быть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сильными, смелыми, стать защитниками Родины;  воспитывать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девочек уважение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мальчикам как будущим  защитником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Родины.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492759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«День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защитника  Отечества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5080">
                        <a:lnSpc>
                          <a:spcPts val="133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«Международный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женский»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8265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«Моя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семья»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71120" marR="6223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Привлекать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изготовлению подарков маме, бабушке,  воспитателям.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just" marL="71120" marR="56515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бережное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чуткое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отношение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самым близким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людям,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потребность радовать близких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добрыми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делами.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48768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 «Подарок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любимой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мамочке,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бабушке»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675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марта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«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Мамин</a:t>
                      </a:r>
                      <a:r>
                        <a:rPr dirty="0" sz="1200" spc="-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день»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8544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гендерные представления, воспитывать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мальчиков 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том, что мужчины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должны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внимательно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уважительно относиться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женщинам. Воспитывать уважение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воспитателям.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«8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марта»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«Народная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культура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-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традиции»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6203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105727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марта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7874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«Декоративно-  прикладное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творчество»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2067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народным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декоративно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прикладным  искусством (гжельская, хохломская, жостовская, мезенская  роспись),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керамическими изделиями, народными игрушками.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 народным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декоративно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прикладным искусством нашего края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-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резьбой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дереву,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лозоплетением,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художественной керамикой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берестяными изделиями,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вышивкой.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5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Совместная выставка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детского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творчества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239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«Декоративно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прикладная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поделка»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265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марта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«Народная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культура»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71120" marR="423545">
                        <a:lnSpc>
                          <a:spcPct val="959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знакомить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народными песнями, плясками.  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разнообразии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народного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искусства,  художественных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промыслов.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492759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интерес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искусству,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родного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края;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любовь 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бережное отношение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произведениям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искусства.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Проведения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народного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марта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4099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«Традиции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русского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народа»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народными традициями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обычаями.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6700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традициях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обычаях народов России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Кузбасса.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Спортивное развлечение «Народные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игры»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«Весна»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апреля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0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«Весна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красна»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77470">
                        <a:lnSpc>
                          <a:spcPct val="95500"/>
                        </a:lnSpc>
                        <a:spcBef>
                          <a:spcPts val="1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обобщенные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весне,  приспособленности растений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животных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изменениям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природе, в 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нашего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региона.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«Весна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красна»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8660">
                <a:tc>
                  <a:txBody>
                    <a:bodyPr/>
                    <a:lstStyle/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апреля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6256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«Природа проснулась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-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весне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улыбнулась»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80975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характерных признаках весны: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прилете птиц,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связи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между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явлениями живой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неживой природы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сезонными  видами труда;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весенних изменениях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2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Кузбасса.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«День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Земли-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22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апреля»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«День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 победы!»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8265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апреля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«Герои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космоса»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28905">
                        <a:lnSpc>
                          <a:spcPct val="959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духе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патриотизма,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любви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Родине. Расширять  представления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космосе;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подводить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пониманию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того, что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освоение космоса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- ключ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решению многих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проблем 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Земле;  рассказать детям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Юрии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Гагарине, Алексее Леонове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других  героях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космоса.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99758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Изготовление макета «Космос»  Экскурсия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аэропорт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Леонова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201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апреля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0480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«Великие герои  прошедшей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ввойны»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7653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памятниками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героям Великой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Отечественной войны,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Кузбасса.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652145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героях Великой Отечественной войны.  Рассказывать детям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воинских наградах дедушек, бабушек,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родителей.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2321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 творческих работ посвященных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празднику 9</a:t>
                      </a:r>
                      <a:r>
                        <a:rPr dirty="0" sz="12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2390" marR="453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Экскурсия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памятникам героям войны  нашего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края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623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«Великий День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5971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победе нашей страны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войне. Рассказывать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преемственности поколений защитников Родины: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былинных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«День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Победы»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2148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180975">
                <a:tc>
                  <a:txBody>
                    <a:bodyPr/>
                    <a:lstStyle/>
                    <a:p>
                      <a:pPr marL="71120">
                        <a:lnSpc>
                          <a:spcPts val="133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победный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день»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3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богатырей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героев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Великой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Отечественной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войны.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marL="3107690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«До свидания,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детский сад! Здравствуй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школа!»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8224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«До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свидания,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детский  сад!»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8064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Организовать все виды детской деятельности вокруг темы прощания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детским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садом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поступления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школу.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8382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Подготовка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портфолио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«Выпускник детского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сада»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623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«Скоро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школу»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82740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эмоционально положительное отношение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 предстоящему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поступления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1-ый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класс.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Газета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«Наши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выпускники»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8660">
                <a:tc>
                  <a:txBody>
                    <a:bodyPr/>
                    <a:lstStyle/>
                    <a:p>
                      <a:pPr marL="71120">
                        <a:lnSpc>
                          <a:spcPts val="136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8224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«До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свидания,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детский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сад! Здравствуй,  школа!"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21285">
                        <a:lnSpc>
                          <a:spcPct val="95900"/>
                        </a:lnSpc>
                        <a:spcBef>
                          <a:spcPts val="10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формировать эмоционально положительное отношение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предстоящему празднику, желание активно участвовать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его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подготовке.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«До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свидания,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детский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сад!»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marL="1440180">
                        <a:lnSpc>
                          <a:spcPts val="133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В летний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период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детский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сад работает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каникулярном режиме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(1-я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июня 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3-я неделя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августа)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660519" y="3749166"/>
            <a:ext cx="137160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" b="1">
                <a:latin typeface="Times New Roman"/>
                <a:cs typeface="Times New Roman"/>
              </a:rPr>
              <a:t>Старшая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группа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47700" y="4135501"/>
          <a:ext cx="9549765" cy="2929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207010">
                <a:tc>
                  <a:txBody>
                    <a:bodyPr/>
                    <a:lstStyle/>
                    <a:p>
                      <a:pPr algn="r" marR="45974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Тема</a:t>
                      </a:r>
                      <a:r>
                        <a:rPr dirty="0" sz="12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Содержание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работы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3075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Варианты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итоговых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мероприятий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7490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8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«День</a:t>
                      </a:r>
                      <a:r>
                        <a:rPr dirty="0" sz="1200" spc="2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знаний»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0843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августа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«Праздник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знаний»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7846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дружеские, доброжелательные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отношения между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детьми; продолжать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детским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садом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как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ближайшим  социальным окружением ребенка,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обратить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внимание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79705">
                        <a:lnSpc>
                          <a:spcPts val="13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произошедшие изменения: (покрашен забор,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появились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новые  столы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т. д.);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профессиях</a:t>
                      </a:r>
                      <a:r>
                        <a:rPr dirty="0" sz="12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сотрудников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255904">
                        <a:lnSpc>
                          <a:spcPts val="1380"/>
                        </a:lnSpc>
                        <a:spcBef>
                          <a:spcPts val="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детского сада (воспитатель, помощник воспитателя, музыкальный  руководитель, врач,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дворник).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Развивать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 детей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познавательную  мотивацию, интерес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школе,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книгам.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29972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Тематическая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экскурсия по детскому</a:t>
                      </a:r>
                      <a:r>
                        <a:rPr dirty="0" sz="12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саду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«День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знаний»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«Осень»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70675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сентября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«Время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года –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осень»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3081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обобщенные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осени как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времени  года, приспособленности растений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животных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изменениям в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природе, явлениях природы; дать первичные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экосистемах, природных зонах,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Кемеровской</a:t>
                      </a:r>
                      <a:r>
                        <a:rPr dirty="0" sz="120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области.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Макет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«Осенний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лес»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r" marR="500380">
                        <a:lnSpc>
                          <a:spcPts val="133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сентября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3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сельскохозяйственными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профессиями.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3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Фотогалерея «Профессии сельских</a:t>
                      </a:r>
                      <a:r>
                        <a:rPr dirty="0" sz="12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жителей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6199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180975">
                <a:tc>
                  <a:txBody>
                    <a:bodyPr/>
                    <a:lstStyle/>
                    <a:p>
                      <a:pPr marL="71120">
                        <a:lnSpc>
                          <a:spcPts val="133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«Профессии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села»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3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Кузбасса»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623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сентября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«Дары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осени»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52070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знания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осени, 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неживой природе,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нашего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региона.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686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 совместного творчества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детей и  родителей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«Подарки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осени»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100" spc="-20">
                          <a:latin typeface="Trebuchet MS"/>
                          <a:cs typeface="Trebuchet MS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сентября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3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«Осень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золотая»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0985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Закреплять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правилах поведения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природе. Способствовать  созданию положительных эмоциональных переживаний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 родителей от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совместного праздника.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«Осень»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3810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«Я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вырасту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здоровым»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03275">
                <a:tc>
                  <a:txBody>
                    <a:bodyPr/>
                    <a:lstStyle/>
                    <a:p>
                      <a:pPr marL="71120">
                        <a:lnSpc>
                          <a:spcPts val="136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октября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моя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семья»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78740">
                        <a:lnSpc>
                          <a:spcPct val="95900"/>
                        </a:lnSpc>
                        <a:spcBef>
                          <a:spcPts val="10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Закреплять знание домашнего адреса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телефона, имен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отчеств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родителей;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самих себе, своей семье. Расширять  знания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том,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где работают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родители,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их профессий как важен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для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общества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их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труд.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Фотовыставка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«Мы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семья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Кузбасса»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675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октября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вырасту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здоровым»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0734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здоровом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образе жизни; воспитывать  стремление вести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здоровый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образ жизни; формировать  положительную самооценку.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Открытый день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здоровья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3810">
                        <a:lnSpc>
                          <a:spcPts val="133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День народного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единства»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2801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октября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«Родная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сторона»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4892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родной стране,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родном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регионе,  городе,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государственных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местных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праздниках.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Фотовыставка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«Моя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малая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Родина»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7380">
                <a:tc>
                  <a:txBody>
                    <a:bodyPr/>
                    <a:lstStyle/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100" spc="-20">
                          <a:latin typeface="Trebuchet MS"/>
                          <a:cs typeface="Trebuchet MS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октября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3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«Мы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россияне»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40259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историей России. Вызвать интерес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истории своей  страны, своего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региона;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чувство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гордости за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свою  страну,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любви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ней.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Викторина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«Моя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Россия»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7390">
                <a:tc>
                  <a:txBody>
                    <a:bodyPr/>
                    <a:lstStyle/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100" spc="-20">
                          <a:latin typeface="Trebuchet MS"/>
                          <a:cs typeface="Trebuchet MS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2395">
                        <a:lnSpc>
                          <a:spcPts val="143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«Символы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России»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433070">
                        <a:lnSpc>
                          <a:spcPct val="959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историей России, гербом, флагом,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мелодией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гимна  нашей страны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Кузбасса. Рассказать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людях, прославивших  Россию,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том, что Российская Федерация (Россия)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огромная  многонациональная страна.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19685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Мастер класс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для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родителей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«Изготовление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флага»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2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40576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«Москва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dirty="0" sz="12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главный  город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России»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29539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Расширить знания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том,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что Москва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главный город России,  столица нашей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Родины, 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Кемерово столица нашей малой</a:t>
                      </a:r>
                      <a:r>
                        <a:rPr dirty="0" sz="12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родины.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Викторина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«Моя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столица»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4629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8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«Новый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 год»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623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«Забавы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Деда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Мороза»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0320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Дать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празднике Новый год. Рассказать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резиденции Деда  Мороза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«Томской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писанице».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Развлечение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«Игры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Деда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Мороза»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71120">
                        <a:lnSpc>
                          <a:spcPts val="134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ноября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4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Закладывать основы праздничной культуры. Привлекать детей</a:t>
                      </a:r>
                      <a:r>
                        <a:rPr dirty="0" sz="120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4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Конкурс ёлочных игрушек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районной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6136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531495">
                <a:tc>
                  <a:txBody>
                    <a:bodyPr/>
                    <a:lstStyle/>
                    <a:p>
                      <a:pPr marL="71120" marR="7175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«Скоро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праздник</a:t>
                      </a:r>
                      <a:r>
                        <a:rPr dirty="0" sz="12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Новый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7305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активному 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разнообразному участию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подготовке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празднику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его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проведении.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ёлки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(выставка)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231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декабря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5496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гости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Ёлка к</a:t>
                      </a:r>
                      <a:r>
                        <a:rPr dirty="0" sz="12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нам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пришла»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46685" indent="3810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Вызвать эмоционально положительное отношение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предстоящему  празднику, желание активно участвовать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его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подготовке.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2448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Конкурс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лучшее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оформление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группы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 Новому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году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декабря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44259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«Традиции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Нового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года»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8288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традициями празднования Нового года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различных  странах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нашем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регионе.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13843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Конкурс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детских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рисунков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«Моё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письмо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для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Деда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Мороза»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675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декабря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26606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«Новый год спешит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гости»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0350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Вызвать стремление поздравить близких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праздником, преподнести  подарки, сделанные своими руками. Воспитывать чувство  удовлетворения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участия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коллективной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предпраздничной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29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деятельности.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46863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Литературно-музыкальный вечер 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«Мой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любимый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Новый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5940">
                <a:tc>
                  <a:txBody>
                    <a:bodyPr/>
                    <a:lstStyle/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100" spc="-20">
                          <a:latin typeface="Trebuchet MS"/>
                          <a:cs typeface="Trebuchet MS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декабря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452120">
                        <a:lnSpc>
                          <a:spcPts val="1380"/>
                        </a:lnSpc>
                        <a:spcBef>
                          <a:spcPts val="8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«Новый год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дети  встали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хоровод»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1242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Привлекать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активному разнообразному участию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подготовке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 празднику 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его</a:t>
                      </a: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проведении.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«Новый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год»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 gridSpan="3">
                  <a:txBody>
                    <a:bodyPr/>
                    <a:lstStyle/>
                    <a:p>
                      <a:pPr algn="ctr" marL="5080">
                        <a:lnSpc>
                          <a:spcPts val="134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«Зима»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января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37655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«Приметы</a:t>
                      </a: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матушки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Зимы»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2446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обогащать знания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особенностях зимней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природы, 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нашего региона (холода, заморозки,  снегопады, сильные ветры),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деятельности людей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городе,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dirty="0" sz="12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селе.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Народный праздник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«Колядки»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января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«Зимняя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олимпиада»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26364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знакомить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зимой как временем года,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зимними  видами спорта (хоккей, сноуборд,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лыжные гонки).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Рассказать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29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безопасном поведении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зимой.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«Зимняя спартакиада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родителями»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623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января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«Зимняя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природа»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457834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первичный исследовательский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познавательный  интерес через экспериментирование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водой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льдом.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Макет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зимней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1610">
                <a:tc gridSpan="3">
                  <a:txBody>
                    <a:bodyPr/>
                    <a:lstStyle/>
                    <a:p>
                      <a:pPr algn="ctr" marL="5080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«День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защитника отечества»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7790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«Герои нашей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страны»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1653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Рассказывать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трудной,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почетной обязанности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защищать  родину,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охранять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ее спокойствие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безопасность;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том, как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годы  войны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храбро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сражались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защищали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нашу страну от</a:t>
                      </a:r>
                      <a:r>
                        <a:rPr dirty="0" sz="12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врагов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405765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прадеды, деды,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отцы;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духе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патриотизма, любви к  Родине.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14097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Литерально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музыкальный вечер «Рассказы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родных,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служивших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войсках»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623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«Наша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армия»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8829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расширять представления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российской армии 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разными родами войск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(пехота,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морские,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воздушные,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4925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Выставка, посвященная 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«Дню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защитника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Отечества»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6242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танковые войска), боевой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техникой.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Экскурсия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военный музей г. Кемерово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53530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«День</a:t>
                      </a:r>
                      <a:r>
                        <a:rPr dirty="0" sz="12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защитника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отечества»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04470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гендерные представления, формировать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мальчиках  стремление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быть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сильными, смелыми, стать защитниками Родины;  воспитывать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девочках уважение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мальчикам как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будущим  защитникам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Родины.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401955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«День защитника  Отечества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5080">
                        <a:lnSpc>
                          <a:spcPts val="133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«Международный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женский»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153795">
                <a:tc>
                  <a:txBody>
                    <a:bodyPr/>
                    <a:lstStyle/>
                    <a:p>
                      <a:pPr marL="71120">
                        <a:lnSpc>
                          <a:spcPts val="135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февраля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74422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«Скоро,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скоро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праздник!»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3843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Организовывать все виды детской деятельности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вокруг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темы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семьи,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любви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маме, бабушке; воспитывать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уважение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dirty="0" sz="120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воспитателям.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73355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Привлекать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изготовлению подарков маме, бабушке,  воспитателям. Воспитывать бережное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чуткое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отношение 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самым  близким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людям,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потребность радовать близких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добрыми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делами.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48704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 «Подарок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любимой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мамочке,  бабушке…»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марта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48895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«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ж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ый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женский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день»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431165">
                        <a:lnSpc>
                          <a:spcPct val="959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гендерные представления, воспитывать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мальчиках  представление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том, что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мужчины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должны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внимательно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уважительно относиться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женщинам.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«8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марта»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«Народная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культура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-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традиции»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15316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марта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22542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«Декоративно-  прикладное</a:t>
                      </a: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искусство  нашего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народа»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4160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знакомить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народным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декоративно-прикладным  искусством (городецким, полхов-майдановским,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гжелью).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27305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народным декоративно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прикладным искусством  нашего края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резьбой по дереву, лозоплетением,</a:t>
                      </a:r>
                      <a:r>
                        <a:rPr dirty="0" sz="120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берестяные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4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изделия и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др.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5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Совместная выставка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детского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творчества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3664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«Декоративно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прикладная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поделка»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марта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«Мой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родной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край»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17475">
                        <a:lnSpc>
                          <a:spcPct val="959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Продолжать знакомить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народными традициями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обычаями.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Рассказать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русской избе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других строениях,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их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внутреннем  убранстве, предметах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быта,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одежды.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Спортивное развлечение «Народные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игры»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675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марта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«Народные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игрушки»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0701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народных игрушках (матрешки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городецкая,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богородская;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бирюльки; дымковские игрушки). Куклы  обереги Кемеровской области (кукла пеленашка,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«столбцы»,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кукла  зольная, шерстяная).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47942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Проведение фольклорного развлечения  (викторины)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«Весна»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750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апреля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37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«Весна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красна»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419734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обобщенное представление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весне как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времени  года, приспособленности растений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животных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изменениям</a:t>
                      </a:r>
                      <a:r>
                        <a:rPr dirty="0" sz="12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«Весна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красна»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7700" y="900938"/>
          <a:ext cx="9549765" cy="5160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706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7813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природе. Расширять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характерных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признаках весны,  прилете птиц,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весенних изменениях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природе,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Кузбассе (тает снег, разливаются реки, прилетают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птицы,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трава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цветы быстрее появляются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солнечной стороне, чем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dirty="0" sz="12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тени).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675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апреля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«Космические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дали»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51054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связи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между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явлениями живой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неживой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природы 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сезонными видами труда. Сформировать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детей 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космосе; рассказать детям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Юрии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Гагарине,  Алексее Леонове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других героях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космоса.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Изготовление макета «Космические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дали»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1610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«День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 победы!»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апреля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8986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«Герои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Великой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отечественной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войны»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1112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знания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героях Великой Отечественной войны,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победе  нашей страны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войне; знакомить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памятниками героям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Великой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Отечественной войны,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Кемерово.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45339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Экскурсия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памятникам героям войны  Викторина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«День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Земли-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22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апреля»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765">
                <a:tc>
                  <a:txBody>
                    <a:bodyPr/>
                    <a:lstStyle/>
                    <a:p>
                      <a:pPr marL="71120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апреля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41592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«Праздник весны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 труда»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65430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Воспитывать 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духе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патриотизма,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любви к Родине, родному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Кузбассу.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23850">
                        <a:lnSpc>
                          <a:spcPts val="1380"/>
                        </a:lnSpc>
                        <a:spcBef>
                          <a:spcPts val="4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 творческих работ посвященных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празднику 9</a:t>
                      </a:r>
                      <a:r>
                        <a:rPr dirty="0" sz="12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66929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«Великий</a:t>
                      </a:r>
                      <a:r>
                        <a:rPr dirty="0" sz="12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День  Победы»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30670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Обогащать духовный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мир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детей через обращение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героическому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прошлому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страны 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нашего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края.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 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«День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победы»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«Лето»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469900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«Скоро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лето к</a:t>
                      </a:r>
                      <a:r>
                        <a:rPr dirty="0" sz="12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нам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придёт»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53086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Формировать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у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детей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обобщенные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лете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как о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времени года, признаках лета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целом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нашем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регионе.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Макет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«Лето»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12763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«Лето красное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dirty="0" sz="12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солнце  ясное»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71120" marR="13525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обогащать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влиянии тепла, солнечного  света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на жизнь людей,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животных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растений;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том,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что для зверей,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птиц 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их детенышей летом много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корма.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60007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Выставка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детских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работ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«Скоро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лето  красное, будет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солнце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ясное!»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130">
                <a:tc>
                  <a:txBody>
                    <a:bodyPr/>
                    <a:lstStyle/>
                    <a:p>
                      <a:pPr marL="71120">
                        <a:lnSpc>
                          <a:spcPts val="135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41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«Лето!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Ах,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лето!"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47015">
                        <a:lnSpc>
                          <a:spcPct val="959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Расширять представления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растениях, фруктах, ягодах,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овощах, о 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съедобных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несъедобных грибах,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том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числе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Кемеровской  области.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Праздник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«Лето»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 gridSpan="3">
                  <a:txBody>
                    <a:bodyPr/>
                    <a:lstStyle/>
                    <a:p>
                      <a:pPr marL="1440180">
                        <a:lnSpc>
                          <a:spcPts val="134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В летний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период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детский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сад работает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каникулярном режиме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(1-я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неделя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июня –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3-я неделя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августа)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683378" y="6360363"/>
            <a:ext cx="132334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latin typeface="Times New Roman"/>
                <a:cs typeface="Times New Roman"/>
              </a:rPr>
              <a:t>Средняя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группа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47700" y="6744919"/>
          <a:ext cx="9549765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060"/>
                <a:gridCol w="4659630"/>
                <a:gridCol w="3131185"/>
              </a:tblGrid>
              <a:tr h="208279">
                <a:tc>
                  <a:txBody>
                    <a:bodyPr/>
                    <a:lstStyle/>
                    <a:p>
                      <a:pPr marL="469265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Тема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недели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Содержание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работы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3075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Варианты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итоговых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мероприятий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 gridSpan="3"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«День</a:t>
                      </a:r>
                      <a:r>
                        <a:rPr dirty="0" sz="1200" spc="2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знаний»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2018-01-14T07:25:34Z</dcterms:created>
  <dcterms:modified xsi:type="dcterms:W3CDTF">2018-01-14T07:25:34Z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2018-01-14T00:00:00Z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2018-01-14T00:00:00Z</vt:filetime>
  </property>
</Properties>
</file>