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1" r:id="rId2"/>
    <p:sldId id="362" r:id="rId3"/>
    <p:sldId id="277" r:id="rId4"/>
    <p:sldId id="371" r:id="rId5"/>
    <p:sldId id="389" r:id="rId6"/>
    <p:sldId id="375" r:id="rId7"/>
    <p:sldId id="376" r:id="rId8"/>
    <p:sldId id="391" r:id="rId9"/>
    <p:sldId id="393" r:id="rId10"/>
    <p:sldId id="390" r:id="rId11"/>
    <p:sldId id="392" r:id="rId12"/>
    <p:sldId id="395" r:id="rId13"/>
    <p:sldId id="394" r:id="rId14"/>
    <p:sldId id="398" r:id="rId15"/>
    <p:sldId id="396" r:id="rId16"/>
    <p:sldId id="399" r:id="rId17"/>
    <p:sldId id="381" r:id="rId18"/>
    <p:sldId id="397" r:id="rId19"/>
    <p:sldId id="400" r:id="rId20"/>
    <p:sldId id="372" r:id="rId21"/>
    <p:sldId id="401" r:id="rId22"/>
    <p:sldId id="408" r:id="rId23"/>
    <p:sldId id="402" r:id="rId24"/>
    <p:sldId id="350" r:id="rId25"/>
    <p:sldId id="403" r:id="rId26"/>
    <p:sldId id="404" r:id="rId27"/>
    <p:sldId id="405" r:id="rId28"/>
    <p:sldId id="364" r:id="rId29"/>
    <p:sldId id="365" r:id="rId30"/>
    <p:sldId id="369" r:id="rId31"/>
    <p:sldId id="40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BA3B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8401" autoAdjust="0"/>
  </p:normalViewPr>
  <p:slideViewPr>
    <p:cSldViewPr>
      <p:cViewPr>
        <p:scale>
          <a:sx n="64" d="100"/>
          <a:sy n="64" d="100"/>
        </p:scale>
        <p:origin x="-1332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8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Unicode MS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Unicode MS" charset="0"/>
                <a:cs typeface="+mn-cs"/>
              </a:defRPr>
            </a:lvl1pPr>
          </a:lstStyle>
          <a:p>
            <a:pPr>
              <a:defRPr/>
            </a:pPr>
            <a:fld id="{D8563BB5-F4D3-45EA-AC68-EF1B2B4B0A65}" type="datetimeFigureOut">
              <a:rPr lang="ru-RU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Unicode MS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Unicode MS" charset="0"/>
                <a:cs typeface="+mn-cs"/>
              </a:defRPr>
            </a:lvl1pPr>
          </a:lstStyle>
          <a:p>
            <a:pPr>
              <a:defRPr/>
            </a:pPr>
            <a:fld id="{D9E15A60-2B4F-4516-AE31-D124BB8A1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84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4685F6-3C9F-4CB5-BFA1-4447AA2F60B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E30F8-59EB-41CA-81D0-89FC83A38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61999-21A6-4887-A655-2E3F57EFC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E187F-D648-44B7-8FE3-9882C440E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F397C-ACB5-4A59-B79D-A5B0ADFB0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89D2A-F367-431C-B5B5-C215C253A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B6AB-52BC-4B0E-AECB-320ED4968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EA7C1-3D0D-4511-8249-D8B61E0DB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2CDD-ADAF-402F-95E2-89E00723E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04623-C884-4FB6-8D4B-1769BEB43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2330-1269-4923-A06A-29CC5F725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8627D-ECE7-46B7-81AE-9FBA2DE062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FF23-96BF-43E9-9EA4-466D9D85D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C68D2-EF1E-475A-8E12-1EE723021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527B8-80A3-4ED5-BADF-A1EE470E0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192D3-F3B6-48DA-8958-158BFF5BD7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86B8-58A4-4DA1-A38D-E69FA382B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BE753865-3BAA-4706-A67C-5EAE052A1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emf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6;&#1040;&#1049;&#1054;&#1053;&#1053;&#1040;&#1071;%20&#1050;&#1054;&#1053;&#1060;&#1045;&#1056;&#1045;&#1053;&#1062;&#1048;&#1071;%202018\voennye_pesni_-_svyashchennaya_voyna_(zaycev.net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internet.ru/journal_proc.php?action=redirect&amp;url=http://img0.liveinternet.ru/images/attach/c/8/100/310/100310832_large_03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b="0" dirty="0">
              <a:latin typeface="Arial" charset="0"/>
            </a:endParaRPr>
          </a:p>
          <a:p>
            <a:pPr algn="r">
              <a:defRPr/>
            </a:pPr>
            <a:endParaRPr lang="en-US" sz="2000" b="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800" b="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ts val="2400"/>
              </a:lnSpc>
              <a:defRPr/>
            </a:pP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r">
              <a:lnSpc>
                <a:spcPts val="2400"/>
              </a:lnSpc>
              <a:defRPr/>
            </a:pP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Бачурина </a:t>
            </a: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Анастасия</a:t>
            </a:r>
          </a:p>
          <a:p>
            <a:pPr lvl="0" algn="r">
              <a:lnSpc>
                <a:spcPts val="2400"/>
              </a:lnSpc>
              <a:defRPr/>
            </a:pPr>
            <a:r>
              <a:rPr lang="ru-RU" sz="2000" b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3а класс</a:t>
            </a:r>
          </a:p>
          <a:p>
            <a:pPr algn="r">
              <a:lnSpc>
                <a:spcPts val="2400"/>
              </a:lnSpc>
              <a:defRPr/>
            </a:pPr>
            <a:r>
              <a:rPr lang="ru-RU" sz="2000" b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МОУ СОШ №5</a:t>
            </a:r>
            <a:endParaRPr lang="ru-RU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ts val="2400"/>
              </a:lnSpc>
              <a:defRPr/>
            </a:pPr>
            <a:r>
              <a:rPr lang="ru-RU" sz="20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Руководитель </a:t>
            </a:r>
            <a:r>
              <a:rPr lang="ru-RU" sz="2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000" b="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ru-RU" sz="2000" b="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ts val="2400"/>
              </a:lnSpc>
              <a:defRPr/>
            </a:pPr>
            <a:r>
              <a:rPr lang="ru-RU" sz="2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Лидия Николаевна </a:t>
            </a:r>
            <a:r>
              <a:rPr lang="ru-RU" sz="2000" i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Янель</a:t>
            </a:r>
            <a:endParaRPr 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6764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WordArt 6"/>
          <p:cNvSpPr>
            <a:spLocks noChangeArrowheads="1" noChangeShapeType="1" noTextEdit="1"/>
          </p:cNvSpPr>
          <p:nvPr/>
        </p:nvSpPr>
        <p:spPr bwMode="auto">
          <a:xfrm>
            <a:off x="266700" y="1487488"/>
            <a:ext cx="8610600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107763" dir="13500000" algn="ctr" rotWithShape="0">
                    <a:srgbClr val="9999FF">
                      <a:alpha val="50000"/>
                    </a:srgbClr>
                  </a:outerShdw>
                </a:effectLst>
                <a:latin typeface="Arial"/>
                <a:cs typeface="Arial"/>
              </a:rPr>
              <a:t>«Роль детей в победе в Великой Отчественной войне»</a:t>
            </a:r>
          </a:p>
        </p:txBody>
      </p:sp>
      <p:pic>
        <p:nvPicPr>
          <p:cNvPr id="2053" name="Picture 7" descr="4202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205788" y="0"/>
            <a:ext cx="938212" cy="1219200"/>
          </a:xfr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89298" y="6519863"/>
            <a:ext cx="457200" cy="533400"/>
          </a:xfrm>
        </p:spPr>
        <p:txBody>
          <a:bodyPr/>
          <a:lstStyle/>
          <a:p>
            <a:pPr>
              <a:defRPr/>
            </a:pPr>
            <a:fld id="{5D0516A2-E92D-4453-9936-3247B521D30D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743200"/>
            <a:ext cx="30480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-38100" y="0"/>
            <a:ext cx="9144000" cy="7086600"/>
          </a:xfr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>
            <a:solidFill>
              <a:srgbClr val="FFCC66"/>
            </a:solidFill>
          </a:ln>
        </p:spPr>
        <p:txBody>
          <a:bodyPr wrap="none" anchor="ctr"/>
          <a:lstStyle/>
          <a:p>
            <a:pPr marL="0" indent="0">
              <a:buFontTx/>
              <a:buNone/>
            </a:pPr>
            <a:endParaRPr lang="ru-RU" smtClean="0"/>
          </a:p>
        </p:txBody>
      </p:sp>
      <p:sp>
        <p:nvSpPr>
          <p:cNvPr id="1229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8763000" cy="476250"/>
          </a:xfrm>
          <a:noFill/>
        </p:spPr>
        <p:txBody>
          <a:bodyPr/>
          <a:lstStyle/>
          <a:p>
            <a:r>
              <a:rPr lang="ru-RU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  </a:t>
            </a:r>
            <a:r>
              <a:rPr lang="ru-RU" sz="28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b="1" i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В нормальном человеческом понимании, дети – это жизнь, будущее, мир, любовь, радость, счастье, семья, Родина…</a:t>
            </a:r>
            <a:endParaRPr lang="ru-RU" sz="280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AD35E0-1018-40A0-8C7B-03F4DB09404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12294" name="Picture 2" descr="https://multiurok.ru/img/232952/image_5948947121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187972">
            <a:off x="280988" y="1933575"/>
            <a:ext cx="34004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5" descr="http://ok-alanya.com/wp-content/uploads/2017/04/la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7860">
            <a:off x="4391025" y="1825625"/>
            <a:ext cx="4430713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7" descr="http://krishna.zp.ua/images/stories/01.12.15/569092869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4794">
            <a:off x="2249488" y="4073525"/>
            <a:ext cx="41910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220200" cy="7467601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373726" y="193037"/>
            <a:ext cx="8153400" cy="609600"/>
          </a:xfrm>
        </p:spPr>
        <p:txBody>
          <a:bodyPr/>
          <a:lstStyle/>
          <a:p>
            <a:pPr eaLnBrk="1" hangingPunct="1"/>
            <a:r>
              <a:rPr lang="ru-RU" sz="2800" i="1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800" i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Calibri" pitchFamily="34" charset="0"/>
              </a:rPr>
              <a:t>Очередным этапом работы стало посещение городского краеведческого музея, работа с архивом</a:t>
            </a:r>
            <a:r>
              <a:rPr lang="ru-RU" sz="2800" i="1" dirty="0" smtClean="0">
                <a:solidFill>
                  <a:schemeClr val="tx1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13316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5800" y="-6000"/>
            <a:ext cx="838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G:\Настя\Настя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69" y="4271941"/>
            <a:ext cx="3429000" cy="258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 descr="G:\Настя\Настя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18366">
            <a:off x="4260607" y="3902268"/>
            <a:ext cx="43243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494713" y="6434138"/>
            <a:ext cx="533400" cy="476250"/>
          </a:xfrm>
        </p:spPr>
        <p:txBody>
          <a:bodyPr/>
          <a:lstStyle/>
          <a:p>
            <a:pPr>
              <a:defRPr/>
            </a:pPr>
            <a:fld id="{98E6850C-32BF-467A-8268-C51B210AE045}" type="slidenum">
              <a:rPr lang="ru-RU" sz="1800" b="1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ru-RU" sz="1800" b="1" dirty="0">
              <a:solidFill>
                <a:srgbClr val="FFFFFF"/>
              </a:solidFill>
            </a:endParaRPr>
          </a:p>
        </p:txBody>
      </p:sp>
      <p:pic>
        <p:nvPicPr>
          <p:cNvPr id="13320" name="Picture 5" descr="G:\Настя\Настя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7493">
            <a:off x="63827" y="1577690"/>
            <a:ext cx="39830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 descr="G:\Настя\Настя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71624">
            <a:off x="4257676" y="1369221"/>
            <a:ext cx="4595813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8229600" cy="3352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i="1" smtClean="0"/>
              <a:t>.</a:t>
            </a:r>
          </a:p>
        </p:txBody>
      </p:sp>
      <p:sp>
        <p:nvSpPr>
          <p:cNvPr id="14340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57200" y="0"/>
            <a:ext cx="8229600" cy="510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400" smtClean="0"/>
              <a:t>      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Работа увенчалась успехом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Заголовок 7"/>
          <p:cNvSpPr>
            <a:spLocks noGrp="1"/>
          </p:cNvSpPr>
          <p:nvPr>
            <p:ph type="title"/>
          </p:nvPr>
        </p:nvSpPr>
        <p:spPr>
          <a:xfrm>
            <a:off x="-381000" y="1371600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2" name="Picture 14" descr="G:\поработать дома.   23февраля\ДАША\P117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655638"/>
            <a:ext cx="688975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 rot="-526961">
            <a:off x="3168650" y="4078288"/>
            <a:ext cx="25669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 dirty="0"/>
              <a:t> </a:t>
            </a:r>
            <a:r>
              <a:rPr lang="ru-RU" sz="4400" i="1" dirty="0">
                <a:solidFill>
                  <a:srgbClr val="C00000"/>
                </a:solidFill>
              </a:rPr>
              <a:t>Марийка</a:t>
            </a:r>
            <a:endParaRPr lang="ru-RU" sz="4400" dirty="0"/>
          </a:p>
        </p:txBody>
      </p:sp>
      <p:pic>
        <p:nvPicPr>
          <p:cNvPr id="14344" name="Picture 4" descr="42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0"/>
            <a:ext cx="10668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B5B6FE75-D4A4-4B6A-86DD-A1B89CBEE8A4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5364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5800" y="0"/>
            <a:ext cx="838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458200" y="6381750"/>
            <a:ext cx="533400" cy="476250"/>
          </a:xfrm>
        </p:spPr>
        <p:txBody>
          <a:bodyPr/>
          <a:lstStyle/>
          <a:p>
            <a:pPr>
              <a:defRPr/>
            </a:pPr>
            <a:fld id="{9CC5F3AD-77EB-456D-BE9E-A7EA3BD80987}" type="slidenum">
              <a:rPr lang="ru-RU" sz="1800" b="1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ru-RU" sz="18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F:\!!!!!!!!!!!!!!!!!!!!!!!!!!!!!!!!!!!!!!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8"/>
          <a:stretch/>
        </p:blipFill>
        <p:spPr bwMode="auto">
          <a:xfrm rot="21216554">
            <a:off x="3684243" y="2864092"/>
            <a:ext cx="5106045" cy="35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6800" y="18392"/>
            <a:ext cx="7391400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встреча останется в моем сердце </a:t>
            </a:r>
            <a:r>
              <a:rPr lang="ru-RU" sz="32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навсегда</a:t>
            </a:r>
          </a:p>
          <a:p>
            <a:pPr algn="ctr">
              <a:lnSpc>
                <a:spcPts val="3840"/>
              </a:lnSpc>
              <a:spcAft>
                <a:spcPts val="0"/>
              </a:spcAft>
            </a:pPr>
            <a:endParaRPr lang="ru-RU" sz="3200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ts val="3840"/>
              </a:lnSpc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Садовой </a:t>
            </a:r>
          </a:p>
          <a:p>
            <a:pPr algn="ctr">
              <a:lnSpc>
                <a:spcPts val="3840"/>
              </a:lnSpc>
              <a:spcAft>
                <a:spcPts val="0"/>
              </a:spcAft>
            </a:pPr>
            <a:r>
              <a:rPr lang="ru-RU" sz="3200" dirty="0" err="1" smtClean="0">
                <a:latin typeface="Times New Roman"/>
                <a:ea typeface="Calibri"/>
                <a:cs typeface="Times New Roman"/>
              </a:rPr>
              <a:t>Вилиан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Сергеевич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ctr"/>
            <a:endParaRPr lang="ru-RU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Device\Desktop\sg000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t="7927" r="41312" b="45712"/>
          <a:stretch/>
        </p:blipFill>
        <p:spPr bwMode="auto">
          <a:xfrm>
            <a:off x="152400" y="843409"/>
            <a:ext cx="2619955" cy="43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313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41338"/>
            <a:ext cx="8153400" cy="906462"/>
          </a:xfrm>
        </p:spPr>
        <p:txBody>
          <a:bodyPr/>
          <a:lstStyle/>
          <a:p>
            <a:pPr algn="l" eaLnBrk="1" hangingPunct="1"/>
            <a: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  <a:t>Всё для фронта! Всё для победы!</a:t>
            </a:r>
            <a:b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  <a:t>девиз 12-летних  мальчишек и девчонок</a:t>
            </a:r>
            <a:b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  <a:t>                огненных сороковых…</a:t>
            </a:r>
            <a:b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  <a:t/>
            </a:r>
            <a:b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</a:br>
            <a:endParaRPr lang="ru-RU" sz="2400" i="1" smtClean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6388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3550" y="0"/>
            <a:ext cx="83185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84498" y="6277859"/>
            <a:ext cx="533400" cy="476250"/>
          </a:xfrm>
        </p:spPr>
        <p:txBody>
          <a:bodyPr/>
          <a:lstStyle/>
          <a:p>
            <a:pPr>
              <a:defRPr/>
            </a:pPr>
            <a:fld id="{F83A6C84-63D9-45F2-B42B-A78D23EA753A}" type="slidenum">
              <a:rPr lang="ru-RU" sz="1800" b="1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ru-RU" sz="1800" b="1" dirty="0">
              <a:solidFill>
                <a:srgbClr val="FFFFFF"/>
              </a:solidFill>
            </a:endParaRPr>
          </a:p>
        </p:txBody>
      </p:sp>
      <p:pic>
        <p:nvPicPr>
          <p:cNvPr id="16390" name="Рисунок 5" descr="hello_html_m52cb2f4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7407">
            <a:off x="4809961" y="3778398"/>
            <a:ext cx="3389135" cy="284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6" descr="hello_html_415959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20472">
            <a:off x="2836863" y="1827663"/>
            <a:ext cx="321945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7" descr="hello_html_m6da2ec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22425"/>
            <a:ext cx="274320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&amp;Pcy;&amp;ocy;&amp;dcy;&amp;vcy;&amp;icy;&amp;gcy; &amp;tcy;&amp;ycy;&amp;lcy;&amp;acy;.&amp;Bcy;&amp;ucy;&amp;dcy;&amp;ncy;&amp;icy; &amp;vcy;&amp;ocy;&amp;jcy;&amp;ncy;&amp;ycy;.&amp;Vcy;&amp;iecy;&amp;lcy;&amp;icy;&amp;kcy;&amp;acy;&amp;yacy; &amp;Ocy;&amp;tcy;&amp;iecy;&amp;chcy;&amp;iecy;&amp;scy;&amp;tcy;&amp;vcy;&amp;iecy;&amp;ncy;&amp;ncy;&amp;acy;&amp;yacy;.1941-1945 &amp;gcy;&amp;ocy;&amp;dcy;&amp;acy;.&amp;Ocy;&amp;scy;&amp;ncy;&amp;ocy;&amp;vcy;&amp;ncy;&amp;ycy;&amp;iecy; &amp;scy;&amp;ocy;&amp;bcy;&amp;ycy;&amp;tcy;&amp;icy;&amp;yacy;,&amp;fcy;&amp;ocy;&amp;tcy;&amp;ocy;&amp;gcy;&amp;rcy;&amp;acy;&amp;fcy;&amp;icy;&amp;icy;,&amp;ucy;&amp;ncy;&amp;icy;&amp;kcy;&amp;acy;&amp;lcy;&amp;softcy;&amp;ncy;&amp;ycy;&amp;iecy; &amp;dcy;&amp;ocy;&amp;kcy;&amp;ucy;&amp;mcy;&amp;iecy;&amp;ncy;&amp;tcy;&amp;ycy;,&amp;acy;&amp;rcy;&amp;khcy;&amp;icy;&amp;vcy;,&amp;vcy;&amp;ocy;&amp;scy;&amp;pcy;&amp;ocy;&amp;mcy;&amp;icy;&amp;ncy;&amp;acy;&amp;ncy;&amp;icy;&amp;y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6360">
            <a:off x="5622925" y="1049338"/>
            <a:ext cx="33512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Рисунок 10" descr="hello_html_m51aa2f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4553">
            <a:off x="685800" y="4070695"/>
            <a:ext cx="3187700" cy="268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2498" y="61657"/>
            <a:ext cx="9141502" cy="679634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7412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3688" y="0"/>
            <a:ext cx="12303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528844" y="6381750"/>
            <a:ext cx="533400" cy="476250"/>
          </a:xfrm>
        </p:spPr>
        <p:txBody>
          <a:bodyPr/>
          <a:lstStyle/>
          <a:p>
            <a:pPr>
              <a:defRPr/>
            </a:pPr>
            <a:fld id="{6398AF32-7094-456D-A994-5F406BAC763F}" type="slidenum">
              <a:rPr lang="ru-RU" sz="1800" b="1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ru-RU" sz="1800" b="1" dirty="0">
              <a:solidFill>
                <a:srgbClr val="FFFFFF"/>
              </a:solidFill>
            </a:endParaRPr>
          </a:p>
        </p:txBody>
      </p:sp>
      <p:pic>
        <p:nvPicPr>
          <p:cNvPr id="17414" name="Picture 7" descr="https://cont.ws/uploads/pic/2017/1/%D0%B7%D0%B0%D0%B6%D0%B8%D0%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1291">
            <a:off x="159111" y="3496255"/>
            <a:ext cx="4079220" cy="305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9" descr="http://cdn.fishki.net/upload/post/2016/08/01/2030009/tn/deti-voy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17687">
            <a:off x="4441806" y="3753349"/>
            <a:ext cx="4429670" cy="28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3" descr="https://ds04.infourok.ru/uploads/ex/09b6/0000e08d-602f0e01/img12.jpg"/>
          <p:cNvPicPr>
            <a:picLocks noChangeAspect="1" noChangeArrowheads="1"/>
          </p:cNvPicPr>
          <p:nvPr/>
        </p:nvPicPr>
        <p:blipFill rotWithShape="1">
          <a:blip r:embed="rId5" cstate="print"/>
          <a:srcRect l="3333" t="6296" r="50000" b="54420"/>
          <a:stretch/>
        </p:blipFill>
        <p:spPr bwMode="auto">
          <a:xfrm>
            <a:off x="3048000" y="1447800"/>
            <a:ext cx="4344430" cy="274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3" y="348755"/>
            <a:ext cx="7532688" cy="127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                                                                                         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                                                                                        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                                                                                             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2296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Когда опустели цеха  заводов, </a:t>
            </a:r>
            <a:b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тогда на заводы пришли женщины и подростки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  <a:t/>
            </a:r>
            <a:br>
              <a:rPr lang="ru-RU" sz="2400" b="1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2800" b="1" smtClean="0">
              <a:latin typeface="Calibri" pitchFamily="34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800" i="1" smtClean="0"/>
          </a:p>
        </p:txBody>
      </p:sp>
      <p:pic>
        <p:nvPicPr>
          <p:cNvPr id="6" name="Рисунок 5" descr="Glavmex.ru * &amp;Pcy;&amp;rcy;&amp;ocy;&amp;scy;&amp;mcy;&amp;ocy;&amp;tcy;&amp;rcy; &amp;tcy;&amp;iecy;&amp;mcy;&amp;ycy; - &amp;Icy;&amp;scy;&amp;tcy;&amp;ocy;&amp;rcy;&amp;icy;&amp;yacy; &amp;fcy;&amp;rcy;&amp;iecy;&amp;zcy;&amp;iecy;&amp;rcy;&amp;ncy;&amp;ocy;&amp;gcy;&amp;ocy; &amp;scy;&amp;tcy;&amp;acy;&amp;ncy;&amp;kcy;&amp;a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38958">
            <a:off x="624327" y="1160498"/>
            <a:ext cx="3854811" cy="290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&amp;Pcy;&amp;ocy;&amp;chcy;&amp;iecy;&amp;mcy;&amp;ucy; &amp;Scy;&amp;Scy;&amp;Scy;&amp;Rcy; &amp;pcy;&amp;ocy;&amp;bcy;&amp;iecy;&amp;dcy;&amp;icy;&amp;lcy; &amp;vcy;&amp;ocy; &amp;vcy;&amp;tcy;&amp;ocy;&amp;rcy;&amp;ocy;&amp;jcy; &amp;mcy;&amp;icy;&amp;rcy;&amp;ocy;&amp;vcy;&amp;ocy;&amp;jcy; &amp;vcy;&amp;ocy;&amp;jcy;&amp;ncy;&amp;ie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204808">
            <a:off x="4639171" y="4007816"/>
            <a:ext cx="3510557" cy="2787505"/>
          </a:xfrm>
        </p:spPr>
      </p:pic>
      <p:pic>
        <p:nvPicPr>
          <p:cNvPr id="8" name="Рисунок 7" descr="&amp;Pcy;&amp;ocy;&amp;dcy;&amp;vcy;&amp;icy;&amp;gcy; &amp;tcy;&amp;ycy;&amp;lcy;&amp;acy;.&amp;Bcy;&amp;ucy;&amp;dcy;&amp;ncy;&amp;icy; &amp;vcy;&amp;ocy;&amp;jcy;&amp;ncy;&amp;ycy;.&amp;Vcy;&amp;iecy;&amp;lcy;&amp;icy;&amp;kcy;&amp;acy;&amp;yacy; &amp;Ocy;&amp;tcy;&amp;iecy;&amp;chcy;&amp;iecy;&amp;scy;&amp;tcy;&amp;vcy;&amp;iecy;&amp;ncy;&amp;ncy;&amp;acy;&amp;yacy;.1941-1945 &amp;gcy;&amp;ocy;&amp;dcy;&amp;acy;.&amp;Ocy;&amp;scy;&amp;ncy;&amp;ocy;&amp;vcy;&amp;ncy;&amp;ycy;&amp;iecy; &amp;scy;&amp;ocy;&amp;bcy;&amp;ycy;&amp;tcy;&amp;icy;&amp;yacy;,&amp;fcy;&amp;ocy;&amp;tcy;&amp;ocy;&amp;gcy;&amp;rcy;&amp;acy;&amp;fcy;&amp;icy;&amp;icy;,&amp;ucy;&amp;ncy;&amp;icy;&amp;kcy;&amp;acy;&amp;lcy;&amp;softcy;&amp;ncy;&amp;ycy;&amp;iecy; &amp;dcy;&amp;ocy;&amp;kcy;&amp;ucy;&amp;mcy;&amp;iecy;&amp;ncy;&amp;tcy;&amp;ycy;,&amp;acy;&amp;rcy;&amp;khcy;&amp;icy;&amp;vcy;,&amp;vcy;&amp;ocy;&amp;scy;&amp;pcy;&amp;ocy;&amp;mcy;&amp;icy;&amp;ncy;&amp;acy;&amp;ncy;&amp;icy;&amp;yacy;"/>
          <p:cNvPicPr>
            <a:picLocks noChangeAspect="1" noChangeArrowheads="1"/>
          </p:cNvPicPr>
          <p:nvPr/>
        </p:nvPicPr>
        <p:blipFill rotWithShape="1">
          <a:blip r:embed="rId4" cstate="print"/>
          <a:srcRect b="4322"/>
          <a:stretch/>
        </p:blipFill>
        <p:spPr bwMode="auto">
          <a:xfrm rot="385601">
            <a:off x="289249" y="3972038"/>
            <a:ext cx="3694904" cy="265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 descr="420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9900" y="0"/>
            <a:ext cx="1054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372396" y="6172200"/>
            <a:ext cx="533400" cy="476250"/>
          </a:xfrm>
        </p:spPr>
        <p:txBody>
          <a:bodyPr/>
          <a:lstStyle/>
          <a:p>
            <a:pPr>
              <a:defRPr/>
            </a:pPr>
            <a:fld id="{30CE6428-B21C-4676-A84A-213A2EF5C248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8444" name="Picture 11" descr="http://www.perunica.ru/uploads/posts/2012-02/1329680459_detyiv-19.jpg"/>
          <p:cNvPicPr>
            <a:picLocks noChangeAspect="1" noChangeArrowheads="1"/>
          </p:cNvPicPr>
          <p:nvPr/>
        </p:nvPicPr>
        <p:blipFill rotWithShape="1">
          <a:blip r:embed="rId6" cstate="print"/>
          <a:srcRect t="7163" b="4615"/>
          <a:stretch/>
        </p:blipFill>
        <p:spPr bwMode="auto">
          <a:xfrm>
            <a:off x="4559300" y="1244184"/>
            <a:ext cx="4079796" cy="27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-7938" y="0"/>
            <a:ext cx="9144001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77081"/>
            <a:ext cx="5181600" cy="1295400"/>
          </a:xfrm>
        </p:spPr>
        <p:txBody>
          <a:bodyPr/>
          <a:lstStyle/>
          <a:p>
            <a:pPr algn="l" eaLnBrk="1" hangingPunct="1"/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400" i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400" i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14-летнему Алексею Бойченко, ежедневно перевыполнявшему установленный минимум 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трудодней в 6-7 раз, 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было присвоено 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звание Героя Социалистического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Труда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9460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182563"/>
            <a:ext cx="9144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228600" y="6010275"/>
            <a:ext cx="533400" cy="476250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rgbClr val="FFFFFF"/>
                </a:solidFill>
              </a:rPr>
              <a:t>20</a:t>
            </a:r>
            <a:endParaRPr lang="ru-RU" sz="1800" b="1" dirty="0">
              <a:solidFill>
                <a:srgbClr val="FFFFFF"/>
              </a:solidFill>
            </a:endParaRPr>
          </a:p>
        </p:txBody>
      </p:sp>
      <p:pic>
        <p:nvPicPr>
          <p:cNvPr id="19462" name="Рисунок 8" descr="hello_html_63162b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267200" cy="506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8153400" cy="3581400"/>
          </a:xfrm>
        </p:spPr>
        <p:txBody>
          <a:bodyPr/>
          <a:lstStyle/>
          <a:p>
            <a:pPr algn="l" eaLnBrk="1" hangingPunct="1"/>
            <a:endParaRPr lang="ru-RU" sz="2400" i="1" smtClean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20484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29599" y="-457200"/>
            <a:ext cx="885669" cy="115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536897" y="6392993"/>
            <a:ext cx="533400" cy="476250"/>
          </a:xfrm>
        </p:spPr>
        <p:txBody>
          <a:bodyPr/>
          <a:lstStyle/>
          <a:p>
            <a:pPr>
              <a:defRPr/>
            </a:pPr>
            <a:fld id="{957D4B38-1AA4-4DDF-B7DA-41D19C9E34E5}" type="slidenum">
              <a:rPr lang="ru-RU" sz="1800" b="1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ru-RU" sz="1800" b="1" dirty="0">
              <a:solidFill>
                <a:srgbClr val="FFFF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7615">
            <a:off x="4520491" y="1003686"/>
            <a:ext cx="4254517" cy="274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" descr="Босые ноги как символ в искусстве / Barefoot symbolism in 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1028"/>
            <a:ext cx="4414507" cy="289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17 (600x395, 38Kb)"/>
          <p:cNvPicPr>
            <a:picLocks noChangeAspect="1" noChangeArrowheads="1"/>
          </p:cNvPicPr>
          <p:nvPr/>
        </p:nvPicPr>
        <p:blipFill>
          <a:blip r:embed="rId5" cstate="print"/>
          <a:srcRect t="11111" r="11111"/>
          <a:stretch>
            <a:fillRect/>
          </a:stretch>
        </p:blipFill>
        <p:spPr bwMode="auto">
          <a:xfrm rot="491534">
            <a:off x="4331411" y="3892163"/>
            <a:ext cx="4358559" cy="26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3nj Nmirmip I"/>
          <p:cNvPicPr>
            <a:picLocks noChangeAspect="1" noChangeArrowheads="1"/>
          </p:cNvPicPr>
          <p:nvPr/>
        </p:nvPicPr>
        <p:blipFill>
          <a:blip r:embed="rId6" cstate="print"/>
          <a:srcRect l="12749" t="51500" r="11131" b="10500"/>
          <a:stretch>
            <a:fillRect/>
          </a:stretch>
        </p:blipFill>
        <p:spPr bwMode="auto">
          <a:xfrm rot="402914">
            <a:off x="362927" y="1002093"/>
            <a:ext cx="3861932" cy="276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28728" y="-357214"/>
            <a:ext cx="58686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Помогали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всем, чем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могли.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Georgia" pitchFamily="18" charset="0"/>
              </a:rPr>
              <a:t>                                                                                         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Georgia" pitchFamily="18" charset="0"/>
              </a:rPr>
              <a:t>                                                                                        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Georg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>
                <a:solidFill>
                  <a:srgbClr val="000000"/>
                </a:solidFill>
                <a:latin typeface="Georgia" pitchFamily="18" charset="0"/>
              </a:rPr>
              <a:t>                                                                                              </a:t>
            </a:r>
            <a:endParaRPr lang="ru-RU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2296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2800" b="1" smtClean="0">
              <a:latin typeface="Calibri" pitchFamily="34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800" i="1" smtClean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48075" y="6248400"/>
            <a:ext cx="533400" cy="476250"/>
          </a:xfrm>
        </p:spPr>
        <p:txBody>
          <a:bodyPr/>
          <a:lstStyle/>
          <a:p>
            <a:pPr>
              <a:defRPr/>
            </a:pPr>
            <a:fld id="{23158705-DB90-4EC5-BF20-73EB41533E9E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51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smtClean="0"/>
          </a:p>
        </p:txBody>
      </p:sp>
      <p:pic>
        <p:nvPicPr>
          <p:cNvPr id="21513" name="Picture 2" descr="http://900igr.net/up/datai/98472/0013-01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87674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42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33243" y="152400"/>
            <a:ext cx="703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72262"/>
            <a:ext cx="59467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0" y="-3227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153400" cy="11430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ru-RU" sz="4800" b="1" smtClean="0">
                <a:solidFill>
                  <a:schemeClr val="bg1"/>
                </a:solidFill>
                <a:latin typeface="Calibri" pitchFamily="34" charset="0"/>
              </a:rPr>
            </a:b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3600" i="1" smtClean="0">
              <a:latin typeface="Calibri" pitchFamily="34" charset="0"/>
            </a:endParaRPr>
          </a:p>
          <a:p>
            <a:pPr>
              <a:buFontTx/>
              <a:buNone/>
            </a:pPr>
            <a:endParaRPr lang="ru-RU" sz="36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4" descr="42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6816" y="0"/>
            <a:ext cx="587183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699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2270"/>
            <a:ext cx="85519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rot="-533173">
            <a:off x="461963" y="2476500"/>
            <a:ext cx="717073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 9  4  1-ый…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939366" y="6338237"/>
            <a:ext cx="2133600" cy="476250"/>
          </a:xfrm>
        </p:spPr>
        <p:txBody>
          <a:bodyPr/>
          <a:lstStyle/>
          <a:p>
            <a:pPr>
              <a:defRPr/>
            </a:pPr>
            <a:fld id="{9B9BCE47-C5FF-486F-B17C-EBADBE2DE9BB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voennye_pesni_-_svyashchennaya_voyna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72528" y="5715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70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142875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Дети ставили для раненых спектакли, устраивали концерты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66800"/>
            <a:ext cx="8610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3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343931" y="6351770"/>
            <a:ext cx="1828800" cy="476250"/>
          </a:xfrm>
        </p:spPr>
        <p:txBody>
          <a:bodyPr/>
          <a:lstStyle/>
          <a:p>
            <a:pPr>
              <a:defRPr/>
            </a:pPr>
            <a:fld id="{D40E9419-0D3B-4810-8E3B-6B73A963D3D7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2536" name="Picture 10" descr="http://img-fotki.yandex.ru/get/6721/225044291.1/0_ba663_98cbb932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5381">
            <a:off x="4099911" y="3844687"/>
            <a:ext cx="4593353" cy="292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2" descr="http://pics2.pokazuha.ru/p217/7/m/8810297km7.jpg"/>
          <p:cNvPicPr>
            <a:picLocks noChangeAspect="1" noChangeArrowheads="1"/>
          </p:cNvPicPr>
          <p:nvPr/>
        </p:nvPicPr>
        <p:blipFill rotWithShape="1">
          <a:blip r:embed="rId4" cstate="print"/>
          <a:srcRect b="17206"/>
          <a:stretch/>
        </p:blipFill>
        <p:spPr bwMode="auto">
          <a:xfrm rot="21081349">
            <a:off x="218942" y="1945306"/>
            <a:ext cx="4911258" cy="291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vetta.tv/news_photo/s400/15104.jpg?1304512212"/>
          <p:cNvPicPr>
            <a:picLocks noChangeAspect="1" noChangeArrowheads="1"/>
          </p:cNvPicPr>
          <p:nvPr/>
        </p:nvPicPr>
        <p:blipFill rotWithShape="1">
          <a:blip r:embed="rId5" cstate="print"/>
          <a:srcRect t="12181" b="17564"/>
          <a:stretch/>
        </p:blipFill>
        <p:spPr bwMode="auto">
          <a:xfrm rot="390058">
            <a:off x="5029885" y="1509815"/>
            <a:ext cx="4013200" cy="238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142875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Маленькие герои большой войны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66800"/>
            <a:ext cx="8610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ru-RU" sz="28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35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81191">
            <a:off x="430327" y="3404205"/>
            <a:ext cx="3995094" cy="313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2" descr="https://ds03.infourok.ru/uploads/ex/052a/00022809-fed7f19b/img3.jpg"/>
          <p:cNvPicPr>
            <a:picLocks noChangeAspect="1" noChangeArrowheads="1"/>
          </p:cNvPicPr>
          <p:nvPr/>
        </p:nvPicPr>
        <p:blipFill>
          <a:blip r:embed="rId4" cstate="print"/>
          <a:srcRect l="2623" t="3580" r="42459"/>
          <a:stretch>
            <a:fillRect/>
          </a:stretch>
        </p:blipFill>
        <p:spPr bwMode="auto">
          <a:xfrm>
            <a:off x="4953000" y="1405578"/>
            <a:ext cx="3830638" cy="521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315200" y="6381750"/>
            <a:ext cx="1828800" cy="476250"/>
          </a:xfrm>
        </p:spPr>
        <p:txBody>
          <a:bodyPr/>
          <a:lstStyle/>
          <a:p>
            <a:pPr>
              <a:defRPr/>
            </a:pPr>
            <a:fld id="{0118DE78-76C6-42B7-A8D6-AB7F1995F8E5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356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271346"/>
            <a:ext cx="19875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0" y="7495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142875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«детском фронте» воевали как мальчики, так и девочки…</a:t>
            </a:r>
          </a:p>
        </p:txBody>
      </p:sp>
      <p:pic>
        <p:nvPicPr>
          <p:cNvPr id="24581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225307"/>
            <a:ext cx="1828800" cy="476250"/>
          </a:xfrm>
        </p:spPr>
        <p:txBody>
          <a:bodyPr/>
          <a:lstStyle/>
          <a:p>
            <a:pPr>
              <a:defRPr/>
            </a:pPr>
            <a:fld id="{AA10FE94-7240-4522-BAD7-FC78703AE8FA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://900igr.net/datas/pedagogika/Den-Pobedy-klassnyj-chas/0010-010-Vasja-Korobk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-17357" r="11291" b="5099"/>
          <a:stretch/>
        </p:blipFill>
        <p:spPr bwMode="auto">
          <a:xfrm>
            <a:off x="970595" y="228601"/>
            <a:ext cx="6649405" cy="647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40554" y="-15240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Они – пример сложной судьбы.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66800"/>
            <a:ext cx="8610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ru-RU" sz="28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340496" y="6381750"/>
            <a:ext cx="1828800" cy="476250"/>
          </a:xfrm>
        </p:spPr>
        <p:txBody>
          <a:bodyPr/>
          <a:lstStyle/>
          <a:p>
            <a:pPr>
              <a:defRPr/>
            </a:pPr>
            <a:fld id="{B01BD43B-56D1-490E-B624-72F871370893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2566">
            <a:off x="-1" y="993176"/>
            <a:ext cx="410051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11339"/>
          <a:stretch/>
        </p:blipFill>
        <p:spPr bwMode="auto">
          <a:xfrm>
            <a:off x="1066799" y="3755920"/>
            <a:ext cx="4764361" cy="313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1" name="Picture 2" descr="http://www.college.by/albums/2015/05/9may/04/images/image/victory-04-022.JPG"/>
          <p:cNvPicPr>
            <a:picLocks noChangeAspect="1" noChangeArrowheads="1"/>
          </p:cNvPicPr>
          <p:nvPr/>
        </p:nvPicPr>
        <p:blipFill>
          <a:blip r:embed="rId5" cstate="print"/>
          <a:srcRect l="2287" t="15279" r="2895" b="10820"/>
          <a:stretch>
            <a:fillRect/>
          </a:stretch>
        </p:blipFill>
        <p:spPr bwMode="auto">
          <a:xfrm rot="328734">
            <a:off x="4347443" y="1327540"/>
            <a:ext cx="4325938" cy="252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6376" y="3200400"/>
            <a:ext cx="2392324" cy="368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0"/>
            <a:ext cx="9372600" cy="5791200"/>
          </a:xfrm>
        </p:spPr>
        <p:txBody>
          <a:bodyPr/>
          <a:lstStyle/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marL="0" indent="0">
              <a:buFontTx/>
              <a:buNone/>
              <a:defRPr/>
            </a:pPr>
            <a:endParaRPr lang="ru-RU" sz="1600" b="1" i="1" dirty="0" smtClean="0"/>
          </a:p>
          <a:p>
            <a:pPr marL="0" indent="0">
              <a:buFontTx/>
              <a:buNone/>
              <a:defRPr/>
            </a:pPr>
            <a:r>
              <a:rPr lang="ru-RU" sz="1600" b="1" i="1" dirty="0" smtClean="0"/>
              <a:t>                          </a:t>
            </a:r>
          </a:p>
          <a:p>
            <a:pPr marL="0" indent="0">
              <a:buFontTx/>
              <a:buNone/>
              <a:defRPr/>
            </a:pPr>
            <a:r>
              <a:rPr lang="ru-RU" sz="1600" b="1" i="1" dirty="0" smtClean="0"/>
              <a:t>                                                                                                                             Леня  Голиков</a:t>
            </a:r>
          </a:p>
          <a:p>
            <a:pPr marL="0" indent="0">
              <a:buFontTx/>
              <a:buNone/>
              <a:defRPr/>
            </a:pPr>
            <a:r>
              <a:rPr lang="ru-RU" sz="1600" b="1" i="1" dirty="0"/>
              <a:t> </a:t>
            </a:r>
            <a:endParaRPr lang="ru-RU" sz="1600" b="1" i="1" dirty="0" smtClean="0"/>
          </a:p>
          <a:p>
            <a:pPr marL="0" indent="0">
              <a:buFontTx/>
              <a:buNone/>
              <a:defRPr/>
            </a:pPr>
            <a:endParaRPr lang="ru-RU" sz="1600" b="1" i="1" dirty="0"/>
          </a:p>
          <a:p>
            <a:pPr marL="0" indent="0">
              <a:buFontTx/>
              <a:buNone/>
              <a:defRPr/>
            </a:pPr>
            <a:endParaRPr lang="ru-RU" sz="1600" b="1" i="1" dirty="0" smtClean="0"/>
          </a:p>
          <a:p>
            <a:pPr marL="0" indent="0">
              <a:buFontTx/>
              <a:buNone/>
              <a:defRPr/>
            </a:pPr>
            <a:r>
              <a:rPr lang="ru-RU" sz="1600" b="1" i="1" dirty="0"/>
              <a:t> </a:t>
            </a:r>
            <a:r>
              <a:rPr lang="ru-RU" sz="1600" b="1" i="1" dirty="0" smtClean="0"/>
              <a:t>                                                                                      Зина Портнова</a:t>
            </a:r>
            <a:endParaRPr lang="ru-RU" sz="1600" b="1" i="1" dirty="0"/>
          </a:p>
          <a:p>
            <a:pPr marL="0" indent="0">
              <a:buFontTx/>
              <a:buNone/>
              <a:defRPr/>
            </a:pPr>
            <a:r>
              <a:rPr lang="ru-RU" sz="1600" b="1" i="1" dirty="0" smtClean="0"/>
              <a:t>                                         </a:t>
            </a:r>
          </a:p>
          <a:p>
            <a:pPr marL="0" indent="0">
              <a:buFontTx/>
              <a:buNone/>
              <a:defRPr/>
            </a:pPr>
            <a:r>
              <a:rPr lang="ru-RU" sz="1600" b="1" i="1" dirty="0"/>
              <a:t> </a:t>
            </a:r>
            <a:r>
              <a:rPr lang="ru-RU" sz="1600" b="1" i="1" dirty="0" smtClean="0"/>
              <a:t>                                              Марат </a:t>
            </a:r>
            <a:r>
              <a:rPr lang="ru-RU" sz="1600" b="1" i="1" dirty="0" err="1" smtClean="0"/>
              <a:t>Казей</a:t>
            </a:r>
            <a:endParaRPr lang="ru-RU" sz="1600" b="1" i="1" dirty="0"/>
          </a:p>
          <a:p>
            <a:pPr marL="0" indent="0">
              <a:buFontTx/>
              <a:buNone/>
              <a:defRPr/>
            </a:pPr>
            <a:r>
              <a:rPr lang="ru-RU" sz="1600" b="1" i="1" dirty="0"/>
              <a:t> </a:t>
            </a:r>
            <a:r>
              <a:rPr lang="ru-RU" sz="1600" b="1" i="1" dirty="0" smtClean="0"/>
              <a:t>             Валя Котик                                                                                                                                  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1600200" y="457200"/>
            <a:ext cx="5562600" cy="1066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2800" b="1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ru-RU" sz="2800" smtClean="0"/>
          </a:p>
        </p:txBody>
      </p:sp>
      <p:sp>
        <p:nvSpPr>
          <p:cNvPr id="26629" name="Заголовок 7"/>
          <p:cNvSpPr>
            <a:spLocks noGrp="1"/>
          </p:cNvSpPr>
          <p:nvPr>
            <p:ph type="title"/>
          </p:nvPr>
        </p:nvSpPr>
        <p:spPr>
          <a:xfrm rot="10800000" flipV="1">
            <a:off x="0" y="228600"/>
            <a:ext cx="6915150" cy="1828800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Во время 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Великой Отечественной войны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против гитлеровских оккупантов действовала целая армия мальчишек и девчонок. Среди них звание героя Советского Союза получили пионеры: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endParaRPr lang="ru-RU" sz="2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476250"/>
          </a:xfrm>
        </p:spPr>
        <p:txBody>
          <a:bodyPr/>
          <a:lstStyle/>
          <a:p>
            <a:pPr>
              <a:defRPr/>
            </a:pPr>
            <a:fld id="{A838C66D-3738-4BF8-A37C-C65CCC35E513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66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289300"/>
            <a:ext cx="21732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88" y="1828800"/>
            <a:ext cx="21256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947738"/>
            <a:ext cx="22288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7788" y="2414588"/>
            <a:ext cx="20478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5060950"/>
            <a:ext cx="2857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1288" y="5041900"/>
            <a:ext cx="334962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1725" y="5022850"/>
            <a:ext cx="347663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0738" y="5022850"/>
            <a:ext cx="280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4313" y="5280025"/>
            <a:ext cx="280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9325" y="5249863"/>
            <a:ext cx="3349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4418013"/>
            <a:ext cx="280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16800" y="3302000"/>
            <a:ext cx="280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05725" y="3289300"/>
            <a:ext cx="2984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75600" y="3289300"/>
            <a:ext cx="4413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3351213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74825" y="5287963"/>
            <a:ext cx="4445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0" y="11113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358775"/>
            <a:ext cx="8229600" cy="571500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Взгляните на этих мальчиков. Они – ленинградцы. Они встретились на Дворцовой площади в первые дни мира 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66800"/>
            <a:ext cx="8610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ru-RU" sz="28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381750"/>
            <a:ext cx="1828800" cy="476250"/>
          </a:xfrm>
        </p:spPr>
        <p:txBody>
          <a:bodyPr/>
          <a:lstStyle/>
          <a:p>
            <a:pPr>
              <a:defRPr/>
            </a:pPr>
            <a:fld id="{6ADC84BA-430D-4787-8E23-F5B5B02A474D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" name="Рисунок 9" descr="03 (450x700, 54Kb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25714" b="4572"/>
          <a:stretch>
            <a:fillRect/>
          </a:stretch>
        </p:blipFill>
        <p:spPr bwMode="auto">
          <a:xfrm>
            <a:off x="2095500" y="1463675"/>
            <a:ext cx="49530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142875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Мальчишки -герои! Они уже ни один день идут фронтовыми дорогами со своими сослуживцами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pic>
        <p:nvPicPr>
          <p:cNvPr id="28676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296025"/>
            <a:ext cx="1828800" cy="476250"/>
          </a:xfrm>
        </p:spPr>
        <p:txBody>
          <a:bodyPr/>
          <a:lstStyle/>
          <a:p>
            <a:pPr>
              <a:defRPr/>
            </a:pPr>
            <a:fld id="{A0AE4D92-309B-4F09-970D-091317A5F277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867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143000"/>
            <a:ext cx="6096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142875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Перед нами уникальный снимок  - маленький боец расписывается на здании Рейхстага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66800"/>
            <a:ext cx="8610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ru-RU" sz="28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1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65634" y="0"/>
            <a:ext cx="87836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9703" name="Picture 2" descr="https://im0-tub-ru.yandex.net/i?id=0f9037c4fd293235ea1e230bde212ab5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8" y="1646238"/>
            <a:ext cx="926465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828800" cy="476250"/>
          </a:xfrm>
        </p:spPr>
        <p:txBody>
          <a:bodyPr/>
          <a:lstStyle/>
          <a:p>
            <a:pPr>
              <a:defRPr/>
            </a:pPr>
            <a:fld id="{DCD9CC8A-EC65-4024-954B-8E8E3720742A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8229600" cy="3352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i="1" smtClean="0"/>
              <a:t>      </a:t>
            </a:r>
            <a:endParaRPr lang="ru-RU" sz="1800" b="1" i="1" smtClean="0"/>
          </a:p>
        </p:txBody>
      </p:sp>
      <p:sp>
        <p:nvSpPr>
          <p:cNvPr id="25605" name="Заголовок 5"/>
          <p:cNvSpPr>
            <a:spLocks noGrp="1"/>
          </p:cNvSpPr>
          <p:nvPr>
            <p:ph type="title"/>
          </p:nvPr>
        </p:nvSpPr>
        <p:spPr>
          <a:xfrm>
            <a:off x="-28731" y="-228600"/>
            <a:ext cx="9144000" cy="1265238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33674" y="914400"/>
            <a:ext cx="7620000" cy="4754563"/>
          </a:xfrm>
        </p:spPr>
        <p:txBody>
          <a:bodyPr/>
          <a:lstStyle/>
          <a:p>
            <a:pPr>
              <a:buFontTx/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Я живу в мирное время, и как больно представить мне тех детей, которые жили в годы войны. Им выпала трудная судьба</a:t>
            </a:r>
          </a:p>
          <a:p>
            <a:pPr>
              <a:buFontTx/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Но они жили, не задумываясь о причинах того, почему им так несладко.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Сколько понимания и доброты вмещало детское сердце, по зову которого дети военной поры вставали рядом со взрослыми и разделяли с ними все тяготы 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лишения.</a:t>
            </a:r>
          </a:p>
        </p:txBody>
      </p:sp>
      <p:pic>
        <p:nvPicPr>
          <p:cNvPr id="34822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9900" y="0"/>
            <a:ext cx="1054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28C68E2E-9DFE-4EB5-A5A4-9889A770CC6A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8229600" cy="3352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i="1" smtClean="0"/>
              <a:t>      </a:t>
            </a:r>
            <a:endParaRPr lang="ru-RU" sz="1800" b="1" i="1" smtClean="0"/>
          </a:p>
        </p:txBody>
      </p:sp>
      <p:sp>
        <p:nvSpPr>
          <p:cNvPr id="25605" name="Заголовок 5"/>
          <p:cNvSpPr>
            <a:spLocks noGrp="1"/>
          </p:cNvSpPr>
          <p:nvPr>
            <p:ph type="title"/>
          </p:nvPr>
        </p:nvSpPr>
        <p:spPr>
          <a:xfrm>
            <a:off x="152400" y="685800"/>
            <a:ext cx="7620000" cy="1265238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Память – наша история.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Стерев   прошлое, мы стираем будущее!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8" descr="C:\Documents and Settings\iddqd\My documents\Мои рисунки\pion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895600"/>
            <a:ext cx="9144000" cy="2362200"/>
          </a:xfrm>
        </p:spPr>
      </p:pic>
      <p:pic>
        <p:nvPicPr>
          <p:cNvPr id="35846" name="Picture 4" descr="42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4800" y="0"/>
            <a:ext cx="1054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5" descr="http://ts1.mm.bing.net/th?id=H.4925873121853660&amp;pid=1.7&amp;w=204&amp;h=146&amp;c=7&amp;rs=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5257800"/>
            <a:ext cx="309562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4A12802-8302-4483-91B3-A19A8441C686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-63500" y="0"/>
            <a:ext cx="92075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Актуальность.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763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С каждым днем все дальше уходит в историю Великая Отечественная война, война героическая, победоносная! 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Все большую роль в нашей сегодняшней жизни играет память о ней.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Воспоминания участников войны, порой невольных участников – это детей, сейчас являются для нас чрезвычайными послами от прошлого и настоящего человечества в его будущее.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Мы должны знать имена и подвиги наших сверстников -маленьких героев большой войны.</a:t>
            </a:r>
          </a:p>
        </p:txBody>
      </p:sp>
      <p:pic>
        <p:nvPicPr>
          <p:cNvPr id="4101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62800" y="6363012"/>
            <a:ext cx="1828800" cy="476250"/>
          </a:xfrm>
        </p:spPr>
        <p:txBody>
          <a:bodyPr/>
          <a:lstStyle/>
          <a:p>
            <a:pPr>
              <a:defRPr/>
            </a:pPr>
            <a:fld id="{F1FB7BFD-9E54-4E86-86AB-71A4E85F528F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33363"/>
            <a:ext cx="8831262" cy="12954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Материалы моего исследования можно использовать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проведения классных часов,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уроков истории и экскурсий.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9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3213" y="423863"/>
            <a:ext cx="9080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10600" y="6523863"/>
            <a:ext cx="533400" cy="476250"/>
          </a:xfrm>
        </p:spPr>
        <p:txBody>
          <a:bodyPr/>
          <a:lstStyle/>
          <a:p>
            <a:pPr>
              <a:defRPr/>
            </a:pPr>
            <a:fld id="{22D28BDD-3B25-442E-9F30-298F6D53D822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sz="18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575" y="5002213"/>
            <a:ext cx="5119688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3" descr="http://angarsk-24.ru/upload/uploaded_image/2016-10-31/3_5afd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54322">
            <a:off x="572309" y="1763527"/>
            <a:ext cx="38862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5" descr="https://im0-tub-ru.yandex.net/i?id=162b0712b98bbb5c29788b692a21f489-l&amp;n=13"/>
          <p:cNvPicPr>
            <a:picLocks noChangeAspect="1" noChangeArrowheads="1"/>
          </p:cNvPicPr>
          <p:nvPr/>
        </p:nvPicPr>
        <p:blipFill rotWithShape="1">
          <a:blip r:embed="rId5" cstate="print"/>
          <a:srcRect t="7414"/>
          <a:stretch/>
        </p:blipFill>
        <p:spPr bwMode="auto">
          <a:xfrm rot="1283763">
            <a:off x="4683456" y="2174187"/>
            <a:ext cx="4152251" cy="255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7" descr="http://meschanka.mos.ru/upload/medialibrary/ab9/voennyy-muze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348163"/>
            <a:ext cx="32766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142875"/>
            <a:ext cx="8229600" cy="1143000"/>
          </a:xfrm>
        </p:spPr>
        <p:txBody>
          <a:bodyPr/>
          <a:lstStyle/>
          <a:p>
            <a:pPr eaLnBrk="1" hangingPunct="1"/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66800"/>
            <a:ext cx="8610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ru-RU" sz="28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-1295400" y="0"/>
            <a:ext cx="1828800" cy="476250"/>
          </a:xfrm>
        </p:spPr>
        <p:txBody>
          <a:bodyPr/>
          <a:lstStyle/>
          <a:p>
            <a:pPr>
              <a:defRPr/>
            </a:pPr>
            <a:fld id="{4B6A29DB-57C0-479B-94DA-C44A43C8A125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Новизна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1752600"/>
            <a:ext cx="73914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Новизна работы заключается в том, что изучение исторического события осуществляется путем  применения исторического материала, в котором сами очевидцы событий рассказывают о войне.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5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365511"/>
            <a:ext cx="1828800" cy="476250"/>
          </a:xfrm>
        </p:spPr>
        <p:txBody>
          <a:bodyPr/>
          <a:lstStyle/>
          <a:p>
            <a:pPr>
              <a:defRPr/>
            </a:pPr>
            <a:fld id="{FE40B9E4-EB0F-4925-BFFA-DCDB5256B8BC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-152400" y="34925"/>
            <a:ext cx="92964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05600" y="6365875"/>
            <a:ext cx="2133600" cy="476250"/>
          </a:xfrm>
        </p:spPr>
        <p:txBody>
          <a:bodyPr/>
          <a:lstStyle/>
          <a:p>
            <a:pPr>
              <a:defRPr/>
            </a:pPr>
            <a:fld id="{02D2CF7B-0701-4189-B15E-60F2C1EC6567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6151" name="Прямоугольник 8"/>
          <p:cNvSpPr>
            <a:spLocks noChangeArrowheads="1"/>
          </p:cNvSpPr>
          <p:nvPr/>
        </p:nvSpPr>
        <p:spPr bwMode="auto">
          <a:xfrm>
            <a:off x="457200" y="34924"/>
            <a:ext cx="8915400" cy="495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t">
              <a:lnSpc>
                <a:spcPct val="115000"/>
              </a:lnSpc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Объектом исследования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pPr fontAlgn="t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является жизнь детей, принимавших активное </a:t>
            </a: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косвенное участие в войне.</a:t>
            </a:r>
          </a:p>
          <a:p>
            <a:pPr fontAlgn="t"/>
            <a:endParaRPr lang="ru-RU" sz="2600" i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t"/>
            <a:endParaRPr lang="ru-RU" sz="2600" i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Предметом исследования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является военное детство моих сверстников </a:t>
            </a: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годы тяжких испытаний, </a:t>
            </a: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вклад в Победу нашего народа.</a:t>
            </a:r>
            <a:endParaRPr lang="ru-RU" sz="2600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0"/>
            <a:ext cx="990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-152400" y="0"/>
            <a:ext cx="92964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8153400" cy="3581400"/>
          </a:xfrm>
        </p:spPr>
        <p:txBody>
          <a:bodyPr/>
          <a:lstStyle/>
          <a:p>
            <a:pPr algn="l"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выяснить, какова роль детей в Победе в Великой Отечественной войне.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примерах конкретных судеб земляков – жителей нашего района,  раскрыть и показать вклад детей, подростков в Победу в Великой Отечественной войне.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1.выяснить, в чем заключается актуальность проекта;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2.конкретизировать цель работы;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3.определить задачи и методы;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провести анкетирование среди учащихся  3-11-ых классов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5.посетить городской музей и поработать с архивом;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6.встретиться с детьми войны- нашими земляками.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 smtClean="0">
              <a:latin typeface="Calibri" pitchFamily="34" charset="0"/>
            </a:endParaRPr>
          </a:p>
        </p:txBody>
      </p:sp>
      <p:pic>
        <p:nvPicPr>
          <p:cNvPr id="7173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3688" y="0"/>
            <a:ext cx="12303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995444" y="5943600"/>
            <a:ext cx="533400" cy="476250"/>
          </a:xfrm>
        </p:spPr>
        <p:txBody>
          <a:bodyPr/>
          <a:lstStyle/>
          <a:p>
            <a:pPr>
              <a:defRPr/>
            </a:pPr>
            <a:fld id="{0CF8022B-D98A-4C0E-BD34-D5F9C615BEF9}" type="slidenum">
              <a:rPr lang="ru-RU" sz="1800" b="1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ru-RU"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153400" cy="35814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Методы: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исследование краеведческих материалов, литературных   источников.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-Обработка информации.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-Получить информацию о детях войны  Великой Отечественной войны, живущих в нашем городе 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Гипотеза: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Мы предположили, что участие детей и подростков в движении  «Все для фронта, все для Победы» внесло весомый вклад в общую победу над фашизмом в годы Великой Отечественной войны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196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3688" y="0"/>
            <a:ext cx="12303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262144" y="6096000"/>
            <a:ext cx="533400" cy="476250"/>
          </a:xfrm>
        </p:spPr>
        <p:txBody>
          <a:bodyPr/>
          <a:lstStyle/>
          <a:p>
            <a:pPr>
              <a:defRPr/>
            </a:pPr>
            <a:fld id="{7E5465AC-E2C5-4F99-BE93-738B63CF0BAD}" type="slidenum">
              <a:rPr lang="ru-RU" sz="1800" b="1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ru-RU"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066800"/>
          </a:xfrm>
        </p:spPr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Анкетирование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0100"/>
            <a:ext cx="9220200" cy="62103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Уровень знаний детей о судьбах своих сверстников в годы войны. </a:t>
            </a:r>
          </a:p>
          <a:p>
            <a:pPr algn="ctr"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2800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класс</a:t>
            </a:r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6 класс</a:t>
            </a:r>
          </a:p>
          <a:p>
            <a:pPr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ru-RU" sz="28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11 класс</a:t>
            </a: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8338" y="0"/>
            <a:ext cx="703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878625" y="63817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    </a:t>
            </a:r>
            <a:fld id="{366877FC-5356-4ADA-8146-6702596BD98F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54394">
            <a:off x="30163" y="1998663"/>
            <a:ext cx="4278312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1808">
            <a:off x="4427538" y="2147888"/>
            <a:ext cx="4268787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524375"/>
            <a:ext cx="388778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066800"/>
          </a:xfrm>
        </p:spPr>
        <p:txBody>
          <a:bodyPr/>
          <a:lstStyle/>
          <a:p>
            <a:pPr eaLnBrk="1" hangingPunct="1"/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152400"/>
            <a:ext cx="9220200" cy="62103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Уровень знаний детей о судьбах своих сверстников в годы войны.</a:t>
            </a:r>
          </a:p>
          <a:p>
            <a:pPr algn="ctr"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анкетирования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4" descr="42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8338" y="0"/>
            <a:ext cx="703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-1524000" y="-76200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    </a:t>
            </a:r>
            <a:fld id="{C8C5C2C8-45A4-4BF1-BD79-506CCAB26FA6}" type="slidenum">
              <a:rPr lang="ru-RU" sz="1800" b="1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74412"/>
              </p:ext>
            </p:extLst>
          </p:nvPr>
        </p:nvGraphicFramePr>
        <p:xfrm>
          <a:off x="838200" y="1828800"/>
          <a:ext cx="7620000" cy="4587874"/>
        </p:xfrm>
        <a:graphic>
          <a:graphicData uri="http://schemas.openxmlformats.org/drawingml/2006/table">
            <a:tbl>
              <a:tblPr/>
              <a:tblGrid>
                <a:gridCol w="4344988"/>
                <a:gridCol w="760412"/>
                <a:gridCol w="681038"/>
                <a:gridCol w="1833562"/>
              </a:tblGrid>
              <a:tr h="70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Вопрос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Затрудняюсь                       ответить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Знаешь ли ты, что была Великая Отечественная война?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Повлияла ли война на быстрое взросление детей в те годы?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Считаешь ли ты, что дети помогали взрослым в годы войны?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Внесли ли дети свой вклад в Победу над фашизмом? 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Пришел ли бы ты на помощь своей стране в тяжелые годы войны?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2881</TotalTime>
  <Words>490</Words>
  <Application>Microsoft Office PowerPoint</Application>
  <PresentationFormat>Экран (4:3)</PresentationFormat>
  <Paragraphs>210</Paragraphs>
  <Slides>31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Оформление по умолчанию</vt:lpstr>
      <vt:lpstr>   </vt:lpstr>
      <vt:lpstr> </vt:lpstr>
      <vt:lpstr>Актуальность.</vt:lpstr>
      <vt:lpstr>  Новизна </vt:lpstr>
      <vt:lpstr>Презентация PowerPoint</vt:lpstr>
      <vt:lpstr>            Цель:  выяснить, какова роль детей в Победе в Великой Отечественной войне.  На примерах конкретных судеб земляков – жителей нашего района,  раскрыть и показать вклад детей, подростков в Победу в Великой Отечественной войне.  Задачи:  1.выяснить, в чем заключается актуальность проекта; 2.конкретизировать цель работы; 3.определить задачи и методы; 4 провести анкетирование среди учащихся  3-11-ых классов; 5.посетить городской музей и поработать с архивом; 6.встретиться с детьми войны- нашими земляками.   </vt:lpstr>
      <vt:lpstr>     Методы:  - исследование краеведческих материалов, литературных   источников. -Обработка информации. -Получить информацию о детях войны  Великой Отечественной войны, живущих в нашем городе   Гипотеза:  Мы предположили, что участие детей и подростков в движении  «Все для фронта, все для Победы» внесло весомый вклад в общую победу над фашизмом в годы Великой Отечественной войны.</vt:lpstr>
      <vt:lpstr>Анкетирование</vt:lpstr>
      <vt:lpstr>Презентация PowerPoint</vt:lpstr>
      <vt:lpstr>Презентация PowerPoint</vt:lpstr>
      <vt:lpstr> Очередным этапом работы стало посещение городского краеведческого музея, работа с архивом. </vt:lpstr>
      <vt:lpstr>Презентация PowerPoint</vt:lpstr>
      <vt:lpstr>Презентация PowerPoint</vt:lpstr>
      <vt:lpstr>Всё для фронта! Всё для победы! -девиз 12-летних  мальчишек и девчонок                 огненных сороковых…  </vt:lpstr>
      <vt:lpstr>Презентация PowerPoint</vt:lpstr>
      <vt:lpstr>  Когда опустели цеха  заводов,  тогда на заводы пришли женщины и подростки    </vt:lpstr>
      <vt:lpstr>      14-летнему Алексею Бойченко, ежедневно перевыполнявшему установленный минимум  трудодней в 6-7 раз,  было присвоено  звание Героя Социалистического  Труда. </vt:lpstr>
      <vt:lpstr>Презентация PowerPoint</vt:lpstr>
      <vt:lpstr>  </vt:lpstr>
      <vt:lpstr>Дети ставили для раненых спектакли, устраивали концерты</vt:lpstr>
      <vt:lpstr>Маленькие герои большой войны</vt:lpstr>
      <vt:lpstr>На «детском фронте» воевали как мальчики, так и девочки…</vt:lpstr>
      <vt:lpstr>Они – пример сложной судьбы.</vt:lpstr>
      <vt:lpstr> Во время Великой Отечественной войны против гитлеровских оккупантов действовала целая армия мальчишек и девчонок. Среди них звание героя Советского Союза получили пионеры:   </vt:lpstr>
      <vt:lpstr>Взгляните на этих мальчиков. Они – ленинградцы. Они встретились на Дворцовой площади в первые дни мира </vt:lpstr>
      <vt:lpstr>Мальчишки -герои! Они уже ни один день идут фронтовыми дорогами со своими сослуживцами! </vt:lpstr>
      <vt:lpstr>Перед нами уникальный снимок  - маленький боец расписывается на здании Рейхстага</vt:lpstr>
      <vt:lpstr>Выводы:</vt:lpstr>
      <vt:lpstr>Память – наша история.  Стерев   прошлое, мы стираем будущее!</vt:lpstr>
      <vt:lpstr>Материалы моего исследования можно использовать  для проведения классных часов,  уроков истории и экскурсий.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Device</cp:lastModifiedBy>
  <cp:revision>240</cp:revision>
  <cp:lastPrinted>2015-02-24T12:26:30Z</cp:lastPrinted>
  <dcterms:created xsi:type="dcterms:W3CDTF">1601-01-01T00:00:00Z</dcterms:created>
  <dcterms:modified xsi:type="dcterms:W3CDTF">2018-03-01T15:59:18Z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