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8" r:id="rId3"/>
    <p:sldId id="263" r:id="rId4"/>
    <p:sldId id="262" r:id="rId5"/>
    <p:sldId id="266" r:id="rId6"/>
    <p:sldId id="265" r:id="rId7"/>
    <p:sldId id="267" r:id="rId8"/>
    <p:sldId id="268" r:id="rId9"/>
    <p:sldId id="264" r:id="rId10"/>
    <p:sldId id="261" r:id="rId11"/>
    <p:sldId id="256" r:id="rId12"/>
    <p:sldId id="259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33425-98C8-4121-9AE9-AF80C1D04B7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BFEE-968A-4ECD-AE9F-E14BBB06F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6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632FC5-B1E4-4007-B083-DBE293C3D454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5449-90A1-41E5-ACE9-3B6F8582D20E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D1625-A19D-4BAD-9BA6-079C6F29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класс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Урок математики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Умножение на 1 и  0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                                                    </a:t>
            </a:r>
          </a:p>
          <a:p>
            <a:pPr algn="ctr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Составила учитель начальных классов :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Вырыпаева Ирина Альбертовна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УМК «Гармония»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2214563" y="214313"/>
            <a:ext cx="4757737" cy="86836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Задача - 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63" y="1285875"/>
            <a:ext cx="8286750" cy="2286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СКОЛЬКО  НОГ  У ЧЕТЫРЁХ  СЛОНОВ?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D:\мамина папка\единая коллекция цифровых технологий\шаблоны для презентаций\Сказочные персонажи\11949855221461346840elefante02_architetto_fr_01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4929188"/>
            <a:ext cx="21431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мамина папка\единая коллекция цифровых технологий\шаблоны для презентаций\Сказочные персонажи\11949855221461346840elefante02_architetto_fr_01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29188"/>
            <a:ext cx="221456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мамина папка\единая коллекция цифровых технологий\шаблоны для презентаций\Сказочные персонажи\11949855221461346840elefante02_architetto_fr_01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00625"/>
            <a:ext cx="20002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мамина папка\единая коллекция цифровых технологий\шаблоны для презентаций\Сказочные персонажи\11949855221461346840elefante02_architetto_fr_01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4857750"/>
            <a:ext cx="2390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14688" y="3500438"/>
            <a:ext cx="4538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4 + 4 + 4 + 4 =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cs typeface="+mn-cs"/>
              </a:rPr>
              <a:t>16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>ног</a:t>
            </a:r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643938" y="6429375"/>
            <a:ext cx="500062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drei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428736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СКОЛЬКО РОГОВ У ПЯТИ КОРОВ?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244334"/>
            <a:ext cx="6527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  <a:latin typeface="Calibri" pitchFamily="34" charset="0"/>
              </a:rPr>
              <a:t>2 + 2 + 2 + 2 + 2 = 10 рогов</a:t>
            </a:r>
            <a:endParaRPr lang="ru-RU" altLang="ru-RU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" name="Picture 3" descr="D:\мамина папка\единая коллекция цифровых технологий\шаблоны для презентаций\Сказочные персонажи\19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643446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мамина папка\единая коллекция цифровых технологий\шаблоны для презентаций\Сказочные персонажи\19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143512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мамина папка\единая коллекция цифровых технологий\шаблоны для презентаций\Сказочные персонажи\19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357826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мамина папка\единая коллекция цифровых технологий\шаблоны для презентаций\Сказочные персонажи\19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643446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мамина папка\единая коллекция цифровых технологий\шаблоны для презентаций\Сказочные персонажи\19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мамина папка\единая коллекция цифровых технологий\шаблоны для презентаций\Сказочные персонажи\19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05388"/>
            <a:ext cx="185261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3162" y="620688"/>
            <a:ext cx="4104457" cy="2246769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1. Умножение можно заменить: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а) сложением одинаковых слагаемых;	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б) сложением разных слагаемых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83162" y="3068960"/>
            <a:ext cx="4247678" cy="1631216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3. При умножении числа на 0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получится</a:t>
            </a: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а) 0;		</a:t>
            </a:r>
            <a:endParaRPr lang="ru-RU" sz="20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б</a:t>
            </a: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) тоже число.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643436" y="3059345"/>
            <a:ext cx="4500563" cy="1631216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4. При умножении числа на 1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получится</a:t>
            </a: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а) 1;		</a:t>
            </a:r>
            <a:endParaRPr lang="ru-RU" sz="20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б</a:t>
            </a: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) тоже число.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60040" y="702568"/>
            <a:ext cx="4464496" cy="2164889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2. Компоненты при умножении называются: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а) слагаемое, слагаемое;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б) множитель, множитель;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в) уменьшаемое, вычитаемое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87624" y="4941169"/>
            <a:ext cx="6732588" cy="1785104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5. Результат умножения называется: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а)разность;		</a:t>
            </a:r>
            <a:endParaRPr lang="ru-RU" sz="20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б</a:t>
            </a: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) произведение;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в) сумма.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3490" y="75982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Проверь себя: тест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allAtOnce" animBg="1"/>
      <p:bldP spid="65539" grpId="0" build="allAtOnce" animBg="1"/>
      <p:bldP spid="65540" grpId="0" build="allAtOnce" animBg="1"/>
      <p:bldP spid="65541" grpId="0" build="allAtOnce" animBg="1"/>
      <p:bldP spid="6554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я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71546"/>
          <a:ext cx="8477288" cy="4714908"/>
        </p:xfrm>
        <a:graphic>
          <a:graphicData uri="http://schemas.openxmlformats.org/drawingml/2006/table">
            <a:tbl>
              <a:tblPr/>
              <a:tblGrid>
                <a:gridCol w="8477288"/>
              </a:tblGrid>
              <a:tr h="4714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Узнал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</a:rPr>
                        <a:t>Научился</a:t>
                      </a:r>
                      <a:r>
                        <a:rPr lang="ru-RU" sz="5400" dirty="0"/>
                        <a:t> </a:t>
                      </a:r>
                      <a:endParaRPr lang="ru-RU" sz="5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 smtClean="0">
                          <a:latin typeface="Times New Roman"/>
                          <a:ea typeface="Calibri"/>
                          <a:cs typeface="Times New Roman"/>
                        </a:rPr>
                        <a:t>Запомнил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Затруднялся</a:t>
                      </a:r>
                      <a:r>
                        <a:rPr lang="ru-RU" sz="4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4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3" name="AutoShape 5"/>
          <p:cNvSpPr>
            <a:spLocks noChangeShapeType="1"/>
          </p:cNvSpPr>
          <p:nvPr/>
        </p:nvSpPr>
        <p:spPr bwMode="auto">
          <a:xfrm flipV="1">
            <a:off x="1285852" y="1500173"/>
            <a:ext cx="2230446" cy="15001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/>
          <p:cNvSpPr>
            <a:spLocks noChangeShapeType="1"/>
          </p:cNvSpPr>
          <p:nvPr/>
        </p:nvSpPr>
        <p:spPr bwMode="auto">
          <a:xfrm flipV="1">
            <a:off x="1285852" y="2500305"/>
            <a:ext cx="1949458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71472" y="2214554"/>
            <a:ext cx="1214446" cy="15001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/>
          <p:cNvSpPr>
            <a:spLocks noChangeShapeType="1"/>
          </p:cNvSpPr>
          <p:nvPr/>
        </p:nvSpPr>
        <p:spPr bwMode="auto">
          <a:xfrm>
            <a:off x="1285852" y="3214686"/>
            <a:ext cx="2016133" cy="11430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AutoShape 1"/>
          <p:cNvSpPr>
            <a:spLocks noChangeShapeType="1"/>
          </p:cNvSpPr>
          <p:nvPr/>
        </p:nvSpPr>
        <p:spPr bwMode="auto">
          <a:xfrm>
            <a:off x="1285853" y="3143249"/>
            <a:ext cx="1857388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лося 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357430"/>
            <a:ext cx="1643074" cy="203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1475656" y="1916832"/>
            <a:ext cx="792088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latin typeface="Arial" charset="0"/>
              <a:ea typeface="MS Gothic" charset="-128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4427984" y="4725144"/>
            <a:ext cx="720080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2915816" y="1916832"/>
            <a:ext cx="792088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5940152" y="1916832"/>
            <a:ext cx="720080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51520" y="3212976"/>
            <a:ext cx="914400" cy="914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915816" y="4725144"/>
            <a:ext cx="720080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475656" y="4653136"/>
            <a:ext cx="720080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355976" y="1916832"/>
            <a:ext cx="792088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7380312" y="4725144"/>
            <a:ext cx="698376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7236296" y="1916832"/>
            <a:ext cx="792088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868144" y="4725144"/>
            <a:ext cx="720080" cy="7200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V="1">
            <a:off x="899592" y="2492896"/>
            <a:ext cx="648072" cy="7200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>
            <a:off x="827584" y="4149080"/>
            <a:ext cx="720080" cy="7200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6"/>
            <a:endCxn id="4" idx="2"/>
          </p:cNvCxnSpPr>
          <p:nvPr/>
        </p:nvCxnSpPr>
        <p:spPr bwMode="auto">
          <a:xfrm>
            <a:off x="2267744" y="2276872"/>
            <a:ext cx="648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6"/>
            <a:endCxn id="9" idx="2"/>
          </p:cNvCxnSpPr>
          <p:nvPr/>
        </p:nvCxnSpPr>
        <p:spPr bwMode="auto">
          <a:xfrm>
            <a:off x="3707904" y="2276872"/>
            <a:ext cx="648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5076056" y="2348880"/>
            <a:ext cx="93610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588224" y="2348880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0" idx="0"/>
          </p:cNvCxnSpPr>
          <p:nvPr/>
        </p:nvCxnSpPr>
        <p:spPr bwMode="auto">
          <a:xfrm flipH="1">
            <a:off x="7729500" y="2636912"/>
            <a:ext cx="10852" cy="20882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6"/>
            <a:endCxn id="10" idx="2"/>
          </p:cNvCxnSpPr>
          <p:nvPr/>
        </p:nvCxnSpPr>
        <p:spPr bwMode="auto">
          <a:xfrm>
            <a:off x="6588224" y="5085184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" idx="6"/>
            <a:endCxn id="12" idx="2"/>
          </p:cNvCxnSpPr>
          <p:nvPr/>
        </p:nvCxnSpPr>
        <p:spPr bwMode="auto">
          <a:xfrm>
            <a:off x="5148064" y="5085184"/>
            <a:ext cx="720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7" idx="6"/>
            <a:endCxn id="3" idx="2"/>
          </p:cNvCxnSpPr>
          <p:nvPr/>
        </p:nvCxnSpPr>
        <p:spPr bwMode="auto">
          <a:xfrm>
            <a:off x="3635896" y="5085184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7" idx="2"/>
          </p:cNvCxnSpPr>
          <p:nvPr/>
        </p:nvCxnSpPr>
        <p:spPr bwMode="auto">
          <a:xfrm>
            <a:off x="2123728" y="5085184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51520" y="3212976"/>
            <a:ext cx="954107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5663" y="2060848"/>
            <a:ext cx="829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+4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43893" y="1412776"/>
            <a:ext cx="10005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-20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636023" y="1412776"/>
            <a:ext cx="829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+6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148191" y="1412776"/>
            <a:ext cx="829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+2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45131" y="1412776"/>
            <a:ext cx="686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-8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703737" y="3284984"/>
            <a:ext cx="11432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+30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45131" y="4149080"/>
            <a:ext cx="686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-7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004175" y="4149080"/>
            <a:ext cx="829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+6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40037" y="4149080"/>
            <a:ext cx="10005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-30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015105" y="4221088"/>
            <a:ext cx="11432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+20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2443" y="4293096"/>
            <a:ext cx="686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-3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03648" y="177281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059832" y="177281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83968" y="184482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796136" y="184482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380312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236296" y="458112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24128" y="465313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83968" y="465313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87824" y="458112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331640" y="458112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9710" y="436022"/>
            <a:ext cx="3555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Устный счет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4" grpId="0"/>
      <p:bldP spid="75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5857875" cy="8683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Заполни пропуски</a:t>
            </a:r>
          </a:p>
        </p:txBody>
      </p:sp>
      <p:pic>
        <p:nvPicPr>
          <p:cNvPr id="7171" name="Picture 3" descr="D:\мамина папка\единая коллекция цифровых технологий\шаблоны для презентаций\Сказочные персонажи\19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мамина папка\единая коллекция цифровых технологий\шаблоны для презентаций\Сказочные персонажи\8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0" y="3071813"/>
            <a:ext cx="4929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latin typeface="Calibri" pitchFamily="34" charset="0"/>
              </a:rPr>
              <a:t>120 см = …м … дм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0" y="2143125"/>
            <a:ext cx="4929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latin typeface="Calibri" pitchFamily="34" charset="0"/>
              </a:rPr>
              <a:t>8 см 4 мм =  … мм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152400" y="1295400"/>
            <a:ext cx="4929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latin typeface="Calibri" pitchFamily="34" charset="0"/>
              </a:rPr>
              <a:t>56 мм = …см … мм</a:t>
            </a: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0" y="4000500"/>
            <a:ext cx="4929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latin typeface="Calibri" pitchFamily="34" charset="0"/>
              </a:rPr>
              <a:t>3 см 7 мм = …мм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00938" y="214313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72375" y="1285875"/>
            <a:ext cx="57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179" name="Прямоугольник 11"/>
          <p:cNvSpPr>
            <a:spLocks noChangeArrowheads="1"/>
          </p:cNvSpPr>
          <p:nvPr/>
        </p:nvSpPr>
        <p:spPr bwMode="auto">
          <a:xfrm>
            <a:off x="6215063" y="4572000"/>
            <a:ext cx="1000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33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357938" y="1428750"/>
            <a:ext cx="642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724775" y="2509838"/>
            <a:ext cx="642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358188" y="785813"/>
            <a:ext cx="642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358188" y="1928813"/>
            <a:ext cx="642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184" name="Прямоугольник 16"/>
          <p:cNvSpPr>
            <a:spLocks noChangeArrowheads="1"/>
          </p:cNvSpPr>
          <p:nvPr/>
        </p:nvSpPr>
        <p:spPr bwMode="auto">
          <a:xfrm>
            <a:off x="5929313" y="2357438"/>
            <a:ext cx="642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185" name="Прямоугольник 17"/>
          <p:cNvSpPr>
            <a:spLocks noChangeArrowheads="1"/>
          </p:cNvSpPr>
          <p:nvPr/>
        </p:nvSpPr>
        <p:spPr bwMode="auto">
          <a:xfrm>
            <a:off x="6786563" y="2571750"/>
            <a:ext cx="642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7186" name="Прямоугольник 18"/>
          <p:cNvSpPr>
            <a:spLocks noChangeArrowheads="1"/>
          </p:cNvSpPr>
          <p:nvPr/>
        </p:nvSpPr>
        <p:spPr bwMode="auto">
          <a:xfrm>
            <a:off x="7072313" y="3714750"/>
            <a:ext cx="642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929313" y="3429000"/>
            <a:ext cx="928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37</a:t>
            </a:r>
          </a:p>
        </p:txBody>
      </p:sp>
      <p:sp>
        <p:nvSpPr>
          <p:cNvPr id="7188" name="Прямоугольник 20"/>
          <p:cNvSpPr>
            <a:spLocks noChangeArrowheads="1"/>
          </p:cNvSpPr>
          <p:nvPr/>
        </p:nvSpPr>
        <p:spPr bwMode="auto">
          <a:xfrm>
            <a:off x="8001000" y="3429000"/>
            <a:ext cx="928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22" name="Управляющая кнопка: домой 21">
            <a:hlinkClick r:id="rId4" action="ppaction://hlinksldjump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3469 L -0.57986 0.15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642 L -0.45382 -0.005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-0.00601 L -0.52951 -0.068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 0.02567 L -0.34062 0.08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434 L -0.67743 0.318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15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1572 L -0.56719 0.151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1758 L -0.31719 0.080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cs typeface="Aharoni" pitchFamily="2" charset="-79"/>
              </a:rPr>
              <a:t>Запиши числовые выражения, которые  соответствуют рисунку.</a:t>
            </a:r>
            <a:endParaRPr lang="ru-RU" sz="2400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6" y="3863179"/>
            <a:ext cx="8" cy="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119570" cy="33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4359523" cy="283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4643446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 + 4 = 7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4929198"/>
            <a:ext cx="313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 + 2 + 2 + 2 = 8 </a:t>
            </a:r>
          </a:p>
          <a:p>
            <a:pPr algn="ctr"/>
            <a:r>
              <a:rPr lang="ru-RU" sz="3200" b="1" dirty="0" smtClean="0"/>
              <a:t>2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4  = 8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r>
              <a:rPr lang="ru-RU" sz="4800"/>
              <a:t>Приземлись на свое место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5852" y="1412875"/>
            <a:ext cx="492922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dirty="0"/>
              <a:t>5+5+5</a:t>
            </a:r>
          </a:p>
          <a:p>
            <a:pPr>
              <a:buFont typeface="Wingdings" pitchFamily="2" charset="2"/>
              <a:buNone/>
            </a:pPr>
            <a:r>
              <a:rPr lang="ru-RU" sz="4400" dirty="0"/>
              <a:t>4+4+4+4+4</a:t>
            </a:r>
          </a:p>
          <a:p>
            <a:pPr>
              <a:buFont typeface="Wingdings" pitchFamily="2" charset="2"/>
              <a:buNone/>
            </a:pPr>
            <a:r>
              <a:rPr lang="ru-RU" sz="4400" dirty="0"/>
              <a:t>6+6+6+6</a:t>
            </a:r>
          </a:p>
          <a:p>
            <a:pPr>
              <a:buFont typeface="Wingdings" pitchFamily="2" charset="2"/>
              <a:buNone/>
            </a:pPr>
            <a:r>
              <a:rPr lang="ru-RU" sz="4400" dirty="0"/>
              <a:t>7+7</a:t>
            </a:r>
          </a:p>
          <a:p>
            <a:pPr>
              <a:buFont typeface="Wingdings" pitchFamily="2" charset="2"/>
              <a:buNone/>
            </a:pPr>
            <a:r>
              <a:rPr lang="ru-RU" sz="4400" dirty="0"/>
              <a:t>3+3+3+3+3+3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48488" y="1412875"/>
            <a:ext cx="17272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6 </a:t>
            </a:r>
            <a:r>
              <a:rPr lang="ru-RU" dirty="0" smtClean="0">
                <a:sym typeface="Symbol"/>
              </a:rPr>
              <a:t></a:t>
            </a:r>
            <a:r>
              <a:rPr lang="ru-RU" sz="4400" dirty="0" smtClean="0">
                <a:sym typeface="Symbol"/>
              </a:rPr>
              <a:t> </a:t>
            </a:r>
            <a:r>
              <a:rPr lang="ru-RU" sz="4400" dirty="0" smtClean="0"/>
              <a:t>4</a:t>
            </a:r>
            <a:endParaRPr lang="ru-RU" sz="4400" dirty="0"/>
          </a:p>
          <a:p>
            <a:pPr>
              <a:buNone/>
            </a:pPr>
            <a:r>
              <a:rPr lang="ru-RU" sz="4400" dirty="0" smtClean="0"/>
              <a:t>4</a:t>
            </a:r>
            <a:r>
              <a:rPr lang="ru-RU" sz="4400" dirty="0" smtClean="0">
                <a:sym typeface="Symbol"/>
              </a:rPr>
              <a:t> </a:t>
            </a:r>
            <a:r>
              <a:rPr lang="ru-RU" sz="3200" dirty="0" smtClean="0">
                <a:sym typeface="Symbol"/>
              </a:rPr>
              <a:t></a:t>
            </a:r>
            <a:r>
              <a:rPr lang="ru-RU" sz="4400" dirty="0" smtClean="0">
                <a:sym typeface="Symbol"/>
              </a:rPr>
              <a:t> </a:t>
            </a:r>
            <a:r>
              <a:rPr lang="ru-RU" sz="4400" dirty="0" smtClean="0"/>
              <a:t>5</a:t>
            </a:r>
            <a:endParaRPr lang="ru-RU" sz="4400" dirty="0"/>
          </a:p>
          <a:p>
            <a:pPr>
              <a:buNone/>
            </a:pPr>
            <a:r>
              <a:rPr lang="ru-RU" sz="4400" dirty="0" smtClean="0"/>
              <a:t>5</a:t>
            </a:r>
            <a:r>
              <a:rPr lang="ru-RU" sz="4000" dirty="0" smtClean="0"/>
              <a:t> </a:t>
            </a:r>
            <a:r>
              <a:rPr lang="ru-RU" dirty="0" smtClean="0">
                <a:sym typeface="Symbol"/>
              </a:rPr>
              <a:t></a:t>
            </a:r>
            <a:r>
              <a:rPr lang="ru-RU" sz="4000" dirty="0" smtClean="0">
                <a:sym typeface="Symbol"/>
              </a:rPr>
              <a:t> </a:t>
            </a:r>
            <a:r>
              <a:rPr lang="ru-RU" sz="4400" dirty="0" smtClean="0"/>
              <a:t>3</a:t>
            </a:r>
            <a:endParaRPr lang="ru-RU" sz="4400" dirty="0"/>
          </a:p>
          <a:p>
            <a:pPr>
              <a:buNone/>
            </a:pPr>
            <a:r>
              <a:rPr lang="ru-RU" sz="4400" dirty="0" smtClean="0"/>
              <a:t>3 </a:t>
            </a:r>
            <a:r>
              <a:rPr lang="ru-RU" dirty="0" smtClean="0">
                <a:sym typeface="Symbol"/>
              </a:rPr>
              <a:t></a:t>
            </a:r>
            <a:r>
              <a:rPr lang="ru-RU" sz="4400" dirty="0" smtClean="0">
                <a:sym typeface="Symbol"/>
              </a:rPr>
              <a:t> </a:t>
            </a:r>
            <a:r>
              <a:rPr lang="ru-RU" sz="4400" dirty="0" smtClean="0"/>
              <a:t>6</a:t>
            </a:r>
            <a:endParaRPr lang="ru-RU" sz="4400" dirty="0"/>
          </a:p>
          <a:p>
            <a:pPr>
              <a:buNone/>
            </a:pPr>
            <a:r>
              <a:rPr lang="ru-RU" sz="4400" dirty="0" smtClean="0"/>
              <a:t>7</a:t>
            </a:r>
            <a:r>
              <a:rPr lang="ru-RU" sz="4400" dirty="0" smtClean="0">
                <a:sym typeface="Symbol"/>
              </a:rPr>
              <a:t> </a:t>
            </a:r>
            <a:r>
              <a:rPr lang="ru-RU" sz="3200" dirty="0" smtClean="0">
                <a:sym typeface="Symbol"/>
              </a:rPr>
              <a:t></a:t>
            </a:r>
            <a:r>
              <a:rPr lang="ru-RU" sz="3200" dirty="0" smtClean="0"/>
              <a:t> </a:t>
            </a:r>
            <a:r>
              <a:rPr lang="ru-RU" sz="4400" dirty="0" smtClean="0"/>
              <a:t>2</a:t>
            </a:r>
            <a:endParaRPr lang="ru-RU" sz="4400" dirty="0"/>
          </a:p>
        </p:txBody>
      </p:sp>
      <p:pic>
        <p:nvPicPr>
          <p:cNvPr id="49157" name="Picture 5" descr="SPORT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895350" cy="814388"/>
          </a:xfrm>
          <a:prstGeom prst="rect">
            <a:avLst/>
          </a:prstGeom>
          <a:noFill/>
        </p:spPr>
      </p:pic>
      <p:pic>
        <p:nvPicPr>
          <p:cNvPr id="49158" name="Picture 6" descr="SPORT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85992"/>
            <a:ext cx="895350" cy="814388"/>
          </a:xfrm>
          <a:prstGeom prst="rect">
            <a:avLst/>
          </a:prstGeom>
          <a:noFill/>
        </p:spPr>
      </p:pic>
      <p:pic>
        <p:nvPicPr>
          <p:cNvPr id="49159" name="Picture 7" descr="SPORT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14686"/>
            <a:ext cx="895350" cy="814387"/>
          </a:xfrm>
          <a:prstGeom prst="rect">
            <a:avLst/>
          </a:prstGeom>
          <a:noFill/>
        </p:spPr>
      </p:pic>
      <p:pic>
        <p:nvPicPr>
          <p:cNvPr id="49160" name="Picture 8" descr="SPORT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857628"/>
            <a:ext cx="895350" cy="814387"/>
          </a:xfrm>
          <a:prstGeom prst="rect">
            <a:avLst/>
          </a:prstGeom>
          <a:noFill/>
        </p:spPr>
      </p:pic>
      <p:pic>
        <p:nvPicPr>
          <p:cNvPr id="49161" name="Picture 9" descr="SPORT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714884"/>
            <a:ext cx="895350" cy="81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7037E-6 L 0.48039 0.2206 " pathEditMode="relative" ptsTypes="AA">
                                      <p:cBhvr>
                                        <p:cTn id="6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2.96296E-6 L 0.29132 -0.01042 " pathEditMode="relative" ptsTypes="AA">
                                      <p:cBhvr>
                                        <p:cTn id="10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2963E-6 L 0.38594 -0.25185 " pathEditMode="relative" ptsTypes="AA">
                                      <p:cBhvr>
                                        <p:cTn id="14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52761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6.2963E-6 L 0.25208 -0.12592 " pathEditMode="relative" ptsTypes="AA">
                                      <p:cBhvr>
                                        <p:cTn id="22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b="1" u="sng" dirty="0" smtClean="0"/>
              <a:t>Умножение на 1, на 0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Цель:  Научиться …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Познакомиться 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 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4   </a:t>
            </a:r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х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 0 =   0</a:t>
            </a:r>
          </a:p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15 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+  </a:t>
            </a:r>
            <a:r>
              <a:rPr lang="ru-RU" sz="4400" dirty="0" smtClean="0">
                <a:latin typeface="Arial Black" pitchFamily="34" charset="0"/>
              </a:rPr>
              <a:t>0 = 15</a:t>
            </a:r>
          </a:p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8    </a:t>
            </a:r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х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  1 =   8</a:t>
            </a:r>
          </a:p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 32  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+</a:t>
            </a:r>
            <a:r>
              <a:rPr lang="ru-RU" sz="4400" dirty="0" smtClean="0">
                <a:latin typeface="Arial Black" pitchFamily="34" charset="0"/>
              </a:rPr>
              <a:t>  1 =  33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Проверь себя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7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4    7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5</a:t>
            </a:r>
          </a:p>
          <a:p>
            <a:pPr>
              <a:buNone/>
            </a:pPr>
            <a:r>
              <a:rPr lang="ru-RU" sz="4400" b="1" dirty="0" smtClean="0"/>
              <a:t>9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3 </a:t>
            </a:r>
            <a:r>
              <a:rPr lang="ru-RU" sz="4400" b="1" dirty="0" smtClean="0">
                <a:solidFill>
                  <a:srgbClr val="CC0000"/>
                </a:solidFill>
              </a:rPr>
              <a:t> </a:t>
            </a:r>
            <a:r>
              <a:rPr lang="ru-RU" sz="4400" b="1" dirty="0" smtClean="0"/>
              <a:t>  9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0 </a:t>
            </a:r>
          </a:p>
          <a:p>
            <a:pPr>
              <a:buNone/>
            </a:pPr>
            <a:r>
              <a:rPr lang="ru-RU" sz="4400" b="1" dirty="0" smtClean="0"/>
              <a:t>8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8      8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5 </a:t>
            </a:r>
          </a:p>
          <a:p>
            <a:pPr>
              <a:buNone/>
            </a:pPr>
            <a:r>
              <a:rPr lang="ru-RU" sz="4400" b="1" dirty="0" smtClean="0"/>
              <a:t>5 + 5 + 5     5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0 </a:t>
            </a:r>
          </a:p>
          <a:p>
            <a:pPr>
              <a:buNone/>
            </a:pPr>
            <a:r>
              <a:rPr lang="ru-RU" sz="4400" b="1" dirty="0" smtClean="0"/>
              <a:t>125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0    </a:t>
            </a:r>
            <a:r>
              <a:rPr lang="ru-RU" sz="4400" b="1" dirty="0" smtClean="0">
                <a:solidFill>
                  <a:srgbClr val="CC0000"/>
                </a:solidFill>
              </a:rPr>
              <a:t> </a:t>
            </a:r>
            <a:r>
              <a:rPr lang="ru-RU" sz="4400" b="1" dirty="0" smtClean="0"/>
              <a:t> 125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1 </a:t>
            </a:r>
          </a:p>
          <a:p>
            <a:pPr>
              <a:buNone/>
            </a:pPr>
            <a:r>
              <a:rPr lang="ru-RU" sz="4400" b="1" dirty="0" smtClean="0"/>
              <a:t>9 + 9 + 9  </a:t>
            </a:r>
            <a:r>
              <a:rPr lang="ru-RU" sz="4400" b="1" dirty="0" smtClean="0">
                <a:solidFill>
                  <a:srgbClr val="FF0000"/>
                </a:solidFill>
              </a:rPr>
              <a:t>    </a:t>
            </a:r>
            <a:r>
              <a:rPr lang="ru-RU" sz="4400" b="1" dirty="0" smtClean="0"/>
              <a:t>9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3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071546"/>
            <a:ext cx="49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C0000"/>
                </a:solidFill>
              </a:rPr>
              <a:t>&lt;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286256"/>
            <a:ext cx="49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C0000"/>
                </a:solidFill>
              </a:rPr>
              <a:t>&lt;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1643042" y="1857364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C0000"/>
                </a:solidFill>
              </a:rPr>
              <a:t>&lt;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1785918" y="2643182"/>
            <a:ext cx="49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C0000"/>
                </a:solidFill>
              </a:rPr>
              <a:t>&lt;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2571736" y="5072074"/>
            <a:ext cx="49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=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>
            <a:off x="2500298" y="3500438"/>
            <a:ext cx="49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C0000"/>
                </a:solidFill>
              </a:rPr>
              <a:t>&lt;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Замени, где можно сложение умножением, и вычисли значение каждого выражения.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 + 31 + 9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32 + 32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+ 5 + 56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+ 4 + 4 + 4 + 4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 + 11 + 11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+ 1 + 1 + 1+ 1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+ 3 + 3 + 3 + 3 + 4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 + 0 + 0 + 0</a:t>
            </a:r>
          </a:p>
          <a:p>
            <a:pPr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071678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32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 =64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86190"/>
            <a:ext cx="2085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 = 33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214818"/>
            <a:ext cx="1576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= 5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286388"/>
            <a:ext cx="1576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 = 0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143249"/>
            <a:ext cx="177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5 = 20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449</Words>
  <Application>Microsoft Office PowerPoint</Application>
  <PresentationFormat>Экран (4:3)</PresentationFormat>
  <Paragraphs>131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2 класс </vt:lpstr>
      <vt:lpstr>Презентация PowerPoint</vt:lpstr>
      <vt:lpstr>Заполни пропуски</vt:lpstr>
      <vt:lpstr>Запиши числовые выражения, которые  соответствуют рисунку.</vt:lpstr>
      <vt:lpstr>Приземлись на свое место</vt:lpstr>
      <vt:lpstr>Тема: Умножение на 1, на 0</vt:lpstr>
      <vt:lpstr>Проверь себя </vt:lpstr>
      <vt:lpstr>Проверь себя</vt:lpstr>
      <vt:lpstr>Замени, где можно сложение умножением, и вычисли значение каждого выражения.</vt:lpstr>
      <vt:lpstr>Задача - 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</dc:creator>
  <cp:lastModifiedBy>User</cp:lastModifiedBy>
  <cp:revision>14</cp:revision>
  <dcterms:created xsi:type="dcterms:W3CDTF">2017-02-26T08:47:28Z</dcterms:created>
  <dcterms:modified xsi:type="dcterms:W3CDTF">2018-03-18T14:39:57Z</dcterms:modified>
</cp:coreProperties>
</file>