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94" r:id="rId4"/>
    <p:sldId id="307" r:id="rId5"/>
    <p:sldId id="258" r:id="rId6"/>
    <p:sldId id="308" r:id="rId7"/>
    <p:sldId id="309" r:id="rId8"/>
    <p:sldId id="259" r:id="rId9"/>
    <p:sldId id="310" r:id="rId10"/>
    <p:sldId id="261" r:id="rId11"/>
    <p:sldId id="264" r:id="rId12"/>
    <p:sldId id="265" r:id="rId13"/>
    <p:sldId id="266" r:id="rId14"/>
    <p:sldId id="268" r:id="rId15"/>
    <p:sldId id="267" r:id="rId16"/>
    <p:sldId id="269" r:id="rId17"/>
    <p:sldId id="270" r:id="rId18"/>
    <p:sldId id="295" r:id="rId19"/>
    <p:sldId id="275" r:id="rId20"/>
    <p:sldId id="306" r:id="rId21"/>
    <p:sldId id="278" r:id="rId22"/>
    <p:sldId id="276" r:id="rId23"/>
    <p:sldId id="296" r:id="rId24"/>
    <p:sldId id="297" r:id="rId25"/>
    <p:sldId id="298" r:id="rId26"/>
    <p:sldId id="299" r:id="rId27"/>
    <p:sldId id="279" r:id="rId28"/>
    <p:sldId id="284" r:id="rId29"/>
    <p:sldId id="285" r:id="rId30"/>
    <p:sldId id="291" r:id="rId31"/>
    <p:sldId id="281" r:id="rId32"/>
    <p:sldId id="292" r:id="rId33"/>
    <p:sldId id="289" r:id="rId34"/>
    <p:sldId id="290" r:id="rId35"/>
    <p:sldId id="288" r:id="rId36"/>
    <p:sldId id="311" r:id="rId37"/>
    <p:sldId id="300" r:id="rId38"/>
    <p:sldId id="287" r:id="rId39"/>
    <p:sldId id="301" r:id="rId40"/>
    <p:sldId id="286" r:id="rId41"/>
    <p:sldId id="293" r:id="rId42"/>
    <p:sldId id="302" r:id="rId43"/>
    <p:sldId id="303" r:id="rId44"/>
    <p:sldId id="305" r:id="rId45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7EAF463A-BC7C-46EE-9F1E-7F377CCA4891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7EAF463A-BC7C-46EE-9F1E-7F377CCA4891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52.jpeg"/><Relationship Id="rId7" Type="http://schemas.openxmlformats.org/officeDocument/2006/relationships/image" Target="../media/image55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38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7.jpeg"/><Relationship Id="rId18" Type="http://schemas.openxmlformats.org/officeDocument/2006/relationships/image" Target="../media/image7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12" Type="http://schemas.openxmlformats.org/officeDocument/2006/relationships/image" Target="../media/image66.jpeg"/><Relationship Id="rId17" Type="http://schemas.openxmlformats.org/officeDocument/2006/relationships/image" Target="../media/image71.jpeg"/><Relationship Id="rId2" Type="http://schemas.openxmlformats.org/officeDocument/2006/relationships/image" Target="../media/image56.jpeg"/><Relationship Id="rId16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59.jpeg"/><Relationship Id="rId15" Type="http://schemas.openxmlformats.org/officeDocument/2006/relationships/image" Target="../media/image69.jpeg"/><Relationship Id="rId10" Type="http://schemas.openxmlformats.org/officeDocument/2006/relationships/image" Target="../media/image64.jpeg"/><Relationship Id="rId19" Type="http://schemas.openxmlformats.org/officeDocument/2006/relationships/image" Target="../media/image73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Relationship Id="rId1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76400" y="3124200"/>
            <a:ext cx="7162800" cy="16002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Влияние комнатных растений на здоровье человека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62200" y="5029200"/>
            <a:ext cx="5562600" cy="1706637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МБОУ </a:t>
            </a:r>
            <a:r>
              <a:rPr lang="ru-RU" dirty="0" err="1" smtClean="0"/>
              <a:t>Кудряшовская</a:t>
            </a:r>
            <a:r>
              <a:rPr lang="ru-RU" dirty="0" smtClean="0"/>
              <a:t> СШ №25</a:t>
            </a:r>
          </a:p>
          <a:p>
            <a:r>
              <a:rPr lang="ru-RU" dirty="0" smtClean="0"/>
              <a:t>Выполнили: учащиеся 3 «В» </a:t>
            </a:r>
            <a:r>
              <a:rPr lang="ru-RU" dirty="0" smtClean="0"/>
              <a:t>класса,</a:t>
            </a:r>
          </a:p>
          <a:p>
            <a:r>
              <a:rPr lang="ru-RU" dirty="0" smtClean="0"/>
              <a:t> представляет работу: Кузнецова Ксения</a:t>
            </a:r>
            <a:endParaRPr lang="ru-RU" dirty="0" smtClean="0"/>
          </a:p>
          <a:p>
            <a:r>
              <a:rPr lang="ru-RU" dirty="0" smtClean="0"/>
              <a:t>Руководитель: Киселева А. С.</a:t>
            </a:r>
          </a:p>
          <a:p>
            <a:r>
              <a:rPr lang="ru-RU" dirty="0" smtClean="0"/>
              <a:t>2018г</a:t>
            </a:r>
            <a:endParaRPr lang="ru-RU" dirty="0"/>
          </a:p>
        </p:txBody>
      </p:sp>
      <p:pic>
        <p:nvPicPr>
          <p:cNvPr id="5" name="Рисунок 4" descr="img4.jpg"/>
          <p:cNvPicPr>
            <a:picLocks noChangeAspect="1"/>
          </p:cNvPicPr>
          <p:nvPr/>
        </p:nvPicPr>
        <p:blipFill>
          <a:blip r:embed="rId2"/>
          <a:srcRect t="23750" r="79063" b="47500"/>
          <a:stretch>
            <a:fillRect/>
          </a:stretch>
        </p:blipFill>
        <p:spPr>
          <a:xfrm>
            <a:off x="685800" y="685800"/>
            <a:ext cx="1701800" cy="175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Актуальность проекта: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Правильно подобранные растения для кабинетов помогают сохранить, и физическое, и психическое здоровье. Поэтому и возникла необходимость изучения комнатных растений, благоприятно влияющих на здоровье учащихся.</a:t>
            </a:r>
            <a:endParaRPr lang="ru-RU" dirty="0"/>
          </a:p>
        </p:txBody>
      </p:sp>
      <p:pic>
        <p:nvPicPr>
          <p:cNvPr id="4" name="Рисунок 3" descr="20180302_1144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05400" y="4267200"/>
            <a:ext cx="2743200" cy="205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Методы исследования: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Анализ литературы;</a:t>
            </a:r>
          </a:p>
          <a:p>
            <a:r>
              <a:rPr lang="ru-RU" dirty="0" smtClean="0"/>
              <a:t>Изучение растений нашей школы;</a:t>
            </a:r>
          </a:p>
          <a:p>
            <a:r>
              <a:rPr lang="ru-RU" dirty="0" smtClean="0"/>
              <a:t>Опрос преподавателей;</a:t>
            </a:r>
          </a:p>
          <a:p>
            <a:r>
              <a:rPr lang="ru-RU" dirty="0" smtClean="0"/>
              <a:t>Анкетирование учащихся 2-4 классов и дальнейшая обработка данных;</a:t>
            </a:r>
          </a:p>
          <a:p>
            <a:r>
              <a:rPr lang="ru-RU" dirty="0" smtClean="0"/>
              <a:t>Проведение конференции;</a:t>
            </a:r>
          </a:p>
          <a:p>
            <a:r>
              <a:rPr lang="ru-RU" dirty="0" smtClean="0"/>
              <a:t>Письмо зеленому другу.</a:t>
            </a:r>
          </a:p>
          <a:p>
            <a:endParaRPr lang="ru-RU" dirty="0" smtClean="0"/>
          </a:p>
          <a:p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Введение: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4645152" cy="4495800"/>
          </a:xfrm>
        </p:spPr>
        <p:txBody>
          <a:bodyPr>
            <a:normAutofit fontScale="92500" lnSpcReduction="20000"/>
          </a:bodyPr>
          <a:lstStyle/>
          <a:p>
            <a:pPr algn="r">
              <a:buNone/>
            </a:pPr>
            <a:r>
              <a:rPr lang="ru-RU" dirty="0" smtClean="0"/>
              <a:t>«Цветы как люди на добро щедры…»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 algn="ctr">
              <a:buNone/>
            </a:pPr>
            <a:r>
              <a:rPr lang="ru-RU" dirty="0" smtClean="0"/>
              <a:t>Жизнь человека связана с природой, </a:t>
            </a:r>
          </a:p>
          <a:p>
            <a:pPr algn="ctr">
              <a:buNone/>
            </a:pPr>
            <a:r>
              <a:rPr lang="ru-RU" dirty="0" smtClean="0"/>
              <a:t>а значит, и с жизнью растений.</a:t>
            </a:r>
            <a:endParaRPr lang="ru-RU" dirty="0"/>
          </a:p>
        </p:txBody>
      </p:sp>
      <p:pic>
        <p:nvPicPr>
          <p:cNvPr id="4" name="Рисунок 3" descr="images (2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200" y="0"/>
            <a:ext cx="1009650" cy="1517233"/>
          </a:xfrm>
          <a:prstGeom prst="rect">
            <a:avLst/>
          </a:prstGeom>
        </p:spPr>
      </p:pic>
      <p:pic>
        <p:nvPicPr>
          <p:cNvPr id="7" name="Рисунок 6" descr="20180302_114101.jpg"/>
          <p:cNvPicPr>
            <a:picLocks noChangeAspect="1"/>
          </p:cNvPicPr>
          <p:nvPr/>
        </p:nvPicPr>
        <p:blipFill>
          <a:blip r:embed="rId3"/>
          <a:srcRect l="58333" t="8889" b="17778"/>
          <a:stretch>
            <a:fillRect/>
          </a:stretch>
        </p:blipFill>
        <p:spPr>
          <a:xfrm>
            <a:off x="5791200" y="2286000"/>
            <a:ext cx="2828636" cy="3733800"/>
          </a:xfrm>
          <a:prstGeom prst="rect">
            <a:avLst/>
          </a:prstGeom>
        </p:spPr>
      </p:pic>
      <p:pic>
        <p:nvPicPr>
          <p:cNvPr id="8" name="Рисунок 7" descr="20180302_113622.jpg"/>
          <p:cNvPicPr>
            <a:picLocks noChangeAspect="1"/>
          </p:cNvPicPr>
          <p:nvPr/>
        </p:nvPicPr>
        <p:blipFill>
          <a:blip r:embed="rId4"/>
          <a:srcRect l="41667" t="34444" r="42500" b="36667"/>
          <a:stretch>
            <a:fillRect/>
          </a:stretch>
        </p:blipFill>
        <p:spPr>
          <a:xfrm>
            <a:off x="1447800" y="2362200"/>
            <a:ext cx="1447800" cy="198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Из истории: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r>
              <a:rPr lang="ru-RU" dirty="0" smtClean="0"/>
              <a:t>Издавна люди украшали </a:t>
            </a:r>
          </a:p>
          <a:p>
            <a:pPr>
              <a:buNone/>
            </a:pPr>
            <a:r>
              <a:rPr lang="ru-RU" dirty="0" smtClean="0"/>
              <a:t>цветами и растениями себя </a:t>
            </a:r>
          </a:p>
          <a:p>
            <a:pPr>
              <a:buNone/>
            </a:pPr>
            <a:r>
              <a:rPr lang="ru-RU" dirty="0" smtClean="0"/>
              <a:t>и свои жилища.</a:t>
            </a:r>
            <a:endParaRPr lang="ru-RU" dirty="0"/>
          </a:p>
        </p:txBody>
      </p:sp>
      <p:pic>
        <p:nvPicPr>
          <p:cNvPr id="6" name="Рисунок 5" descr="images (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5621" y="2743200"/>
            <a:ext cx="4669972" cy="3962400"/>
          </a:xfrm>
          <a:prstGeom prst="rect">
            <a:avLst/>
          </a:prstGeom>
        </p:spPr>
      </p:pic>
      <p:pic>
        <p:nvPicPr>
          <p:cNvPr id="7" name="Рисунок 6" descr="IMG_15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3276600"/>
            <a:ext cx="2495550" cy="332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Обычай украшать жилище растениями…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5486400"/>
            <a:ext cx="6550152" cy="609600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Это и красиво и полезно для здоровья!</a:t>
            </a:r>
            <a:endParaRPr lang="ru-RU" dirty="0"/>
          </a:p>
        </p:txBody>
      </p:sp>
      <p:pic>
        <p:nvPicPr>
          <p:cNvPr id="4" name="Рисунок 3" descr="images (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228600"/>
            <a:ext cx="1644650" cy="1231900"/>
          </a:xfrm>
          <a:prstGeom prst="rect">
            <a:avLst/>
          </a:prstGeom>
        </p:spPr>
      </p:pic>
      <p:pic>
        <p:nvPicPr>
          <p:cNvPr id="6" name="Содержимое 3" descr="images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6402" y="1600200"/>
            <a:ext cx="4669645" cy="2590800"/>
          </a:xfrm>
          <a:prstGeom prst="rect">
            <a:avLst/>
          </a:prstGeom>
        </p:spPr>
      </p:pic>
      <p:pic>
        <p:nvPicPr>
          <p:cNvPr id="7" name="Рисунок 6" descr="IMG-20180226-WA0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4600" y="4038600"/>
            <a:ext cx="2409224" cy="1355761"/>
          </a:xfrm>
          <a:prstGeom prst="rect">
            <a:avLst/>
          </a:prstGeom>
        </p:spPr>
      </p:pic>
      <p:pic>
        <p:nvPicPr>
          <p:cNvPr id="8" name="Рисунок 7" descr="IMG-20180226-WA00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58000" y="5410200"/>
            <a:ext cx="2031142" cy="1143000"/>
          </a:xfrm>
          <a:prstGeom prst="rect">
            <a:avLst/>
          </a:prstGeom>
        </p:spPr>
      </p:pic>
      <p:pic>
        <p:nvPicPr>
          <p:cNvPr id="9" name="Рисунок 8" descr="IMG-20180226-WA0016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1752600"/>
            <a:ext cx="1886747" cy="335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1219200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Началом цветоводства в Европе можно считать появление первых зимних садов в 13 веке.</a:t>
            </a:r>
            <a:endParaRPr lang="ru-RU" sz="3200" dirty="0"/>
          </a:p>
        </p:txBody>
      </p:sp>
      <p:pic>
        <p:nvPicPr>
          <p:cNvPr id="11" name="Рисунок 10" descr="images (1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8377" y="1905000"/>
            <a:ext cx="4482059" cy="2971800"/>
          </a:xfrm>
          <a:prstGeom prst="rect">
            <a:avLst/>
          </a:prstGeom>
        </p:spPr>
      </p:pic>
      <p:pic>
        <p:nvPicPr>
          <p:cNvPr id="12" name="Рисунок 11" descr="images (9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2895600"/>
            <a:ext cx="3782733" cy="312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В России начало цветоводства связано с именем Петра Первого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724400" y="5257800"/>
            <a:ext cx="4041648" cy="1295400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Родина большинства комнатных растений это тропики и субтропики.</a:t>
            </a:r>
            <a:endParaRPr lang="ru-RU" dirty="0"/>
          </a:p>
        </p:txBody>
      </p:sp>
      <p:pic>
        <p:nvPicPr>
          <p:cNvPr id="4" name="Рисунок 3" descr="images (1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284210"/>
            <a:ext cx="4419600" cy="3370590"/>
          </a:xfrm>
          <a:prstGeom prst="rect">
            <a:avLst/>
          </a:prstGeom>
        </p:spPr>
      </p:pic>
      <p:pic>
        <p:nvPicPr>
          <p:cNvPr id="7" name="Рисунок 6" descr="images (1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172141"/>
            <a:ext cx="3932221" cy="2945371"/>
          </a:xfrm>
          <a:prstGeom prst="rect">
            <a:avLst/>
          </a:prstGeom>
        </p:spPr>
      </p:pic>
      <p:pic>
        <p:nvPicPr>
          <p:cNvPr id="8" name="Рисунок 7" descr="Без названия (4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800" y="762000"/>
            <a:ext cx="1079500" cy="927835"/>
          </a:xfrm>
          <a:prstGeom prst="rect">
            <a:avLst/>
          </a:prstGeom>
        </p:spPr>
      </p:pic>
      <p:pic>
        <p:nvPicPr>
          <p:cNvPr id="9" name="Рисунок 8" descr="images (13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200" y="1447800"/>
            <a:ext cx="2255036" cy="1689100"/>
          </a:xfrm>
          <a:prstGeom prst="rect">
            <a:avLst/>
          </a:prstGeom>
        </p:spPr>
      </p:pic>
      <p:pic>
        <p:nvPicPr>
          <p:cNvPr id="10" name="Рисунок 9" descr="images (2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1676400"/>
            <a:ext cx="2609508" cy="160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10668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Комнатные  растения окружают нас дома и  в школе. 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33400" y="5715000"/>
            <a:ext cx="6019800" cy="838200"/>
          </a:xfrm>
        </p:spPr>
        <p:txBody>
          <a:bodyPr>
            <a:normAutofit/>
          </a:bodyPr>
          <a:lstStyle/>
          <a:p>
            <a:r>
              <a:rPr lang="ru-RU" dirty="0" smtClean="0"/>
              <a:t> создают уют и красоту</a:t>
            </a:r>
            <a:endParaRPr lang="ru-RU" dirty="0"/>
          </a:p>
        </p:txBody>
      </p:sp>
      <p:pic>
        <p:nvPicPr>
          <p:cNvPr id="4" name="Рисунок 3" descr="IMG_20180226_120904.jpg"/>
          <p:cNvPicPr>
            <a:picLocks noChangeAspect="1"/>
          </p:cNvPicPr>
          <p:nvPr/>
        </p:nvPicPr>
        <p:blipFill>
          <a:blip r:embed="rId2" cstate="print"/>
          <a:srcRect l="24815" t="4444" r="36667" b="31111"/>
          <a:stretch>
            <a:fillRect/>
          </a:stretch>
        </p:blipFill>
        <p:spPr>
          <a:xfrm>
            <a:off x="6934200" y="2057400"/>
            <a:ext cx="1981200" cy="4419600"/>
          </a:xfrm>
          <a:prstGeom prst="rect">
            <a:avLst/>
          </a:prstGeom>
        </p:spPr>
      </p:pic>
      <p:pic>
        <p:nvPicPr>
          <p:cNvPr id="5" name="Рисунок 4" descr="IMG-20180226-WA0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67600" y="990600"/>
            <a:ext cx="1421542" cy="799955"/>
          </a:xfrm>
          <a:prstGeom prst="rect">
            <a:avLst/>
          </a:prstGeom>
        </p:spPr>
      </p:pic>
      <p:pic>
        <p:nvPicPr>
          <p:cNvPr id="6" name="Рисунок 5" descr="20170331_1043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1676400"/>
            <a:ext cx="2171700" cy="2895600"/>
          </a:xfrm>
          <a:prstGeom prst="rect">
            <a:avLst/>
          </a:prstGeom>
        </p:spPr>
      </p:pic>
      <p:pic>
        <p:nvPicPr>
          <p:cNvPr id="7" name="Рисунок 6" descr="20171214_142812.jpg"/>
          <p:cNvPicPr>
            <a:picLocks noChangeAspect="1"/>
          </p:cNvPicPr>
          <p:nvPr/>
        </p:nvPicPr>
        <p:blipFill>
          <a:blip r:embed="rId5"/>
          <a:srcRect l="29167" t="15556" r="40000" b="60000"/>
          <a:stretch>
            <a:fillRect/>
          </a:stretch>
        </p:blipFill>
        <p:spPr>
          <a:xfrm>
            <a:off x="3352800" y="1524000"/>
            <a:ext cx="3332018" cy="1981200"/>
          </a:xfrm>
          <a:prstGeom prst="rect">
            <a:avLst/>
          </a:prstGeom>
        </p:spPr>
      </p:pic>
      <p:pic>
        <p:nvPicPr>
          <p:cNvPr id="8" name="Рисунок 7" descr="20170322_145238.jpg"/>
          <p:cNvPicPr>
            <a:picLocks noChangeAspect="1"/>
          </p:cNvPicPr>
          <p:nvPr/>
        </p:nvPicPr>
        <p:blipFill>
          <a:blip r:embed="rId6"/>
          <a:srcRect l="37500" t="4444" r="40000" b="56667"/>
          <a:stretch>
            <a:fillRect/>
          </a:stretch>
        </p:blipFill>
        <p:spPr>
          <a:xfrm>
            <a:off x="2133600" y="3191932"/>
            <a:ext cx="1828800" cy="2370667"/>
          </a:xfrm>
          <a:prstGeom prst="rect">
            <a:avLst/>
          </a:prstGeom>
        </p:spPr>
      </p:pic>
      <p:pic>
        <p:nvPicPr>
          <p:cNvPr id="9" name="Рисунок 8" descr="IMG_20180226_120850.jpg"/>
          <p:cNvPicPr>
            <a:picLocks noChangeAspect="1"/>
          </p:cNvPicPr>
          <p:nvPr/>
        </p:nvPicPr>
        <p:blipFill>
          <a:blip r:embed="rId7" cstate="print"/>
          <a:srcRect l="27778" t="13333" r="35185" b="35556"/>
          <a:stretch>
            <a:fillRect/>
          </a:stretch>
        </p:blipFill>
        <p:spPr>
          <a:xfrm>
            <a:off x="228600" y="4267200"/>
            <a:ext cx="745435" cy="1371600"/>
          </a:xfrm>
          <a:prstGeom prst="rect">
            <a:avLst/>
          </a:prstGeom>
        </p:spPr>
      </p:pic>
      <p:pic>
        <p:nvPicPr>
          <p:cNvPr id="10" name="Рисунок 9" descr="IMG-20180226-WA0003.jpg"/>
          <p:cNvPicPr>
            <a:picLocks noChangeAspect="1"/>
          </p:cNvPicPr>
          <p:nvPr/>
        </p:nvPicPr>
        <p:blipFill>
          <a:blip r:embed="rId8"/>
          <a:srcRect l="18061"/>
          <a:stretch>
            <a:fillRect/>
          </a:stretch>
        </p:blipFill>
        <p:spPr>
          <a:xfrm>
            <a:off x="4267200" y="3886200"/>
            <a:ext cx="2293037" cy="157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Каждый цветок достоин удивления, восхищения и особого ухода</a:t>
            </a:r>
            <a:endParaRPr lang="ru-RU" sz="3200" dirty="0"/>
          </a:p>
        </p:txBody>
      </p:sp>
      <p:pic>
        <p:nvPicPr>
          <p:cNvPr id="6" name="Рисунок 5" descr="20180222_1019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447800"/>
            <a:ext cx="6908800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Мы изучали растения нашей школы используя справочную литературу</a:t>
            </a:r>
            <a:endParaRPr lang="ru-RU" dirty="0"/>
          </a:p>
        </p:txBody>
      </p:sp>
      <p:pic>
        <p:nvPicPr>
          <p:cNvPr id="15" name="Рисунок 14" descr="20180302_113754.jpg"/>
          <p:cNvPicPr>
            <a:picLocks noChangeAspect="1"/>
          </p:cNvPicPr>
          <p:nvPr/>
        </p:nvPicPr>
        <p:blipFill>
          <a:blip r:embed="rId2" cstate="print"/>
          <a:srcRect t="7778" r="62500"/>
          <a:stretch>
            <a:fillRect/>
          </a:stretch>
        </p:blipFill>
        <p:spPr>
          <a:xfrm>
            <a:off x="7620000" y="1447800"/>
            <a:ext cx="1143000" cy="2108201"/>
          </a:xfrm>
          <a:prstGeom prst="ellipse">
            <a:avLst/>
          </a:prstGeom>
        </p:spPr>
      </p:pic>
      <p:pic>
        <p:nvPicPr>
          <p:cNvPr id="16" name="Рисунок 15" descr="20180302_114212.jpg"/>
          <p:cNvPicPr>
            <a:picLocks noChangeAspect="1"/>
          </p:cNvPicPr>
          <p:nvPr/>
        </p:nvPicPr>
        <p:blipFill>
          <a:blip r:embed="rId3" cstate="print"/>
          <a:srcRect l="5000" r="4167"/>
          <a:stretch>
            <a:fillRect/>
          </a:stretch>
        </p:blipFill>
        <p:spPr>
          <a:xfrm>
            <a:off x="1371600" y="1524000"/>
            <a:ext cx="4963159" cy="4098022"/>
          </a:xfrm>
          <a:prstGeom prst="rect">
            <a:avLst/>
          </a:prstGeom>
        </p:spPr>
      </p:pic>
      <p:pic>
        <p:nvPicPr>
          <p:cNvPr id="19" name="Рисунок 18" descr="20180302_113928.jpg"/>
          <p:cNvPicPr>
            <a:picLocks noChangeAspect="1"/>
          </p:cNvPicPr>
          <p:nvPr/>
        </p:nvPicPr>
        <p:blipFill>
          <a:blip r:embed="rId4" cstate="print"/>
          <a:srcRect l="61667" b="16667"/>
          <a:stretch>
            <a:fillRect/>
          </a:stretch>
        </p:blipFill>
        <p:spPr>
          <a:xfrm>
            <a:off x="6324600" y="2590800"/>
            <a:ext cx="1295400" cy="2112065"/>
          </a:xfrm>
          <a:prstGeom prst="ellipse">
            <a:avLst/>
          </a:prstGeom>
        </p:spPr>
      </p:pic>
      <p:pic>
        <p:nvPicPr>
          <p:cNvPr id="21" name="Рисунок 20" descr="20180302_113754.jpg"/>
          <p:cNvPicPr>
            <a:picLocks noChangeAspect="1"/>
          </p:cNvPicPr>
          <p:nvPr/>
        </p:nvPicPr>
        <p:blipFill>
          <a:blip r:embed="rId5" cstate="print"/>
          <a:srcRect l="49167" t="7778" r="1667"/>
          <a:stretch>
            <a:fillRect/>
          </a:stretch>
        </p:blipFill>
        <p:spPr>
          <a:xfrm>
            <a:off x="457200" y="4419600"/>
            <a:ext cx="1570822" cy="2209799"/>
          </a:xfrm>
          <a:prstGeom prst="ellipse">
            <a:avLst/>
          </a:prstGeom>
        </p:spPr>
      </p:pic>
      <p:pic>
        <p:nvPicPr>
          <p:cNvPr id="23" name="Содержимое 12" descr="6778969_images_1430009924.png"/>
          <p:cNvPicPr>
            <a:picLocks noGrp="1" noChangeAspect="1"/>
          </p:cNvPicPr>
          <p:nvPr>
            <p:ph sz="quarter" idx="1"/>
          </p:nvPr>
        </p:nvPicPr>
        <p:blipFill>
          <a:blip r:embed="rId6"/>
          <a:stretch>
            <a:fillRect/>
          </a:stretch>
        </p:blipFill>
        <p:spPr>
          <a:xfrm>
            <a:off x="5181600" y="4876800"/>
            <a:ext cx="1816100" cy="1816100"/>
          </a:xfrm>
        </p:spPr>
      </p:pic>
      <p:pic>
        <p:nvPicPr>
          <p:cNvPr id="24" name="Рисунок 23" descr="20180302_113346.jpg"/>
          <p:cNvPicPr>
            <a:picLocks noChangeAspect="1"/>
          </p:cNvPicPr>
          <p:nvPr/>
        </p:nvPicPr>
        <p:blipFill>
          <a:blip r:embed="rId7" cstate="print"/>
          <a:srcRect l="15000" r="38333" b="34444"/>
          <a:stretch>
            <a:fillRect/>
          </a:stretch>
        </p:blipFill>
        <p:spPr>
          <a:xfrm>
            <a:off x="228600" y="1905000"/>
            <a:ext cx="1371600" cy="1445079"/>
          </a:xfrm>
          <a:prstGeom prst="ellipse">
            <a:avLst/>
          </a:prstGeom>
        </p:spPr>
      </p:pic>
      <p:pic>
        <p:nvPicPr>
          <p:cNvPr id="25" name="Рисунок 24" descr="20180302_113928.jpg"/>
          <p:cNvPicPr>
            <a:picLocks noChangeAspect="1"/>
          </p:cNvPicPr>
          <p:nvPr/>
        </p:nvPicPr>
        <p:blipFill>
          <a:blip r:embed="rId8" cstate="print"/>
          <a:srcRect t="2222" r="58333"/>
          <a:stretch>
            <a:fillRect/>
          </a:stretch>
        </p:blipFill>
        <p:spPr>
          <a:xfrm>
            <a:off x="7391400" y="3886200"/>
            <a:ext cx="1558636" cy="2743200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791200" y="2667000"/>
            <a:ext cx="2974848" cy="350520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/>
              <a:t>Когда мы входим в класс иль дом, </a:t>
            </a:r>
          </a:p>
          <a:p>
            <a:pPr>
              <a:buNone/>
            </a:pPr>
            <a:r>
              <a:rPr lang="ru-RU" dirty="0" smtClean="0"/>
              <a:t>Где всё нам мило,</a:t>
            </a:r>
          </a:p>
          <a:p>
            <a:pPr>
              <a:buNone/>
            </a:pPr>
            <a:r>
              <a:rPr lang="ru-RU" dirty="0" smtClean="0"/>
              <a:t>Где чистым воздухом приятно так дышать.</a:t>
            </a:r>
          </a:p>
          <a:p>
            <a:pPr>
              <a:buNone/>
            </a:pPr>
            <a:r>
              <a:rPr lang="ru-RU" dirty="0" smtClean="0"/>
              <a:t>Мы знаем: в комнатных цветах</a:t>
            </a:r>
          </a:p>
          <a:p>
            <a:pPr>
              <a:buNone/>
            </a:pPr>
            <a:r>
              <a:rPr lang="ru-RU" dirty="0" smtClean="0"/>
              <a:t>целительная сила,</a:t>
            </a:r>
          </a:p>
          <a:p>
            <a:pPr>
              <a:buNone/>
            </a:pPr>
            <a:r>
              <a:rPr lang="ru-RU" dirty="0" smtClean="0"/>
              <a:t>Для всех, умеющих их тайну разгадать</a:t>
            </a:r>
            <a:endParaRPr lang="ru-RU" dirty="0"/>
          </a:p>
        </p:txBody>
      </p:sp>
      <p:pic>
        <p:nvPicPr>
          <p:cNvPr id="4" name="Рисунок 3" descr="images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152400"/>
            <a:ext cx="3570905" cy="1981200"/>
          </a:xfrm>
          <a:prstGeom prst="ellipse">
            <a:avLst/>
          </a:prstGeom>
        </p:spPr>
      </p:pic>
      <p:pic>
        <p:nvPicPr>
          <p:cNvPr id="6" name="Рисунок 5" descr="20180302_113622.jpg"/>
          <p:cNvPicPr>
            <a:picLocks noChangeAspect="1"/>
          </p:cNvPicPr>
          <p:nvPr/>
        </p:nvPicPr>
        <p:blipFill>
          <a:blip r:embed="rId3" cstate="print"/>
          <a:srcRect l="15865"/>
          <a:stretch>
            <a:fillRect/>
          </a:stretch>
        </p:blipFill>
        <p:spPr>
          <a:xfrm>
            <a:off x="152400" y="1752600"/>
            <a:ext cx="5207000" cy="4641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 нашей библиотеке мы нашли: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04800" y="1371600"/>
            <a:ext cx="5334000" cy="4724400"/>
          </a:xfrm>
        </p:spPr>
        <p:txBody>
          <a:bodyPr/>
          <a:lstStyle/>
          <a:p>
            <a:r>
              <a:rPr lang="ru-RU" dirty="0" err="1" smtClean="0"/>
              <a:t>Папаротник</a:t>
            </a:r>
            <a:r>
              <a:rPr lang="ru-RU" dirty="0" smtClean="0"/>
              <a:t>,</a:t>
            </a:r>
          </a:p>
          <a:p>
            <a:r>
              <a:rPr lang="ru-RU" dirty="0" smtClean="0"/>
              <a:t>Фикус,</a:t>
            </a:r>
          </a:p>
          <a:p>
            <a:r>
              <a:rPr lang="ru-RU" dirty="0" err="1" smtClean="0"/>
              <a:t>Деффинбахию</a:t>
            </a:r>
            <a:r>
              <a:rPr lang="ru-RU" dirty="0" smtClean="0"/>
              <a:t>,</a:t>
            </a:r>
          </a:p>
          <a:p>
            <a:r>
              <a:rPr lang="ru-RU" dirty="0" smtClean="0"/>
              <a:t>Щучий хвост,</a:t>
            </a:r>
          </a:p>
          <a:p>
            <a:r>
              <a:rPr lang="ru-RU" dirty="0" smtClean="0"/>
              <a:t>Фиалку,</a:t>
            </a:r>
          </a:p>
          <a:p>
            <a:r>
              <a:rPr lang="ru-RU" dirty="0" smtClean="0"/>
              <a:t>Китайскую розу,</a:t>
            </a:r>
          </a:p>
          <a:p>
            <a:r>
              <a:rPr lang="ru-RU" dirty="0" smtClean="0"/>
              <a:t>И много других</a:t>
            </a:r>
          </a:p>
          <a:p>
            <a:pPr>
              <a:buNone/>
            </a:pPr>
            <a:r>
              <a:rPr lang="ru-RU" dirty="0" smtClean="0"/>
              <a:t> цветов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Содержимое 3" descr="IMG_20180226_121851.jpg"/>
          <p:cNvPicPr>
            <a:picLocks noChangeAspect="1"/>
          </p:cNvPicPr>
          <p:nvPr/>
        </p:nvPicPr>
        <p:blipFill>
          <a:blip r:embed="rId2" cstate="print"/>
          <a:srcRect b="17778"/>
          <a:stretch>
            <a:fillRect/>
          </a:stretch>
        </p:blipFill>
        <p:spPr>
          <a:xfrm>
            <a:off x="4300665" y="1219200"/>
            <a:ext cx="4795980" cy="52578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Мы увидели много цветов в кабинетах…</a:t>
            </a:r>
            <a:endParaRPr lang="ru-RU" dirty="0"/>
          </a:p>
        </p:txBody>
      </p:sp>
      <p:pic>
        <p:nvPicPr>
          <p:cNvPr id="6" name="Содержимое 5" descr="IMG_20180227_16104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l="-942" b="37288"/>
          <a:stretch>
            <a:fillRect/>
          </a:stretch>
        </p:blipFill>
        <p:spPr>
          <a:xfrm>
            <a:off x="6019800" y="685800"/>
            <a:ext cx="2946400" cy="2440675"/>
          </a:xfrm>
        </p:spPr>
      </p:pic>
      <p:pic>
        <p:nvPicPr>
          <p:cNvPr id="7" name="Рисунок 6" descr="20180222_1019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0400" y="3581400"/>
            <a:ext cx="3860800" cy="2895600"/>
          </a:xfrm>
          <a:prstGeom prst="rect">
            <a:avLst/>
          </a:prstGeom>
        </p:spPr>
      </p:pic>
      <p:pic>
        <p:nvPicPr>
          <p:cNvPr id="8" name="Рисунок 7" descr="20180222_1019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1600200"/>
            <a:ext cx="2946400" cy="2209800"/>
          </a:xfrm>
          <a:prstGeom prst="rect">
            <a:avLst/>
          </a:prstGeom>
        </p:spPr>
      </p:pic>
      <p:pic>
        <p:nvPicPr>
          <p:cNvPr id="9" name="Рисунок 8" descr="20171214_142812.jpg"/>
          <p:cNvPicPr>
            <a:picLocks noChangeAspect="1"/>
          </p:cNvPicPr>
          <p:nvPr/>
        </p:nvPicPr>
        <p:blipFill>
          <a:blip r:embed="rId5"/>
          <a:srcRect l="33333" t="15556" r="40000" b="65555"/>
          <a:stretch>
            <a:fillRect/>
          </a:stretch>
        </p:blipFill>
        <p:spPr>
          <a:xfrm>
            <a:off x="3200400" y="1981200"/>
            <a:ext cx="2438400" cy="1295400"/>
          </a:xfrm>
          <a:prstGeom prst="rect">
            <a:avLst/>
          </a:prstGeom>
        </p:spPr>
      </p:pic>
      <p:pic>
        <p:nvPicPr>
          <p:cNvPr id="10" name="Рисунок 9" descr="IMG_20180226_120904.jpg"/>
          <p:cNvPicPr>
            <a:picLocks noChangeAspect="1"/>
          </p:cNvPicPr>
          <p:nvPr/>
        </p:nvPicPr>
        <p:blipFill>
          <a:blip r:embed="rId6" cstate="print"/>
          <a:srcRect l="29259" t="2222" r="36667" b="33333"/>
          <a:stretch>
            <a:fillRect/>
          </a:stretch>
        </p:blipFill>
        <p:spPr>
          <a:xfrm>
            <a:off x="7239000" y="3048000"/>
            <a:ext cx="1361090" cy="3432313"/>
          </a:xfrm>
          <a:prstGeom prst="rect">
            <a:avLst/>
          </a:prstGeom>
        </p:spPr>
      </p:pic>
      <p:pic>
        <p:nvPicPr>
          <p:cNvPr id="11" name="Рисунок 10" descr="20171214_151017.jpg"/>
          <p:cNvPicPr>
            <a:picLocks noChangeAspect="1"/>
          </p:cNvPicPr>
          <p:nvPr/>
        </p:nvPicPr>
        <p:blipFill>
          <a:blip r:embed="rId7"/>
          <a:srcRect l="12500" t="21111" r="76667" b="64445"/>
          <a:stretch>
            <a:fillRect/>
          </a:stretch>
        </p:blipFill>
        <p:spPr>
          <a:xfrm>
            <a:off x="3657600" y="838200"/>
            <a:ext cx="990600" cy="990600"/>
          </a:xfrm>
          <a:prstGeom prst="rect">
            <a:avLst/>
          </a:prstGeom>
        </p:spPr>
      </p:pic>
      <p:pic>
        <p:nvPicPr>
          <p:cNvPr id="13" name="Рисунок 12" descr="20170322_145238.jpg"/>
          <p:cNvPicPr>
            <a:picLocks noChangeAspect="1"/>
          </p:cNvPicPr>
          <p:nvPr/>
        </p:nvPicPr>
        <p:blipFill>
          <a:blip r:embed="rId8"/>
          <a:srcRect l="38333" t="3333" r="27500" b="55556"/>
          <a:stretch>
            <a:fillRect/>
          </a:stretch>
        </p:blipFill>
        <p:spPr>
          <a:xfrm>
            <a:off x="457200" y="3886200"/>
            <a:ext cx="2660822" cy="24012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Мы узнали много новых растений, ранее нам не известных…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381000" y="1600200"/>
          <a:ext cx="8458200" cy="4876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29100"/>
                <a:gridCol w="4229100"/>
              </a:tblGrid>
              <a:tr h="407147">
                <a:tc gridSpan="2">
                  <a:txBody>
                    <a:bodyPr/>
                    <a:lstStyle/>
                    <a:p>
                      <a:pPr algn="ctr"/>
                      <a:r>
                        <a:rPr kumimoji="0" lang="ru-RU" b="1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Растения</a:t>
                      </a:r>
                      <a:r>
                        <a:rPr kumimoji="0" lang="ru-RU" b="1" i="0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нашей школы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50048">
                <a:tc>
                  <a:txBody>
                    <a:bodyPr/>
                    <a:lstStyle/>
                    <a:p>
                      <a:r>
                        <a:rPr kumimoji="0" lang="ru-RU" sz="20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Драцены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20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Монстеры</a:t>
                      </a:r>
                      <a:endParaRPr lang="ru-RU" sz="2000" dirty="0"/>
                    </a:p>
                  </a:txBody>
                  <a:tcPr/>
                </a:tc>
              </a:tr>
              <a:tr h="764465">
                <a:tc>
                  <a:txBody>
                    <a:bodyPr/>
                    <a:lstStyle/>
                    <a:p>
                      <a:r>
                        <a:rPr kumimoji="0" lang="ru-RU" sz="2000" b="1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Замиокулькасы</a:t>
                      </a:r>
                      <a:r>
                        <a:rPr kumimoji="0" lang="ru-RU" sz="20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2000" b="1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замиелистные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2000" b="1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Нефролепис</a:t>
                      </a:r>
                      <a:endParaRPr lang="ru-RU" sz="2000" dirty="0"/>
                    </a:p>
                  </a:txBody>
                  <a:tcPr/>
                </a:tc>
              </a:tr>
              <a:tr h="554853">
                <a:tc>
                  <a:txBody>
                    <a:bodyPr/>
                    <a:lstStyle/>
                    <a:p>
                      <a:r>
                        <a:rPr kumimoji="0" lang="ru-RU" sz="2000" b="1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Каланхоэ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20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Пеларгонии</a:t>
                      </a:r>
                      <a:endParaRPr lang="ru-RU" sz="2000" dirty="0"/>
                    </a:p>
                  </a:txBody>
                  <a:tcPr/>
                </a:tc>
              </a:tr>
              <a:tr h="450048">
                <a:tc>
                  <a:txBody>
                    <a:bodyPr/>
                    <a:lstStyle/>
                    <a:p>
                      <a:r>
                        <a:rPr kumimoji="0" lang="ru-RU" sz="2000" b="1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Калатеи</a:t>
                      </a:r>
                      <a:r>
                        <a:rPr kumimoji="0" lang="ru-RU" sz="20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2000" b="1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макоя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20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kumimoji="0" lang="ru-RU" sz="2000" b="1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ансевиерии</a:t>
                      </a:r>
                      <a:endParaRPr lang="ru-RU" sz="2000" dirty="0"/>
                    </a:p>
                  </a:txBody>
                  <a:tcPr/>
                </a:tc>
              </a:tr>
              <a:tr h="450048">
                <a:tc>
                  <a:txBody>
                    <a:bodyPr/>
                    <a:lstStyle/>
                    <a:p>
                      <a:r>
                        <a:rPr kumimoji="0" lang="ru-RU" sz="20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Фикусы каучуконосные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2000" b="1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Хлорофитумы</a:t>
                      </a:r>
                      <a:r>
                        <a:rPr kumimoji="0" lang="ru-RU" sz="20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хохлатые</a:t>
                      </a:r>
                      <a:endParaRPr lang="ru-RU" sz="2000" dirty="0"/>
                    </a:p>
                  </a:txBody>
                  <a:tcPr/>
                </a:tc>
              </a:tr>
              <a:tr h="450048">
                <a:tc>
                  <a:txBody>
                    <a:bodyPr/>
                    <a:lstStyle/>
                    <a:p>
                      <a:r>
                        <a:rPr kumimoji="0" lang="ru-RU" sz="20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Кротоны или </a:t>
                      </a:r>
                      <a:r>
                        <a:rPr kumimoji="0" lang="ru-RU" sz="2000" b="1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кодиеумы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2000" b="1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Сенполии</a:t>
                      </a:r>
                      <a:r>
                        <a:rPr kumimoji="0" lang="ru-RU" sz="20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фиалковые</a:t>
                      </a:r>
                      <a:endParaRPr lang="ru-RU" sz="2000" dirty="0"/>
                    </a:p>
                  </a:txBody>
                  <a:tcPr/>
                </a:tc>
              </a:tr>
              <a:tr h="450048">
                <a:tc>
                  <a:txBody>
                    <a:bodyPr/>
                    <a:lstStyle/>
                    <a:p>
                      <a:r>
                        <a:rPr kumimoji="0" lang="ru-RU" sz="2000" b="1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Сингониумы</a:t>
                      </a:r>
                      <a:r>
                        <a:rPr kumimoji="0" lang="ru-RU" sz="20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2000" b="1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ножколистные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2000" b="1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Спатифиллумы</a:t>
                      </a:r>
                      <a:r>
                        <a:rPr kumimoji="0" lang="ru-RU" sz="20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2000" b="1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уоллиса</a:t>
                      </a:r>
                      <a:endParaRPr lang="ru-RU" sz="2000" dirty="0"/>
                    </a:p>
                  </a:txBody>
                  <a:tcPr/>
                </a:tc>
              </a:tr>
              <a:tr h="450048">
                <a:tc>
                  <a:txBody>
                    <a:bodyPr/>
                    <a:lstStyle/>
                    <a:p>
                      <a:r>
                        <a:rPr kumimoji="0" lang="ru-RU" sz="2000" b="1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Сциндапсусы</a:t>
                      </a:r>
                      <a:r>
                        <a:rPr kumimoji="0" lang="ru-RU" sz="20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золотистые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2000" b="1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Толстянки</a:t>
                      </a:r>
                      <a:endParaRPr lang="ru-RU" sz="2000" dirty="0"/>
                    </a:p>
                  </a:txBody>
                  <a:tcPr/>
                </a:tc>
              </a:tr>
              <a:tr h="450048">
                <a:tc>
                  <a:txBody>
                    <a:bodyPr/>
                    <a:lstStyle/>
                    <a:p>
                      <a:r>
                        <a:rPr kumimoji="0" lang="ru-RU" sz="20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Традесканции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2000" b="1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Фаленопсисы</a:t>
                      </a:r>
                      <a:endParaRPr lang="ru-RU" sz="2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 descr="18_resize(150-150-0).jpg"/>
          <p:cNvPicPr>
            <a:picLocks noChangeAspect="1"/>
          </p:cNvPicPr>
          <p:nvPr/>
        </p:nvPicPr>
        <p:blipFill>
          <a:blip r:embed="rId2"/>
          <a:srcRect l="-6000" b="28698"/>
          <a:stretch>
            <a:fillRect/>
          </a:stretch>
        </p:blipFill>
        <p:spPr>
          <a:xfrm>
            <a:off x="1905000" y="1981200"/>
            <a:ext cx="603277" cy="457201"/>
          </a:xfrm>
          <a:prstGeom prst="rect">
            <a:avLst/>
          </a:prstGeom>
        </p:spPr>
      </p:pic>
      <p:pic>
        <p:nvPicPr>
          <p:cNvPr id="6" name="Рисунок 5" descr="296_resize(150-150-0).jpg"/>
          <p:cNvPicPr>
            <a:picLocks noChangeAspect="1"/>
          </p:cNvPicPr>
          <p:nvPr/>
        </p:nvPicPr>
        <p:blipFill>
          <a:blip r:embed="rId3"/>
          <a:srcRect l="2000" b="26000"/>
          <a:stretch>
            <a:fillRect/>
          </a:stretch>
        </p:blipFill>
        <p:spPr>
          <a:xfrm>
            <a:off x="3886200" y="2743200"/>
            <a:ext cx="781050" cy="589772"/>
          </a:xfrm>
          <a:prstGeom prst="rect">
            <a:avLst/>
          </a:prstGeom>
        </p:spPr>
      </p:pic>
      <p:pic>
        <p:nvPicPr>
          <p:cNvPr id="7" name="Рисунок 6" descr="106_resize(150-150-0).jpg"/>
          <p:cNvPicPr>
            <a:picLocks noChangeAspect="1"/>
          </p:cNvPicPr>
          <p:nvPr/>
        </p:nvPicPr>
        <p:blipFill>
          <a:blip r:embed="rId4" cstate="print"/>
          <a:srcRect r="2000" b="44570"/>
          <a:stretch>
            <a:fillRect/>
          </a:stretch>
        </p:blipFill>
        <p:spPr>
          <a:xfrm>
            <a:off x="1828800" y="3200400"/>
            <a:ext cx="457200" cy="381000"/>
          </a:xfrm>
          <a:prstGeom prst="rect">
            <a:avLst/>
          </a:prstGeom>
        </p:spPr>
      </p:pic>
      <p:pic>
        <p:nvPicPr>
          <p:cNvPr id="8" name="Рисунок 7" descr="23_resize(150-150-0).jpg"/>
          <p:cNvPicPr>
            <a:picLocks noChangeAspect="1"/>
          </p:cNvPicPr>
          <p:nvPr/>
        </p:nvPicPr>
        <p:blipFill>
          <a:blip r:embed="rId5"/>
          <a:srcRect l="18000" b="50000"/>
          <a:stretch>
            <a:fillRect/>
          </a:stretch>
        </p:blipFill>
        <p:spPr>
          <a:xfrm>
            <a:off x="2438400" y="3733800"/>
            <a:ext cx="781050" cy="457200"/>
          </a:xfrm>
          <a:prstGeom prst="rect">
            <a:avLst/>
          </a:prstGeom>
        </p:spPr>
      </p:pic>
      <p:pic>
        <p:nvPicPr>
          <p:cNvPr id="9" name="Рисунок 8" descr="26_resize(150-150-0).jpg"/>
          <p:cNvPicPr>
            <a:picLocks noChangeAspect="1"/>
          </p:cNvPicPr>
          <p:nvPr/>
        </p:nvPicPr>
        <p:blipFill>
          <a:blip r:embed="rId6"/>
          <a:srcRect l="2000" b="29191"/>
          <a:stretch>
            <a:fillRect/>
          </a:stretch>
        </p:blipFill>
        <p:spPr>
          <a:xfrm>
            <a:off x="3962400" y="4572000"/>
            <a:ext cx="659130" cy="549275"/>
          </a:xfrm>
          <a:prstGeom prst="rect">
            <a:avLst/>
          </a:prstGeom>
        </p:spPr>
      </p:pic>
      <p:pic>
        <p:nvPicPr>
          <p:cNvPr id="10" name="Рисунок 9" descr="32_resize(150-150-0).jpg"/>
          <p:cNvPicPr>
            <a:picLocks noChangeAspect="1"/>
          </p:cNvPicPr>
          <p:nvPr/>
        </p:nvPicPr>
        <p:blipFill>
          <a:blip r:embed="rId7"/>
          <a:srcRect l="10000" b="50000"/>
          <a:stretch>
            <a:fillRect/>
          </a:stretch>
        </p:blipFill>
        <p:spPr>
          <a:xfrm>
            <a:off x="6096000" y="1981200"/>
            <a:ext cx="546212" cy="457200"/>
          </a:xfrm>
          <a:prstGeom prst="rect">
            <a:avLst/>
          </a:prstGeom>
        </p:spPr>
      </p:pic>
      <p:pic>
        <p:nvPicPr>
          <p:cNvPr id="11" name="Рисунок 10" descr="104-nephrolepis--1.jpg"/>
          <p:cNvPicPr>
            <a:picLocks noChangeAspect="1"/>
          </p:cNvPicPr>
          <p:nvPr/>
        </p:nvPicPr>
        <p:blipFill>
          <a:blip r:embed="rId8" cstate="print"/>
          <a:srcRect l="10000" b="42000"/>
          <a:stretch>
            <a:fillRect/>
          </a:stretch>
        </p:blipFill>
        <p:spPr>
          <a:xfrm>
            <a:off x="6477000" y="2514600"/>
            <a:ext cx="762000" cy="491067"/>
          </a:xfrm>
          <a:prstGeom prst="rect">
            <a:avLst/>
          </a:prstGeom>
        </p:spPr>
      </p:pic>
      <p:pic>
        <p:nvPicPr>
          <p:cNvPr id="12" name="Рисунок 11" descr="47_resize(150-150-0).jpg"/>
          <p:cNvPicPr>
            <a:picLocks noChangeAspect="1"/>
          </p:cNvPicPr>
          <p:nvPr/>
        </p:nvPicPr>
        <p:blipFill>
          <a:blip r:embed="rId9"/>
          <a:srcRect l="10000" b="50000"/>
          <a:stretch>
            <a:fillRect/>
          </a:stretch>
        </p:blipFill>
        <p:spPr>
          <a:xfrm>
            <a:off x="6248400" y="3352800"/>
            <a:ext cx="586539" cy="330200"/>
          </a:xfrm>
          <a:prstGeom prst="rect">
            <a:avLst/>
          </a:prstGeom>
        </p:spPr>
      </p:pic>
      <p:pic>
        <p:nvPicPr>
          <p:cNvPr id="13" name="Рисунок 12" descr="IMG_20180226_120850.jpg"/>
          <p:cNvPicPr>
            <a:picLocks noChangeAspect="1"/>
          </p:cNvPicPr>
          <p:nvPr/>
        </p:nvPicPr>
        <p:blipFill>
          <a:blip r:embed="rId10" cstate="print"/>
          <a:srcRect l="44074" t="37778" r="47037" b="46666"/>
          <a:stretch>
            <a:fillRect/>
          </a:stretch>
        </p:blipFill>
        <p:spPr>
          <a:xfrm>
            <a:off x="7086600" y="3505200"/>
            <a:ext cx="326571" cy="762000"/>
          </a:xfrm>
          <a:prstGeom prst="rect">
            <a:avLst/>
          </a:prstGeom>
        </p:spPr>
      </p:pic>
      <p:pic>
        <p:nvPicPr>
          <p:cNvPr id="14" name="Рисунок 13" descr="49_resize(150-150-0).jpg"/>
          <p:cNvPicPr>
            <a:picLocks noChangeAspect="1"/>
          </p:cNvPicPr>
          <p:nvPr/>
        </p:nvPicPr>
        <p:blipFill>
          <a:blip r:embed="rId11"/>
          <a:srcRect l="10000" b="41241"/>
          <a:stretch>
            <a:fillRect/>
          </a:stretch>
        </p:blipFill>
        <p:spPr>
          <a:xfrm>
            <a:off x="7467600" y="4648200"/>
            <a:ext cx="628650" cy="374862"/>
          </a:xfrm>
          <a:prstGeom prst="rect">
            <a:avLst/>
          </a:prstGeom>
        </p:spPr>
      </p:pic>
      <p:pic>
        <p:nvPicPr>
          <p:cNvPr id="15" name="Рисунок 14" descr="20180222_101926.jpg"/>
          <p:cNvPicPr>
            <a:picLocks noChangeAspect="1"/>
          </p:cNvPicPr>
          <p:nvPr/>
        </p:nvPicPr>
        <p:blipFill>
          <a:blip r:embed="rId12" cstate="print"/>
          <a:srcRect l="47500" t="2222" r="20000" b="74445"/>
          <a:stretch>
            <a:fillRect/>
          </a:stretch>
        </p:blipFill>
        <p:spPr>
          <a:xfrm>
            <a:off x="3657600" y="5181600"/>
            <a:ext cx="685800" cy="369277"/>
          </a:xfrm>
          <a:prstGeom prst="rect">
            <a:avLst/>
          </a:prstGeom>
        </p:spPr>
      </p:pic>
      <p:pic>
        <p:nvPicPr>
          <p:cNvPr id="16" name="Рисунок 15" descr="50_resize(150-150-0).jpg"/>
          <p:cNvPicPr>
            <a:picLocks noChangeAspect="1"/>
          </p:cNvPicPr>
          <p:nvPr/>
        </p:nvPicPr>
        <p:blipFill>
          <a:blip r:embed="rId13"/>
          <a:srcRect l="10000" r="18000" b="42000"/>
          <a:stretch>
            <a:fillRect/>
          </a:stretch>
        </p:blipFill>
        <p:spPr>
          <a:xfrm>
            <a:off x="7696200" y="4953000"/>
            <a:ext cx="685800" cy="552450"/>
          </a:xfrm>
          <a:prstGeom prst="rect">
            <a:avLst/>
          </a:prstGeom>
        </p:spPr>
      </p:pic>
      <p:pic>
        <p:nvPicPr>
          <p:cNvPr id="17" name="Рисунок 16" descr="Без названия (6).jpg"/>
          <p:cNvPicPr>
            <a:picLocks noChangeAspect="1"/>
          </p:cNvPicPr>
          <p:nvPr/>
        </p:nvPicPr>
        <p:blipFill>
          <a:blip r:embed="rId14"/>
          <a:srcRect l="20732" t="26585" r="20732" b="32439"/>
          <a:stretch>
            <a:fillRect/>
          </a:stretch>
        </p:blipFill>
        <p:spPr>
          <a:xfrm>
            <a:off x="3352799" y="5715000"/>
            <a:ext cx="783771" cy="457200"/>
          </a:xfrm>
          <a:prstGeom prst="rect">
            <a:avLst/>
          </a:prstGeom>
        </p:spPr>
      </p:pic>
      <p:pic>
        <p:nvPicPr>
          <p:cNvPr id="18" name="Рисунок 17" descr="66_resize(150-150-0).jpg"/>
          <p:cNvPicPr>
            <a:picLocks noChangeAspect="1"/>
          </p:cNvPicPr>
          <p:nvPr/>
        </p:nvPicPr>
        <p:blipFill>
          <a:blip r:embed="rId15"/>
          <a:srcRect l="10000" b="56000"/>
          <a:stretch>
            <a:fillRect/>
          </a:stretch>
        </p:blipFill>
        <p:spPr>
          <a:xfrm>
            <a:off x="6172200" y="5562600"/>
            <a:ext cx="701386" cy="457200"/>
          </a:xfrm>
          <a:prstGeom prst="rect">
            <a:avLst/>
          </a:prstGeom>
        </p:spPr>
      </p:pic>
      <p:pic>
        <p:nvPicPr>
          <p:cNvPr id="19" name="Рисунок 18" descr="images (18)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86000" y="6096000"/>
            <a:ext cx="802439" cy="466725"/>
          </a:xfrm>
          <a:prstGeom prst="rect">
            <a:avLst/>
          </a:prstGeom>
        </p:spPr>
      </p:pic>
      <p:pic>
        <p:nvPicPr>
          <p:cNvPr id="20" name="Рисунок 19" descr="IMG-20180226-WA0001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7467600" y="5715000"/>
            <a:ext cx="381000" cy="677047"/>
          </a:xfrm>
          <a:prstGeom prst="rect">
            <a:avLst/>
          </a:prstGeom>
        </p:spPr>
      </p:pic>
      <p:pic>
        <p:nvPicPr>
          <p:cNvPr id="21" name="Рисунок 20" descr="IMG_20180226_121851.jpg"/>
          <p:cNvPicPr>
            <a:picLocks noChangeAspect="1"/>
          </p:cNvPicPr>
          <p:nvPr/>
        </p:nvPicPr>
        <p:blipFill>
          <a:blip r:embed="rId18" cstate="print"/>
          <a:srcRect l="63334" t="43333" r="23333" b="41111"/>
          <a:stretch>
            <a:fillRect/>
          </a:stretch>
        </p:blipFill>
        <p:spPr>
          <a:xfrm>
            <a:off x="3276600" y="3962400"/>
            <a:ext cx="440871" cy="685800"/>
          </a:xfrm>
          <a:prstGeom prst="rect">
            <a:avLst/>
          </a:prstGeom>
        </p:spPr>
      </p:pic>
      <p:pic>
        <p:nvPicPr>
          <p:cNvPr id="22" name="Рисунок 21" descr="images (14)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7924800" y="4191000"/>
            <a:ext cx="662709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Мы собрали информацию о наших зеленых друзьях…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33400" y="6019800"/>
            <a:ext cx="6858000" cy="609600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И познакомили одноклассников с этими растениями.</a:t>
            </a:r>
            <a:endParaRPr lang="ru-RU" dirty="0"/>
          </a:p>
        </p:txBody>
      </p:sp>
      <p:pic>
        <p:nvPicPr>
          <p:cNvPr id="4" name="Рисунок 3" descr="images (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4267200"/>
            <a:ext cx="1644650" cy="12319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66800" y="5539264"/>
            <a:ext cx="1066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Алоэ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676400" y="3048000"/>
            <a:ext cx="144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Хролофитум</a:t>
            </a:r>
            <a:endParaRPr lang="ru-RU" dirty="0"/>
          </a:p>
        </p:txBody>
      </p:sp>
      <p:pic>
        <p:nvPicPr>
          <p:cNvPr id="10" name="Рисунок 9" descr="20180302_1130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0400" y="1428750"/>
            <a:ext cx="5918200" cy="4438650"/>
          </a:xfrm>
          <a:prstGeom prst="rect">
            <a:avLst/>
          </a:prstGeom>
        </p:spPr>
      </p:pic>
      <p:pic>
        <p:nvPicPr>
          <p:cNvPr id="11" name="Рисунок 10" descr="images (14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981200"/>
            <a:ext cx="1615353" cy="990600"/>
          </a:xfrm>
          <a:prstGeom prst="rect">
            <a:avLst/>
          </a:prstGeom>
        </p:spPr>
      </p:pic>
      <p:pic>
        <p:nvPicPr>
          <p:cNvPr id="13" name="Рисунок 12" descr="20180302_132154.jpg"/>
          <p:cNvPicPr>
            <a:picLocks noChangeAspect="1"/>
          </p:cNvPicPr>
          <p:nvPr/>
        </p:nvPicPr>
        <p:blipFill>
          <a:blip r:embed="rId5" cstate="print"/>
          <a:srcRect l="28333" r="34167" b="23333"/>
          <a:stretch>
            <a:fillRect/>
          </a:stretch>
        </p:blipFill>
        <p:spPr>
          <a:xfrm>
            <a:off x="152400" y="2209800"/>
            <a:ext cx="1441174" cy="2209800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Мы выяснили…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Среди разнообразия комнатных растений есть:</a:t>
            </a:r>
          </a:p>
          <a:p>
            <a:r>
              <a:rPr lang="ru-RU" dirty="0" smtClean="0"/>
              <a:t>Растения, снижающие, содержание микробных клеток в воздухе помещений: </a:t>
            </a:r>
          </a:p>
          <a:p>
            <a:pPr>
              <a:buNone/>
            </a:pPr>
            <a:r>
              <a:rPr lang="ru-RU" dirty="0" smtClean="0"/>
              <a:t>бегония 80%,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</a:t>
            </a:r>
            <a:r>
              <a:rPr lang="ru-RU" dirty="0" err="1" smtClean="0"/>
              <a:t>диффенбахия</a:t>
            </a:r>
            <a:r>
              <a:rPr lang="ru-RU" dirty="0" smtClean="0"/>
              <a:t> 80%,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традесканция 70%.</a:t>
            </a:r>
            <a:endParaRPr lang="ru-RU" dirty="0"/>
          </a:p>
        </p:txBody>
      </p:sp>
      <p:pic>
        <p:nvPicPr>
          <p:cNvPr id="4" name="Рисунок 3" descr="images (18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5105400"/>
            <a:ext cx="1572126" cy="914400"/>
          </a:xfrm>
          <a:prstGeom prst="rect">
            <a:avLst/>
          </a:prstGeom>
        </p:spPr>
      </p:pic>
      <p:pic>
        <p:nvPicPr>
          <p:cNvPr id="5" name="Рисунок 4" descr="images (20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3124201"/>
            <a:ext cx="1263650" cy="946518"/>
          </a:xfrm>
          <a:prstGeom prst="rect">
            <a:avLst/>
          </a:prstGeom>
        </p:spPr>
      </p:pic>
      <p:pic>
        <p:nvPicPr>
          <p:cNvPr id="6" name="Рисунок 5" descr="images (21).jpg"/>
          <p:cNvPicPr>
            <a:picLocks noChangeAspect="1"/>
          </p:cNvPicPr>
          <p:nvPr/>
        </p:nvPicPr>
        <p:blipFill>
          <a:blip r:embed="rId4"/>
          <a:srcRect b="19617"/>
          <a:stretch>
            <a:fillRect/>
          </a:stretch>
        </p:blipFill>
        <p:spPr>
          <a:xfrm>
            <a:off x="4495800" y="3886200"/>
            <a:ext cx="1530350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Есть…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219200" y="1600200"/>
            <a:ext cx="6400800" cy="4495800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Растения, очищающие воздух от вредных высокотоксичных веществ:</a:t>
            </a:r>
          </a:p>
          <a:p>
            <a:pPr>
              <a:buNone/>
            </a:pPr>
            <a:r>
              <a:rPr lang="ru-RU" dirty="0" err="1" smtClean="0"/>
              <a:t>Хролофитум</a:t>
            </a:r>
            <a:r>
              <a:rPr lang="ru-RU" dirty="0" smtClean="0"/>
              <a:t>,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                       </a:t>
            </a:r>
            <a:r>
              <a:rPr lang="ru-RU" dirty="0" err="1" smtClean="0"/>
              <a:t>спиндапсус</a:t>
            </a:r>
            <a:r>
              <a:rPr lang="ru-RU" dirty="0" smtClean="0"/>
              <a:t>,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</a:t>
            </a:r>
            <a:r>
              <a:rPr lang="ru-RU" dirty="0" err="1" smtClean="0"/>
              <a:t>циссус</a:t>
            </a:r>
            <a:r>
              <a:rPr lang="ru-RU" dirty="0" smtClean="0"/>
              <a:t>,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                                        </a:t>
            </a:r>
            <a:r>
              <a:rPr lang="ru-RU" dirty="0" err="1" smtClean="0"/>
              <a:t>сингониум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 descr="Без названия (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379" y="2438400"/>
            <a:ext cx="1824121" cy="1060968"/>
          </a:xfrm>
          <a:prstGeom prst="rect">
            <a:avLst/>
          </a:prstGeom>
        </p:spPr>
      </p:pic>
      <p:pic>
        <p:nvPicPr>
          <p:cNvPr id="5" name="Рисунок 4" descr="Без названия (6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3276600"/>
            <a:ext cx="1645920" cy="1371600"/>
          </a:xfrm>
          <a:prstGeom prst="rect">
            <a:avLst/>
          </a:prstGeom>
        </p:spPr>
      </p:pic>
      <p:pic>
        <p:nvPicPr>
          <p:cNvPr id="6" name="Рисунок 5" descr="Без названия (7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4191000"/>
            <a:ext cx="1383927" cy="1143000"/>
          </a:xfrm>
          <a:prstGeom prst="rect">
            <a:avLst/>
          </a:prstGeom>
        </p:spPr>
      </p:pic>
      <p:pic>
        <p:nvPicPr>
          <p:cNvPr id="7" name="Рисунок 6" descr="Без названия (8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0" y="4953000"/>
            <a:ext cx="2032000" cy="15161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Есть…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Растения, выделяющие биологически активные вещества, которые положительно влияют на здоровье человека (алоэ-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  </a:t>
            </a:r>
          </a:p>
          <a:p>
            <a:pPr>
              <a:buNone/>
            </a:pPr>
            <a:r>
              <a:rPr lang="ru-RU" dirty="0" smtClean="0"/>
              <a:t>нормализует процесс возбуждения и торможения в коре головного мозга, повышает работоспособность).</a:t>
            </a:r>
            <a:endParaRPr lang="ru-RU" dirty="0"/>
          </a:p>
        </p:txBody>
      </p:sp>
      <p:pic>
        <p:nvPicPr>
          <p:cNvPr id="4" name="Рисунок 3" descr="images (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2590800"/>
            <a:ext cx="1644650" cy="1231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1143000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Узнавая о комнатных растениях всё больше и больше  люди стали использовать их как лекарственные.</a:t>
            </a:r>
            <a:endParaRPr lang="ru-RU" sz="2800" dirty="0"/>
          </a:p>
        </p:txBody>
      </p:sp>
      <p:pic>
        <p:nvPicPr>
          <p:cNvPr id="5" name="Рисунок 4" descr="images (2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1981200"/>
            <a:ext cx="3367642" cy="2150110"/>
          </a:xfrm>
          <a:prstGeom prst="rect">
            <a:avLst/>
          </a:prstGeom>
        </p:spPr>
      </p:pic>
      <p:pic>
        <p:nvPicPr>
          <p:cNvPr id="6" name="Рисунок 5" descr="images (24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3048000"/>
            <a:ext cx="1752600" cy="2391569"/>
          </a:xfrm>
          <a:prstGeom prst="rect">
            <a:avLst/>
          </a:prstGeom>
        </p:spPr>
      </p:pic>
      <p:sp>
        <p:nvSpPr>
          <p:cNvPr id="7" name="Содержимое 6"/>
          <p:cNvSpPr>
            <a:spLocks noGrp="1"/>
          </p:cNvSpPr>
          <p:nvPr>
            <p:ph sz="quarter" idx="1"/>
          </p:nvPr>
        </p:nvSpPr>
        <p:spPr>
          <a:xfrm>
            <a:off x="612648" y="5867400"/>
            <a:ext cx="8153400" cy="533400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А, что знают о комнатных растениях, наши преподаватели и ученики начальной школы?</a:t>
            </a:r>
          </a:p>
          <a:p>
            <a:endParaRPr lang="ru-RU" dirty="0"/>
          </a:p>
        </p:txBody>
      </p:sp>
      <p:pic>
        <p:nvPicPr>
          <p:cNvPr id="8" name="Содержимое 3" descr="images (22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752600"/>
            <a:ext cx="2449286" cy="137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Мы провели опрос учителей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Какое влияние оказывают комнатные растения на человека?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 descr="images (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675" y="2667000"/>
            <a:ext cx="1839634" cy="1377950"/>
          </a:xfrm>
          <a:prstGeom prst="rect">
            <a:avLst/>
          </a:prstGeom>
        </p:spPr>
      </p:pic>
      <p:pic>
        <p:nvPicPr>
          <p:cNvPr id="5" name="Рисунок 4" descr="images (16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048000"/>
            <a:ext cx="2696852" cy="2020035"/>
          </a:xfrm>
          <a:prstGeom prst="rect">
            <a:avLst/>
          </a:prstGeom>
        </p:spPr>
      </p:pic>
      <p:pic>
        <p:nvPicPr>
          <p:cNvPr id="6" name="Рисунок 5" descr="images (19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3810000"/>
            <a:ext cx="2266950" cy="2266950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743200" y="5334000"/>
          <a:ext cx="2819400" cy="114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9400"/>
              </a:tblGrid>
              <a:tr h="533400">
                <a:tc>
                  <a:txBody>
                    <a:bodyPr/>
                    <a:lstStyle/>
                    <a:p>
                      <a:r>
                        <a:rPr lang="ru-RU" dirty="0" smtClean="0"/>
                        <a:t>Количество участников</a:t>
                      </a:r>
                      <a:endParaRPr lang="ru-RU" dirty="0"/>
                    </a:p>
                  </a:txBody>
                  <a:tcPr/>
                </a:tc>
              </a:tr>
              <a:tr h="609600">
                <a:tc>
                  <a:txBody>
                    <a:bodyPr/>
                    <a:lstStyle/>
                    <a:p>
                      <a:r>
                        <a:rPr lang="ru-RU" dirty="0" smtClean="0"/>
                        <a:t>10 чел.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Рисунок 7" descr="IMG_20180226_121914.jpg"/>
          <p:cNvPicPr>
            <a:picLocks noChangeAspect="1"/>
          </p:cNvPicPr>
          <p:nvPr/>
        </p:nvPicPr>
        <p:blipFill>
          <a:blip r:embed="rId5" cstate="print"/>
          <a:srcRect l="20370" t="15556" r="27778" b="33333"/>
          <a:stretch>
            <a:fillRect/>
          </a:stretch>
        </p:blipFill>
        <p:spPr>
          <a:xfrm>
            <a:off x="7696200" y="533400"/>
            <a:ext cx="914400" cy="12017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Ответы на наш вопрос: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Комнатные цветы оказывают самое благотворное влияние на человека. Они очищают воздух, а некоторые из них и дезинфицируют его. А еще они поднимают настроение, так как на них просто приятно смотреть.</a:t>
            </a:r>
          </a:p>
          <a:p>
            <a:r>
              <a:rPr lang="ru-RU" dirty="0" smtClean="0"/>
              <a:t>Освежают воздух, положительно влияют на эмоциональное здоровье.</a:t>
            </a:r>
          </a:p>
          <a:p>
            <a:r>
              <a:rPr lang="ru-RU" dirty="0" smtClean="0"/>
              <a:t>Они придают красоту и дают кислород.</a:t>
            </a:r>
          </a:p>
          <a:p>
            <a:r>
              <a:rPr lang="ru-RU" dirty="0" smtClean="0"/>
              <a:t>Очищают , дезинфицируют воздух. Украшают помещение. Успокаивают психическое состояние (зеленый цвет расслабляет).</a:t>
            </a:r>
          </a:p>
          <a:p>
            <a:r>
              <a:rPr lang="ru-RU" dirty="0" smtClean="0"/>
              <a:t>Комнатные растения вырабатывают кислород и радуют глаз, поднимают настроение.</a:t>
            </a:r>
          </a:p>
          <a:p>
            <a:r>
              <a:rPr lang="ru-RU" dirty="0" smtClean="0"/>
              <a:t>Вырабатывают кислород. Есть растения которые оказывают положительное влияние, есть растения оказывающие отрицательное влияние, есть даже вредные. Алой- лечебен, при употреблении оказывает положительный результат.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Тема: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733800" y="1600200"/>
            <a:ext cx="5032248" cy="4495800"/>
          </a:xfrm>
        </p:spPr>
        <p:txBody>
          <a:bodyPr/>
          <a:lstStyle/>
          <a:p>
            <a:r>
              <a:rPr lang="ru-RU" dirty="0" smtClean="0"/>
              <a:t>Влияние комнатных растений на здоровье человека.</a:t>
            </a:r>
            <a:endParaRPr lang="ru-RU" dirty="0"/>
          </a:p>
        </p:txBody>
      </p:sp>
      <p:pic>
        <p:nvPicPr>
          <p:cNvPr id="5" name="Рисунок 4" descr="IMG_20180226_1803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38600" y="3581400"/>
            <a:ext cx="4089400" cy="3067050"/>
          </a:xfrm>
          <a:prstGeom prst="ellipse">
            <a:avLst/>
          </a:prstGeom>
        </p:spPr>
      </p:pic>
      <p:pic>
        <p:nvPicPr>
          <p:cNvPr id="6" name="Рисунок 5" descr="20180302_113135.jpg"/>
          <p:cNvPicPr>
            <a:picLocks noChangeAspect="1"/>
          </p:cNvPicPr>
          <p:nvPr/>
        </p:nvPicPr>
        <p:blipFill>
          <a:blip r:embed="rId3" cstate="print"/>
          <a:srcRect l="12857" r="35714"/>
          <a:stretch>
            <a:fillRect/>
          </a:stretch>
        </p:blipFill>
        <p:spPr>
          <a:xfrm>
            <a:off x="152399" y="1752600"/>
            <a:ext cx="3291841" cy="48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Комнатные растения положительно влияют на здоровье человека. </a:t>
            </a:r>
            <a:endParaRPr lang="ru-RU" dirty="0"/>
          </a:p>
        </p:txBody>
      </p:sp>
      <p:pic>
        <p:nvPicPr>
          <p:cNvPr id="4" name="Рисунок 3" descr="images (1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3124200"/>
            <a:ext cx="2705100" cy="309154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876799" y="6172200"/>
            <a:ext cx="27432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Фикус </a:t>
            </a:r>
            <a:r>
              <a:rPr lang="ru-RU" dirty="0" err="1" smtClean="0"/>
              <a:t>Бенджамина</a:t>
            </a:r>
            <a:endParaRPr lang="ru-RU" dirty="0"/>
          </a:p>
        </p:txBody>
      </p:sp>
      <p:pic>
        <p:nvPicPr>
          <p:cNvPr id="7" name="Рисунок 6" descr="20180302_113502.jpg"/>
          <p:cNvPicPr>
            <a:picLocks noChangeAspect="1"/>
          </p:cNvPicPr>
          <p:nvPr/>
        </p:nvPicPr>
        <p:blipFill>
          <a:blip r:embed="rId3" cstate="print"/>
          <a:srcRect l="7500" r="48333" b="17778"/>
          <a:stretch>
            <a:fillRect/>
          </a:stretch>
        </p:blipFill>
        <p:spPr>
          <a:xfrm>
            <a:off x="1143000" y="3505200"/>
            <a:ext cx="1964724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Провели анкетирование среди 2-4 классов (в опросе участвовало 108 человек)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33400" y="1828802"/>
          <a:ext cx="8077200" cy="18988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/>
                <a:gridCol w="1371600"/>
                <a:gridCol w="1447800"/>
              </a:tblGrid>
              <a:tr h="419582">
                <a:tc>
                  <a:txBody>
                    <a:bodyPr/>
                    <a:lstStyle/>
                    <a:p>
                      <a:r>
                        <a:rPr lang="ru-RU" dirty="0" smtClean="0"/>
                        <a:t>Были заданы 3 вопроса: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Нет</a:t>
                      </a:r>
                      <a:endParaRPr lang="ru-RU" dirty="0"/>
                    </a:p>
                  </a:txBody>
                  <a:tcPr/>
                </a:tc>
              </a:tr>
              <a:tr h="419582">
                <a:tc>
                  <a:txBody>
                    <a:bodyPr/>
                    <a:lstStyle/>
                    <a:p>
                      <a:r>
                        <a:rPr lang="ru-RU" dirty="0" smtClean="0"/>
                        <a:t>Много ли комнатных растений вокруг нас?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106 чел.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 чел.</a:t>
                      </a:r>
                      <a:endParaRPr lang="ru-RU" dirty="0"/>
                    </a:p>
                  </a:txBody>
                  <a:tcPr/>
                </a:tc>
              </a:tr>
              <a:tr h="607671">
                <a:tc>
                  <a:txBody>
                    <a:bodyPr/>
                    <a:lstStyle/>
                    <a:p>
                      <a:r>
                        <a:rPr lang="ru-RU" dirty="0" smtClean="0"/>
                        <a:t>Достаточно ли у вас знаний о комнатных растениях?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85 чел.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24 чел.</a:t>
                      </a:r>
                      <a:endParaRPr lang="ru-RU" dirty="0"/>
                    </a:p>
                  </a:txBody>
                  <a:tcPr/>
                </a:tc>
              </a:tr>
              <a:tr h="419582">
                <a:tc>
                  <a:txBody>
                    <a:bodyPr/>
                    <a:lstStyle/>
                    <a:p>
                      <a:r>
                        <a:rPr lang="ru-RU" dirty="0" smtClean="0"/>
                        <a:t>Много ли цветов у вас в классе?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95 чел.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13 чел.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Рисунок 6" descr="slide-0.jpg"/>
          <p:cNvPicPr>
            <a:picLocks noChangeAspect="1"/>
          </p:cNvPicPr>
          <p:nvPr/>
        </p:nvPicPr>
        <p:blipFill>
          <a:blip r:embed="rId2"/>
          <a:srcRect b="10084"/>
          <a:stretch>
            <a:fillRect/>
          </a:stretch>
        </p:blipFill>
        <p:spPr>
          <a:xfrm>
            <a:off x="2667000" y="4114800"/>
            <a:ext cx="3733800" cy="25146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1.Вокруг нас достаточно комнатных растений.</a:t>
            </a:r>
          </a:p>
          <a:p>
            <a:r>
              <a:rPr lang="ru-RU" dirty="0" smtClean="0"/>
              <a:t>2.Ребята обладают хорошими знаниями о комнатных растениях.</a:t>
            </a:r>
          </a:p>
          <a:p>
            <a:r>
              <a:rPr lang="ru-RU" dirty="0" smtClean="0"/>
              <a:t>3.В учебных кабинетах много комнатных цветов.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 descr="20180302_113622.jpg"/>
          <p:cNvPicPr>
            <a:picLocks noChangeAspect="1"/>
          </p:cNvPicPr>
          <p:nvPr/>
        </p:nvPicPr>
        <p:blipFill>
          <a:blip r:embed="rId2" cstate="print"/>
          <a:srcRect l="57500" t="21111" r="6667" b="11111"/>
          <a:stretch>
            <a:fillRect/>
          </a:stretch>
        </p:blipFill>
        <p:spPr>
          <a:xfrm>
            <a:off x="6477000" y="3733800"/>
            <a:ext cx="1865026" cy="2645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Мы провели опрос </a:t>
            </a:r>
            <a:br>
              <a:rPr lang="ru-RU" dirty="0" smtClean="0"/>
            </a:br>
            <a:r>
              <a:rPr lang="ru-RU" dirty="0" smtClean="0"/>
              <a:t>в 3 «В»,4 «А» и 4 «В» классах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Что вы знаете о лечебных свойствах комнатных растений?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685800" y="3124200"/>
          <a:ext cx="7086600" cy="114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0264"/>
                <a:gridCol w="2109107"/>
                <a:gridCol w="2137229"/>
              </a:tblGrid>
              <a:tr h="727364">
                <a:tc>
                  <a:txBody>
                    <a:bodyPr/>
                    <a:lstStyle/>
                    <a:p>
                      <a:r>
                        <a:rPr lang="ru-RU" dirty="0" smtClean="0"/>
                        <a:t>Всего участников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Да,</a:t>
                      </a:r>
                      <a:r>
                        <a:rPr lang="ru-RU" baseline="0" dirty="0" smtClean="0"/>
                        <a:t> знаю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Нет, не знаю</a:t>
                      </a:r>
                      <a:endParaRPr lang="ru-RU" dirty="0"/>
                    </a:p>
                  </a:txBody>
                  <a:tcPr/>
                </a:tc>
              </a:tr>
              <a:tr h="415636">
                <a:tc>
                  <a:txBody>
                    <a:bodyPr/>
                    <a:lstStyle/>
                    <a:p>
                      <a:r>
                        <a:rPr lang="ru-RU" dirty="0" smtClean="0"/>
                        <a:t>45 чел.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12 чел.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33 чел.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Рисунок 6" descr="images (2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4495800"/>
            <a:ext cx="2330450" cy="1745588"/>
          </a:xfrm>
          <a:prstGeom prst="rect">
            <a:avLst/>
          </a:prstGeom>
        </p:spPr>
      </p:pic>
      <p:pic>
        <p:nvPicPr>
          <p:cNvPr id="8" name="Рисунок 7" descr="106_resize(150-150-0).jpg"/>
          <p:cNvPicPr>
            <a:picLocks noChangeAspect="1"/>
          </p:cNvPicPr>
          <p:nvPr/>
        </p:nvPicPr>
        <p:blipFill>
          <a:blip r:embed="rId3"/>
          <a:srcRect b="28281"/>
          <a:stretch>
            <a:fillRect/>
          </a:stretch>
        </p:blipFill>
        <p:spPr>
          <a:xfrm>
            <a:off x="1624778" y="4495800"/>
            <a:ext cx="1442271" cy="1524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828799" y="5943600"/>
            <a:ext cx="14478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Каланхоэ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019800" y="6198990"/>
            <a:ext cx="190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dirty="0" smtClean="0"/>
              <a:t>Бегония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Ответы ребят: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Комнатные растения очищают воздух от бактерий. Некоторые растения помогают заживлять раны.</a:t>
            </a:r>
          </a:p>
          <a:p>
            <a:r>
              <a:rPr lang="ru-RU" dirty="0" smtClean="0"/>
              <a:t>Они лечат людей, помогают от насморка, заживляют раны.</a:t>
            </a:r>
          </a:p>
          <a:p>
            <a:r>
              <a:rPr lang="ru-RU" dirty="0" smtClean="0"/>
              <a:t>Алоэ- вытягивает грязь, если его съесть, полезно для здоровья.</a:t>
            </a:r>
            <a:endParaRPr lang="ru-RU" dirty="0"/>
          </a:p>
        </p:txBody>
      </p:sp>
      <p:pic>
        <p:nvPicPr>
          <p:cNvPr id="4" name="Рисунок 3" descr="images (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4953000"/>
            <a:ext cx="1644650" cy="1231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Ребятам необходимо, пополнить знания о полезных, лечебных свойствах комнатных растений, которые положительно влияют на здоровье человека.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                                                     </a:t>
            </a:r>
            <a:r>
              <a:rPr lang="ru-RU" dirty="0" err="1" smtClean="0"/>
              <a:t>Хлорофитум</a:t>
            </a:r>
            <a:r>
              <a:rPr lang="ru-RU" dirty="0" smtClean="0"/>
              <a:t> </a:t>
            </a:r>
          </a:p>
          <a:p>
            <a:endParaRPr lang="ru-RU" dirty="0"/>
          </a:p>
        </p:txBody>
      </p:sp>
      <p:pic>
        <p:nvPicPr>
          <p:cNvPr id="4" name="Рисунок 3" descr="Без названия (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3124200"/>
            <a:ext cx="3668295" cy="213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Рекомендации по озеленению учебных кабинетов: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1.В школе необходимо высаживать растения для защиты от гриппа и ОРВИ. Среди </a:t>
            </a:r>
            <a:r>
              <a:rPr lang="ru-RU" dirty="0" err="1" smtClean="0"/>
              <a:t>фитонцидных</a:t>
            </a:r>
            <a:r>
              <a:rPr lang="ru-RU" dirty="0" smtClean="0"/>
              <a:t> растений, которые хорошо уживаются в учебных учреждениях и эффективны для профилактических целей, можно назвать следующие; пеларгония (герань), мирт обыкновенный, базилик.</a:t>
            </a:r>
          </a:p>
          <a:p>
            <a:r>
              <a:rPr lang="ru-RU" dirty="0" smtClean="0"/>
              <a:t>2.Чемпионом среди растений очистителей воздуха является </a:t>
            </a:r>
            <a:r>
              <a:rPr lang="ru-RU" dirty="0" err="1" smtClean="0"/>
              <a:t>хлорофитум</a:t>
            </a:r>
            <a:r>
              <a:rPr lang="ru-RU" dirty="0" smtClean="0"/>
              <a:t>.</a:t>
            </a:r>
          </a:p>
          <a:p>
            <a:pPr>
              <a:buNone/>
            </a:pPr>
            <a:r>
              <a:rPr lang="ru-RU" dirty="0" smtClean="0"/>
              <a:t> </a:t>
            </a:r>
            <a:r>
              <a:rPr lang="ru-RU" dirty="0" err="1" smtClean="0"/>
              <a:t>Хлорофитум</a:t>
            </a:r>
            <a:r>
              <a:rPr lang="ru-RU" dirty="0" smtClean="0"/>
              <a:t> желательно иметь во всех кабинетах.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Мы нарисовали растения…</a:t>
            </a:r>
            <a:endParaRPr lang="ru-RU" dirty="0"/>
          </a:p>
        </p:txBody>
      </p:sp>
      <p:pic>
        <p:nvPicPr>
          <p:cNvPr id="4" name="Содержимое 3" descr="SCAN234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l="5925" r="15675"/>
          <a:stretch>
            <a:fillRect/>
          </a:stretch>
        </p:blipFill>
        <p:spPr>
          <a:xfrm>
            <a:off x="914400" y="1371600"/>
            <a:ext cx="2518475" cy="2286000"/>
          </a:xfrm>
        </p:spPr>
      </p:pic>
      <p:pic>
        <p:nvPicPr>
          <p:cNvPr id="5" name="Рисунок 4" descr="SCAN2343.JPG"/>
          <p:cNvPicPr>
            <a:picLocks noChangeAspect="1"/>
          </p:cNvPicPr>
          <p:nvPr/>
        </p:nvPicPr>
        <p:blipFill>
          <a:blip r:embed="rId3" cstate="print"/>
          <a:srcRect l="19167" t="-2354" r="45000" b="18588"/>
          <a:stretch>
            <a:fillRect/>
          </a:stretch>
        </p:blipFill>
        <p:spPr>
          <a:xfrm>
            <a:off x="1295400" y="3276600"/>
            <a:ext cx="2002367" cy="3352800"/>
          </a:xfrm>
          <a:prstGeom prst="rect">
            <a:avLst/>
          </a:prstGeom>
        </p:spPr>
      </p:pic>
      <p:pic>
        <p:nvPicPr>
          <p:cNvPr id="6" name="Рисунок 5" descr="SCAN2342.JPG"/>
          <p:cNvPicPr>
            <a:picLocks noChangeAspect="1"/>
          </p:cNvPicPr>
          <p:nvPr/>
        </p:nvPicPr>
        <p:blipFill>
          <a:blip r:embed="rId4" cstate="print"/>
          <a:srcRect l="30506" t="28889" r="33755" b="28889"/>
          <a:stretch>
            <a:fillRect/>
          </a:stretch>
        </p:blipFill>
        <p:spPr>
          <a:xfrm>
            <a:off x="4267200" y="1219200"/>
            <a:ext cx="1191126" cy="2057400"/>
          </a:xfrm>
          <a:prstGeom prst="rect">
            <a:avLst/>
          </a:prstGeom>
        </p:spPr>
      </p:pic>
      <p:pic>
        <p:nvPicPr>
          <p:cNvPr id="7" name="Рисунок 6" descr="SCAN2344.JPG"/>
          <p:cNvPicPr>
            <a:picLocks noChangeAspect="1"/>
          </p:cNvPicPr>
          <p:nvPr/>
        </p:nvPicPr>
        <p:blipFill>
          <a:blip r:embed="rId5" cstate="print"/>
          <a:srcRect l="25000" t="27751" r="36667" b="-354"/>
          <a:stretch>
            <a:fillRect/>
          </a:stretch>
        </p:blipFill>
        <p:spPr>
          <a:xfrm>
            <a:off x="6400800" y="3505200"/>
            <a:ext cx="2148348" cy="2895600"/>
          </a:xfrm>
          <a:prstGeom prst="rect">
            <a:avLst/>
          </a:prstGeom>
        </p:spPr>
      </p:pic>
      <p:pic>
        <p:nvPicPr>
          <p:cNvPr id="8" name="Рисунок 7" descr="SCAN234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15000" y="1143000"/>
            <a:ext cx="3072902" cy="2186763"/>
          </a:xfrm>
          <a:prstGeom prst="rect">
            <a:avLst/>
          </a:prstGeom>
        </p:spPr>
      </p:pic>
      <p:pic>
        <p:nvPicPr>
          <p:cNvPr id="9" name="Рисунок 8" descr="20180302_132142.jpg"/>
          <p:cNvPicPr>
            <a:picLocks noChangeAspect="1"/>
          </p:cNvPicPr>
          <p:nvPr/>
        </p:nvPicPr>
        <p:blipFill>
          <a:blip r:embed="rId7" cstate="print"/>
          <a:srcRect l="17500" t="5556" r="36666" b="23333"/>
          <a:stretch>
            <a:fillRect/>
          </a:stretch>
        </p:blipFill>
        <p:spPr>
          <a:xfrm>
            <a:off x="3429000" y="3429000"/>
            <a:ext cx="2553891" cy="2971800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Мы написали благодарственные письма растениям…</a:t>
            </a:r>
            <a:endParaRPr lang="ru-RU" dirty="0"/>
          </a:p>
        </p:txBody>
      </p:sp>
      <p:pic>
        <p:nvPicPr>
          <p:cNvPr id="4" name="Содержимое 3" descr="SCAN233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1676400"/>
            <a:ext cx="2057400" cy="2872345"/>
          </a:xfrm>
        </p:spPr>
      </p:pic>
      <p:pic>
        <p:nvPicPr>
          <p:cNvPr id="5" name="Рисунок 4" descr="SCAN23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0679" y="1295400"/>
            <a:ext cx="2277493" cy="3200400"/>
          </a:xfrm>
          <a:prstGeom prst="rect">
            <a:avLst/>
          </a:prstGeom>
        </p:spPr>
      </p:pic>
      <p:pic>
        <p:nvPicPr>
          <p:cNvPr id="6" name="Рисунок 5" descr="SCAN23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7400" y="762000"/>
            <a:ext cx="2778452" cy="3886200"/>
          </a:xfrm>
          <a:prstGeom prst="rect">
            <a:avLst/>
          </a:prstGeom>
        </p:spPr>
      </p:pic>
      <p:pic>
        <p:nvPicPr>
          <p:cNvPr id="7" name="Рисунок 6" descr="SCAN2337.JPG"/>
          <p:cNvPicPr>
            <a:picLocks noChangeAspect="1"/>
          </p:cNvPicPr>
          <p:nvPr/>
        </p:nvPicPr>
        <p:blipFill>
          <a:blip r:embed="rId5" cstate="print"/>
          <a:srcRect b="46667"/>
          <a:stretch>
            <a:fillRect/>
          </a:stretch>
        </p:blipFill>
        <p:spPr>
          <a:xfrm>
            <a:off x="152400" y="4038600"/>
            <a:ext cx="2973344" cy="2286000"/>
          </a:xfrm>
          <a:prstGeom prst="rect">
            <a:avLst/>
          </a:prstGeom>
        </p:spPr>
      </p:pic>
      <p:pic>
        <p:nvPicPr>
          <p:cNvPr id="9" name="Рисунок 8" descr="SCAN2338.JPG"/>
          <p:cNvPicPr>
            <a:picLocks noChangeAspect="1"/>
          </p:cNvPicPr>
          <p:nvPr/>
        </p:nvPicPr>
        <p:blipFill>
          <a:blip r:embed="rId6" cstate="print"/>
          <a:srcRect b="34615"/>
          <a:stretch>
            <a:fillRect/>
          </a:stretch>
        </p:blipFill>
        <p:spPr>
          <a:xfrm>
            <a:off x="4343400" y="4953000"/>
            <a:ext cx="3766062" cy="16763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Составили 5 золотых правил ухода за растениями: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057400" y="1600200"/>
            <a:ext cx="6708648" cy="4495800"/>
          </a:xfrm>
        </p:spPr>
        <p:txBody>
          <a:bodyPr/>
          <a:lstStyle/>
          <a:p>
            <a:r>
              <a:rPr lang="ru-RU" dirty="0" smtClean="0"/>
              <a:t>1.Не заливайте растения;</a:t>
            </a:r>
          </a:p>
          <a:p>
            <a:r>
              <a:rPr lang="ru-RU" dirty="0" smtClean="0"/>
              <a:t>2.Предоставте им покой;</a:t>
            </a:r>
          </a:p>
          <a:p>
            <a:r>
              <a:rPr lang="ru-RU" dirty="0" smtClean="0"/>
              <a:t>3.Создайте влажную атмосферу;</a:t>
            </a:r>
          </a:p>
          <a:p>
            <a:r>
              <a:rPr lang="ru-RU" dirty="0" smtClean="0"/>
              <a:t>4.Группируйте растения:</a:t>
            </a:r>
          </a:p>
          <a:p>
            <a:r>
              <a:rPr lang="ru-RU" dirty="0" smtClean="0"/>
              <a:t>5.Правильно ухаживайте за каждым растением.</a:t>
            </a:r>
            <a:endParaRPr lang="ru-RU" dirty="0"/>
          </a:p>
        </p:txBody>
      </p:sp>
      <p:pic>
        <p:nvPicPr>
          <p:cNvPr id="4" name="Рисунок 3" descr="IMG_20180226_120637.jpg"/>
          <p:cNvPicPr>
            <a:picLocks noChangeAspect="1"/>
          </p:cNvPicPr>
          <p:nvPr/>
        </p:nvPicPr>
        <p:blipFill>
          <a:blip r:embed="rId2" cstate="print"/>
          <a:srcRect l="39630" t="2222" r="26296" b="35556"/>
          <a:stretch>
            <a:fillRect/>
          </a:stretch>
        </p:blipFill>
        <p:spPr>
          <a:xfrm>
            <a:off x="381000" y="1752600"/>
            <a:ext cx="1752600" cy="4267200"/>
          </a:xfrm>
          <a:prstGeom prst="rect">
            <a:avLst/>
          </a:prstGeom>
        </p:spPr>
      </p:pic>
      <p:pic>
        <p:nvPicPr>
          <p:cNvPr id="6" name="Рисунок 5" descr="20180222_1019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4267200"/>
            <a:ext cx="3276600" cy="2457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Проблема: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 </a:t>
            </a:r>
          </a:p>
          <a:p>
            <a:r>
              <a:rPr lang="ru-RU" dirty="0" smtClean="0"/>
              <a:t>Мы большую часть времени находимся в закрытом помещении классных комнат, где испытываем недостаток кислорода. В воздухе находится огромное количество бактерий, вирусов и других микроорганизмов. Это вызывает различные нарушения в работе внутренних органов учащихся.</a:t>
            </a:r>
            <a:endParaRPr lang="ru-RU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Заключение: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Комнатные растения – санитары жилых помещений. Красотой форм, окраской, благоуханием они благотворно влияют на человеческий организм, улучшают настроение, снимают напряжение, гасят нервозность.</a:t>
            </a:r>
          </a:p>
          <a:p>
            <a:r>
              <a:rPr lang="ru-RU" dirty="0" smtClean="0"/>
              <a:t> Растения в школе и дома улучшают климат, отфильтровывают частички пыли в воздухе, понижают содержание углекислого газа в воздухе, действуют успокаивающе, способствуют снятию стрессов и улучшают самочувствие, делают помещение уютным, радуют людей. </a:t>
            </a:r>
          </a:p>
          <a:p>
            <a:r>
              <a:rPr lang="ru-RU" dirty="0" smtClean="0"/>
              <a:t>А главное -растения помогают хорошо учиться. </a:t>
            </a:r>
          </a:p>
          <a:p>
            <a:r>
              <a:rPr lang="ru-RU" dirty="0" smtClean="0"/>
              <a:t>Мы решили, что нужно распространять знания о комнатном цветоводстве.</a:t>
            </a:r>
            <a:endParaRPr lang="ru-RU" dirty="0"/>
          </a:p>
        </p:txBody>
      </p:sp>
      <p:pic>
        <p:nvPicPr>
          <p:cNvPr id="4" name="Рисунок 3" descr="20180302_113307.jpg"/>
          <p:cNvPicPr>
            <a:picLocks noChangeAspect="1"/>
          </p:cNvPicPr>
          <p:nvPr/>
        </p:nvPicPr>
        <p:blipFill>
          <a:blip r:embed="rId2" cstate="print"/>
          <a:srcRect t="21111" r="1667" b="5556"/>
          <a:stretch>
            <a:fillRect/>
          </a:stretch>
        </p:blipFill>
        <p:spPr>
          <a:xfrm>
            <a:off x="3505200" y="5105400"/>
            <a:ext cx="2590800" cy="1449091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Все растения – живые существа, способны воздействовать на человека. Давайте не будем забывать о своих друзьях, ведь они заботятся о нас бескорыстно.</a:t>
            </a:r>
            <a:endParaRPr lang="ru-RU" dirty="0"/>
          </a:p>
        </p:txBody>
      </p:sp>
      <p:pic>
        <p:nvPicPr>
          <p:cNvPr id="5" name="Рисунок 4" descr="20180302_1142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600" y="3505200"/>
            <a:ext cx="3860800" cy="2895600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Итог: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Поставленная гипотеза о наших зелёных друзьях подтвердилась. Мы доказали, что они создают нам уют, хорошее настроение, поддерживают здоровье и помогают учиться, они наши помощники и вдохновители.  Таким образом, цель нашего исследования достигнута.</a:t>
            </a:r>
            <a:endParaRPr lang="ru-RU" dirty="0"/>
          </a:p>
        </p:txBody>
      </p:sp>
      <p:pic>
        <p:nvPicPr>
          <p:cNvPr id="4" name="Рисунок 3" descr="20180302_1144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400" y="4495800"/>
            <a:ext cx="2819400" cy="2114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6448" cy="990600"/>
          </a:xfrm>
        </p:spPr>
        <p:txBody>
          <a:bodyPr>
            <a:normAutofit/>
          </a:bodyPr>
          <a:lstStyle/>
          <a:p>
            <a:r>
              <a:rPr lang="ru-RU" dirty="0" smtClean="0"/>
              <a:t>Использованные источники: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1. «Атлас определитель», А.А.Плешаков;</a:t>
            </a:r>
          </a:p>
          <a:p>
            <a:r>
              <a:rPr lang="ru-RU" dirty="0" smtClean="0"/>
              <a:t>2. «Всё о комнатных растениях»,</a:t>
            </a:r>
          </a:p>
          <a:p>
            <a:pPr>
              <a:buNone/>
            </a:pPr>
            <a:r>
              <a:rPr lang="ru-RU" dirty="0" smtClean="0"/>
              <a:t> Д-р Д.Г. </a:t>
            </a:r>
            <a:r>
              <a:rPr lang="ru-RU" dirty="0" err="1" smtClean="0"/>
              <a:t>Хессайон</a:t>
            </a:r>
            <a:r>
              <a:rPr lang="ru-RU" dirty="0" smtClean="0"/>
              <a:t>;</a:t>
            </a:r>
          </a:p>
          <a:p>
            <a:r>
              <a:rPr lang="ru-RU" dirty="0" smtClean="0"/>
              <a:t>3. «Проектирование в начальной школе от замысла к реализации», М.Ю. Шатилова и др.;</a:t>
            </a:r>
          </a:p>
          <a:p>
            <a:r>
              <a:rPr lang="ru-RU" dirty="0" smtClean="0"/>
              <a:t>4. «</a:t>
            </a:r>
            <a:r>
              <a:rPr lang="ru-RU" dirty="0" err="1" smtClean="0"/>
              <a:t>Фитонцидность</a:t>
            </a:r>
            <a:r>
              <a:rPr lang="ru-RU" dirty="0" smtClean="0"/>
              <a:t> листьев вечнозелёных растений в течение года», </a:t>
            </a:r>
            <a:r>
              <a:rPr lang="ru-RU" dirty="0" err="1" smtClean="0"/>
              <a:t>Снежко</a:t>
            </a:r>
            <a:r>
              <a:rPr lang="ru-RU" dirty="0" smtClean="0"/>
              <a:t> и др.,</a:t>
            </a:r>
          </a:p>
          <a:p>
            <a:pPr>
              <a:buNone/>
            </a:pPr>
            <a:r>
              <a:rPr lang="ru-RU" dirty="0" smtClean="0"/>
              <a:t>1982;</a:t>
            </a:r>
          </a:p>
          <a:p>
            <a:r>
              <a:rPr lang="ru-RU" dirty="0" smtClean="0"/>
              <a:t>5.Интернет-ресурс </a:t>
            </a:r>
          </a:p>
          <a:p>
            <a:endParaRPr lang="ru-RU" dirty="0" smtClean="0"/>
          </a:p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 descr="6778969_images_143000992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4114800"/>
            <a:ext cx="1587500" cy="1587500"/>
          </a:xfrm>
          <a:prstGeom prst="rect">
            <a:avLst/>
          </a:prstGeom>
        </p:spPr>
      </p:pic>
      <p:pic>
        <p:nvPicPr>
          <p:cNvPr id="5" name="Рисунок 4" descr="20180302_114212.jpg"/>
          <p:cNvPicPr>
            <a:picLocks noChangeAspect="1"/>
          </p:cNvPicPr>
          <p:nvPr/>
        </p:nvPicPr>
        <p:blipFill>
          <a:blip r:embed="rId3" cstate="print"/>
          <a:srcRect l="53334" t="2222" r="3333" b="21111"/>
          <a:stretch>
            <a:fillRect/>
          </a:stretch>
        </p:blipFill>
        <p:spPr>
          <a:xfrm>
            <a:off x="7315200" y="685800"/>
            <a:ext cx="1320800" cy="1752600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752600"/>
            <a:ext cx="8153400" cy="4800600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4000" i="1" dirty="0" smtClean="0"/>
              <a:t>Спасибо за внимание!</a:t>
            </a:r>
          </a:p>
          <a:p>
            <a:pPr algn="ctr"/>
            <a:endParaRPr lang="ru-RU" sz="4000" i="1" dirty="0" smtClean="0"/>
          </a:p>
          <a:p>
            <a:pPr algn="ctr"/>
            <a:endParaRPr lang="ru-RU" sz="4000" i="1" dirty="0" smtClean="0"/>
          </a:p>
          <a:p>
            <a:pPr algn="ctr"/>
            <a:endParaRPr lang="ru-RU" sz="4000" i="1" dirty="0" smtClean="0"/>
          </a:p>
          <a:p>
            <a:pPr algn="ctr"/>
            <a:endParaRPr lang="ru-RU" sz="4000" i="1" dirty="0" smtClean="0"/>
          </a:p>
          <a:p>
            <a:pPr algn="ctr"/>
            <a:endParaRPr lang="ru-RU" sz="4000" i="1" dirty="0" smtClean="0"/>
          </a:p>
          <a:p>
            <a:pPr algn="r">
              <a:buNone/>
            </a:pPr>
            <a:r>
              <a:rPr lang="ru-RU" sz="1900" i="1" dirty="0" smtClean="0"/>
              <a:t>3 «В» класс</a:t>
            </a:r>
          </a:p>
          <a:p>
            <a:pPr algn="r">
              <a:buNone/>
            </a:pPr>
            <a:r>
              <a:rPr lang="ru-RU" sz="1900" i="1" dirty="0" smtClean="0"/>
              <a:t>2018г</a:t>
            </a:r>
            <a:endParaRPr lang="ru-RU" sz="1900" i="1" dirty="0"/>
          </a:p>
        </p:txBody>
      </p:sp>
      <p:pic>
        <p:nvPicPr>
          <p:cNvPr id="4" name="Рисунок 3" descr="49_resize(150-150-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304800"/>
            <a:ext cx="1828800" cy="1670304"/>
          </a:xfrm>
          <a:prstGeom prst="ellipse">
            <a:avLst/>
          </a:prstGeom>
        </p:spPr>
      </p:pic>
      <p:pic>
        <p:nvPicPr>
          <p:cNvPr id="5" name="Рисунок 4" descr="IMG_20180227_161045.jpg"/>
          <p:cNvPicPr>
            <a:picLocks noChangeAspect="1"/>
          </p:cNvPicPr>
          <p:nvPr/>
        </p:nvPicPr>
        <p:blipFill>
          <a:blip r:embed="rId3" cstate="print"/>
          <a:srcRect t="20000" b="41111"/>
          <a:stretch>
            <a:fillRect/>
          </a:stretch>
        </p:blipFill>
        <p:spPr>
          <a:xfrm>
            <a:off x="2057400" y="2819400"/>
            <a:ext cx="5143500" cy="2667000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Цель: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Выяснить, какое влияние на учащихся оказывают комнатные растения.</a:t>
            </a:r>
            <a:endParaRPr lang="ru-RU" dirty="0"/>
          </a:p>
        </p:txBody>
      </p:sp>
      <p:pic>
        <p:nvPicPr>
          <p:cNvPr id="4" name="Рисунок 3" descr="20180302_114101.jpg"/>
          <p:cNvPicPr>
            <a:picLocks noChangeAspect="1"/>
          </p:cNvPicPr>
          <p:nvPr/>
        </p:nvPicPr>
        <p:blipFill>
          <a:blip r:embed="rId2" cstate="print"/>
          <a:srcRect t="7778"/>
          <a:stretch>
            <a:fillRect/>
          </a:stretch>
        </p:blipFill>
        <p:spPr>
          <a:xfrm>
            <a:off x="1676400" y="2971800"/>
            <a:ext cx="5398265" cy="3733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Объект исследования: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МБОУ </a:t>
            </a:r>
            <a:r>
              <a:rPr lang="ru-RU" dirty="0" err="1" smtClean="0"/>
              <a:t>Кудряшовская</a:t>
            </a:r>
            <a:r>
              <a:rPr lang="ru-RU" dirty="0" smtClean="0"/>
              <a:t> СШ №25</a:t>
            </a:r>
            <a:endParaRPr lang="ru-RU" dirty="0"/>
          </a:p>
        </p:txBody>
      </p:sp>
      <p:pic>
        <p:nvPicPr>
          <p:cNvPr id="5" name="Рисунок 4" descr="IMG_20180226_121851.jpg"/>
          <p:cNvPicPr>
            <a:picLocks noChangeAspect="1"/>
          </p:cNvPicPr>
          <p:nvPr/>
        </p:nvPicPr>
        <p:blipFill>
          <a:blip r:embed="rId2" cstate="print"/>
          <a:srcRect b="16667"/>
          <a:stretch>
            <a:fillRect/>
          </a:stretch>
        </p:blipFill>
        <p:spPr>
          <a:xfrm>
            <a:off x="2895600" y="2218267"/>
            <a:ext cx="4038600" cy="4487333"/>
          </a:xfrm>
          <a:prstGeom prst="rect">
            <a:avLst/>
          </a:prstGeom>
        </p:spPr>
      </p:pic>
      <p:pic>
        <p:nvPicPr>
          <p:cNvPr id="6" name="Рисунок 5" descr="IMG_20180226_120936.jpg"/>
          <p:cNvPicPr>
            <a:picLocks noChangeAspect="1"/>
          </p:cNvPicPr>
          <p:nvPr/>
        </p:nvPicPr>
        <p:blipFill>
          <a:blip r:embed="rId3" cstate="print"/>
          <a:srcRect l="32222" t="27778" r="29259" b="36667"/>
          <a:stretch>
            <a:fillRect/>
          </a:stretch>
        </p:blipFill>
        <p:spPr>
          <a:xfrm>
            <a:off x="7315200" y="4648200"/>
            <a:ext cx="1295400" cy="1594338"/>
          </a:xfrm>
          <a:prstGeom prst="rect">
            <a:avLst/>
          </a:prstGeom>
        </p:spPr>
      </p:pic>
      <p:pic>
        <p:nvPicPr>
          <p:cNvPr id="7" name="Рисунок 6" descr="IMG_20180226_120637.jpg"/>
          <p:cNvPicPr>
            <a:picLocks noChangeAspect="1"/>
          </p:cNvPicPr>
          <p:nvPr/>
        </p:nvPicPr>
        <p:blipFill>
          <a:blip r:embed="rId4" cstate="print"/>
          <a:srcRect l="38148" t="2222" r="26296" b="33333"/>
          <a:stretch>
            <a:fillRect/>
          </a:stretch>
        </p:blipFill>
        <p:spPr>
          <a:xfrm>
            <a:off x="457200" y="2133600"/>
            <a:ext cx="1828800" cy="4419600"/>
          </a:xfrm>
          <a:prstGeom prst="rect">
            <a:avLst/>
          </a:prstGeom>
        </p:spPr>
      </p:pic>
      <p:pic>
        <p:nvPicPr>
          <p:cNvPr id="8" name="Рисунок 7" descr="IMG_20180226_120728.jpg"/>
          <p:cNvPicPr>
            <a:picLocks noChangeAspect="1"/>
          </p:cNvPicPr>
          <p:nvPr/>
        </p:nvPicPr>
        <p:blipFill>
          <a:blip r:embed="rId5" cstate="print"/>
          <a:srcRect l="23333" t="5556" r="23333" b="25555"/>
          <a:stretch>
            <a:fillRect/>
          </a:stretch>
        </p:blipFill>
        <p:spPr>
          <a:xfrm>
            <a:off x="7620000" y="2286000"/>
            <a:ext cx="1066800" cy="18372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Предмет исследования: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Озеленение </a:t>
            </a:r>
            <a:r>
              <a:rPr lang="ru-RU" dirty="0" err="1" smtClean="0"/>
              <a:t>Кудряшовской</a:t>
            </a:r>
            <a:r>
              <a:rPr lang="ru-RU" dirty="0" smtClean="0"/>
              <a:t> СШ №25</a:t>
            </a:r>
            <a:endParaRPr lang="ru-RU" dirty="0"/>
          </a:p>
        </p:txBody>
      </p:sp>
      <p:pic>
        <p:nvPicPr>
          <p:cNvPr id="4" name="Рисунок 3" descr="20180302_1141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3429000"/>
            <a:ext cx="4064000" cy="3048000"/>
          </a:xfrm>
          <a:prstGeom prst="rect">
            <a:avLst/>
          </a:prstGeom>
        </p:spPr>
      </p:pic>
      <p:pic>
        <p:nvPicPr>
          <p:cNvPr id="7" name="Рисунок 6" descr="IMG_20180226_121851.jpg"/>
          <p:cNvPicPr>
            <a:picLocks noChangeAspect="1"/>
          </p:cNvPicPr>
          <p:nvPr/>
        </p:nvPicPr>
        <p:blipFill>
          <a:blip r:embed="rId3" cstate="print"/>
          <a:srcRect l="32222" t="20000" r="-370" b="16667"/>
          <a:stretch>
            <a:fillRect/>
          </a:stretch>
        </p:blipFill>
        <p:spPr>
          <a:xfrm>
            <a:off x="4724400" y="2514600"/>
            <a:ext cx="3259221" cy="40386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Задачи: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Выявить разнообразие растений в школе;</a:t>
            </a:r>
          </a:p>
          <a:p>
            <a:r>
              <a:rPr lang="ru-RU" dirty="0" smtClean="0"/>
              <a:t>Выяснить, какие растения встречаются чаще, выяснить их пользу для человека;</a:t>
            </a:r>
          </a:p>
          <a:p>
            <a:r>
              <a:rPr lang="ru-RU" dirty="0" smtClean="0"/>
              <a:t>Провести опрос преподавателей;</a:t>
            </a:r>
          </a:p>
          <a:p>
            <a:r>
              <a:rPr lang="ru-RU" dirty="0" smtClean="0"/>
              <a:t>Провести анкетирование среди учащихся начальной школы (3-4 классы);</a:t>
            </a:r>
          </a:p>
          <a:p>
            <a:r>
              <a:rPr lang="ru-RU" dirty="0" smtClean="0"/>
              <a:t>Использовать справочную литературу по изучаемой теме;</a:t>
            </a:r>
          </a:p>
          <a:p>
            <a:r>
              <a:rPr lang="ru-RU" dirty="0" smtClean="0"/>
              <a:t>Сделать выводы.</a:t>
            </a:r>
          </a:p>
          <a:p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Гипотеза: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Озеленение классных комнат  помогает сохранить здоровье учащихся.</a:t>
            </a:r>
            <a:endParaRPr lang="ru-RU" dirty="0"/>
          </a:p>
        </p:txBody>
      </p:sp>
      <p:pic>
        <p:nvPicPr>
          <p:cNvPr id="4" name="Рисунок 3" descr="20180302_113021.jpg"/>
          <p:cNvPicPr>
            <a:picLocks noChangeAspect="1"/>
          </p:cNvPicPr>
          <p:nvPr/>
        </p:nvPicPr>
        <p:blipFill>
          <a:blip r:embed="rId2"/>
          <a:srcRect l="77500" t="11111" r="5000" b="73333"/>
          <a:stretch>
            <a:fillRect/>
          </a:stretch>
        </p:blipFill>
        <p:spPr>
          <a:xfrm>
            <a:off x="6629400" y="228600"/>
            <a:ext cx="2057400" cy="1371600"/>
          </a:xfrm>
          <a:prstGeom prst="rect">
            <a:avLst/>
          </a:prstGeom>
        </p:spPr>
      </p:pic>
      <p:pic>
        <p:nvPicPr>
          <p:cNvPr id="8" name="Рисунок 7" descr="20180222_1019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8600" y="3276600"/>
            <a:ext cx="3962400" cy="2971800"/>
          </a:xfrm>
          <a:prstGeom prst="rect">
            <a:avLst/>
          </a:prstGeom>
        </p:spPr>
      </p:pic>
      <p:pic>
        <p:nvPicPr>
          <p:cNvPr id="9" name="Рисунок 8" descr="20180302_113346.jpg"/>
          <p:cNvPicPr>
            <a:picLocks noChangeAspect="1"/>
          </p:cNvPicPr>
          <p:nvPr/>
        </p:nvPicPr>
        <p:blipFill>
          <a:blip r:embed="rId4" cstate="print"/>
          <a:srcRect l="47500" b="20000"/>
          <a:stretch>
            <a:fillRect/>
          </a:stretch>
        </p:blipFill>
        <p:spPr>
          <a:xfrm>
            <a:off x="6096000" y="2514600"/>
            <a:ext cx="2800350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быч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972</TotalTime>
  <Words>1199</Words>
  <PresentationFormat>Экран (4:3)</PresentationFormat>
  <Paragraphs>218</Paragraphs>
  <Slides>44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Обычная</vt:lpstr>
      <vt:lpstr>Влияние комнатных растений на здоровье человека</vt:lpstr>
      <vt:lpstr>Слайд 2</vt:lpstr>
      <vt:lpstr>Тема:</vt:lpstr>
      <vt:lpstr>Проблема:</vt:lpstr>
      <vt:lpstr>Цель:</vt:lpstr>
      <vt:lpstr>Объект исследования:</vt:lpstr>
      <vt:lpstr>Предмет исследования:</vt:lpstr>
      <vt:lpstr>Задачи: </vt:lpstr>
      <vt:lpstr>Гипотеза:</vt:lpstr>
      <vt:lpstr>Актуальность проекта:</vt:lpstr>
      <vt:lpstr>Методы исследования:</vt:lpstr>
      <vt:lpstr>Введение:</vt:lpstr>
      <vt:lpstr>Из истории:</vt:lpstr>
      <vt:lpstr>Обычай украшать жилище растениями…</vt:lpstr>
      <vt:lpstr>Началом цветоводства в Европе можно считать появление первых зимних садов в 13 веке.</vt:lpstr>
      <vt:lpstr>В России начало цветоводства связано с именем Петра Первого</vt:lpstr>
      <vt:lpstr>Комнатные  растения окружают нас дома и  в школе. </vt:lpstr>
      <vt:lpstr>Каждый цветок достоин удивления, восхищения и особого ухода</vt:lpstr>
      <vt:lpstr>Мы изучали растения нашей школы используя справочную литературу</vt:lpstr>
      <vt:lpstr>В нашей библиотеке мы нашли:</vt:lpstr>
      <vt:lpstr>Мы увидели много цветов в кабинетах…</vt:lpstr>
      <vt:lpstr>Мы узнали много новых растений, ранее нам не известных…</vt:lpstr>
      <vt:lpstr>Мы собрали информацию о наших зеленых друзьях…</vt:lpstr>
      <vt:lpstr>Мы выяснили…</vt:lpstr>
      <vt:lpstr>Есть…</vt:lpstr>
      <vt:lpstr>Есть…</vt:lpstr>
      <vt:lpstr>Узнавая о комнатных растениях всё больше и больше  люди стали использовать их как лекарственные.</vt:lpstr>
      <vt:lpstr>Мы провели опрос учителей</vt:lpstr>
      <vt:lpstr>Ответы на наш вопрос:</vt:lpstr>
      <vt:lpstr>Вывод:</vt:lpstr>
      <vt:lpstr>Провели анкетирование среди 2-4 классов (в опросе участвовало 108 человек)</vt:lpstr>
      <vt:lpstr>Вывод:</vt:lpstr>
      <vt:lpstr>Мы провели опрос  в 3 «В»,4 «А» и 4 «В» классах</vt:lpstr>
      <vt:lpstr>Ответы ребят:</vt:lpstr>
      <vt:lpstr>Вывод:</vt:lpstr>
      <vt:lpstr>Рекомендации по озеленению учебных кабинетов:</vt:lpstr>
      <vt:lpstr>Мы нарисовали растения…</vt:lpstr>
      <vt:lpstr>Мы написали благодарственные письма растениям…</vt:lpstr>
      <vt:lpstr>Составили 5 золотых правил ухода за растениями:</vt:lpstr>
      <vt:lpstr>Заключение:</vt:lpstr>
      <vt:lpstr>Вывод:</vt:lpstr>
      <vt:lpstr>Итог:</vt:lpstr>
      <vt:lpstr>Использованные источники:</vt:lpstr>
      <vt:lpstr>Слайд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Влияние комнатных растений на здоровье человека</dc:title>
  <dc:creator>Home</dc:creator>
  <cp:lastModifiedBy>Home</cp:lastModifiedBy>
  <cp:revision>100</cp:revision>
  <dcterms:created xsi:type="dcterms:W3CDTF">2018-02-25T13:43:41Z</dcterms:created>
  <dcterms:modified xsi:type="dcterms:W3CDTF">2018-03-21T14:25:58Z</dcterms:modified>
</cp:coreProperties>
</file>