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BAC980B-C2F7-4C5F-AA67-4ADE2087CAE8}" type="datetimeFigureOut">
              <a:rPr lang="ru-RU" smtClean="0"/>
              <a:t>16.03.2018</a:t>
            </a:fld>
            <a:endParaRPr lang="ru-RU"/>
          </a:p>
        </p:txBody>
      </p:sp>
      <p:sp>
        <p:nvSpPr>
          <p:cNvPr id="16" name="Номер слайда 15"/>
          <p:cNvSpPr>
            <a:spLocks noGrp="1"/>
          </p:cNvSpPr>
          <p:nvPr>
            <p:ph type="sldNum" sz="quarter" idx="11"/>
          </p:nvPr>
        </p:nvSpPr>
        <p:spPr/>
        <p:txBody>
          <a:bodyPr/>
          <a:lstStyle/>
          <a:p>
            <a:fld id="{DB4FE5D1-4673-47D6-800A-DC7C1BB3D3E9}"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AC980B-C2F7-4C5F-AA67-4ADE2087CAE8}"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4FE5D1-4673-47D6-800A-DC7C1BB3D3E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AC980B-C2F7-4C5F-AA67-4ADE2087CAE8}"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4FE5D1-4673-47D6-800A-DC7C1BB3D3E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BAC980B-C2F7-4C5F-AA67-4ADE2087CAE8}" type="datetimeFigureOut">
              <a:rPr lang="ru-RU" smtClean="0"/>
              <a:t>16.03.2018</a:t>
            </a:fld>
            <a:endParaRPr lang="ru-RU"/>
          </a:p>
        </p:txBody>
      </p:sp>
      <p:sp>
        <p:nvSpPr>
          <p:cNvPr id="15" name="Номер слайда 14"/>
          <p:cNvSpPr>
            <a:spLocks noGrp="1"/>
          </p:cNvSpPr>
          <p:nvPr>
            <p:ph type="sldNum" sz="quarter" idx="15"/>
          </p:nvPr>
        </p:nvSpPr>
        <p:spPr/>
        <p:txBody>
          <a:bodyPr/>
          <a:lstStyle>
            <a:lvl1pPr algn="ctr">
              <a:defRPr/>
            </a:lvl1pPr>
          </a:lstStyle>
          <a:p>
            <a:fld id="{DB4FE5D1-4673-47D6-800A-DC7C1BB3D3E9}"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BAC980B-C2F7-4C5F-AA67-4ADE2087CAE8}"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4FE5D1-4673-47D6-800A-DC7C1BB3D3E9}"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BAC980B-C2F7-4C5F-AA67-4ADE2087CAE8}" type="datetimeFigureOut">
              <a:rPr lang="ru-RU" smtClean="0"/>
              <a:t>16.03.2018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4FE5D1-4673-47D6-800A-DC7C1BB3D3E9}"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B4FE5D1-4673-47D6-800A-DC7C1BB3D3E9}"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BAC980B-C2F7-4C5F-AA67-4ADE2087CAE8}" type="datetimeFigureOut">
              <a:rPr lang="ru-RU" smtClean="0"/>
              <a:t>16.03.2018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BAC980B-C2F7-4C5F-AA67-4ADE2087CAE8}" type="datetimeFigureOut">
              <a:rPr lang="ru-RU" smtClean="0"/>
              <a:t>16.03.2018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4FE5D1-4673-47D6-800A-DC7C1BB3D3E9}"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AC980B-C2F7-4C5F-AA67-4ADE2087CAE8}" type="datetimeFigureOut">
              <a:rPr lang="ru-RU" smtClean="0"/>
              <a:t>16.03.2018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4FE5D1-4673-47D6-800A-DC7C1BB3D3E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BAC980B-C2F7-4C5F-AA67-4ADE2087CAE8}" type="datetimeFigureOut">
              <a:rPr lang="ru-RU" smtClean="0"/>
              <a:t>16.03.2018</a:t>
            </a:fld>
            <a:endParaRPr lang="ru-RU"/>
          </a:p>
        </p:txBody>
      </p:sp>
      <p:sp>
        <p:nvSpPr>
          <p:cNvPr id="9" name="Номер слайда 8"/>
          <p:cNvSpPr>
            <a:spLocks noGrp="1"/>
          </p:cNvSpPr>
          <p:nvPr>
            <p:ph type="sldNum" sz="quarter" idx="15"/>
          </p:nvPr>
        </p:nvSpPr>
        <p:spPr/>
        <p:txBody>
          <a:bodyPr/>
          <a:lstStyle/>
          <a:p>
            <a:fld id="{DB4FE5D1-4673-47D6-800A-DC7C1BB3D3E9}"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BAC980B-C2F7-4C5F-AA67-4ADE2087CAE8}" type="datetimeFigureOut">
              <a:rPr lang="ru-RU" smtClean="0"/>
              <a:t>16.03.2018</a:t>
            </a:fld>
            <a:endParaRPr lang="ru-RU"/>
          </a:p>
        </p:txBody>
      </p:sp>
      <p:sp>
        <p:nvSpPr>
          <p:cNvPr id="9" name="Номер слайда 8"/>
          <p:cNvSpPr>
            <a:spLocks noGrp="1"/>
          </p:cNvSpPr>
          <p:nvPr>
            <p:ph type="sldNum" sz="quarter" idx="11"/>
          </p:nvPr>
        </p:nvSpPr>
        <p:spPr/>
        <p:txBody>
          <a:bodyPr/>
          <a:lstStyle/>
          <a:p>
            <a:fld id="{DB4FE5D1-4673-47D6-800A-DC7C1BB3D3E9}"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BAC980B-C2F7-4C5F-AA67-4ADE2087CAE8}" type="datetimeFigureOut">
              <a:rPr lang="ru-RU" smtClean="0"/>
              <a:t>16.03.2018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B4FE5D1-4673-47D6-800A-DC7C1BB3D3E9}"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653136"/>
            <a:ext cx="6400800" cy="985664"/>
          </a:xfrm>
        </p:spPr>
        <p:txBody>
          <a:bodyPr>
            <a:noAutofit/>
          </a:bodyPr>
          <a:lstStyle/>
          <a:p>
            <a:r>
              <a:rPr lang="en-US" sz="5400" b="1" i="1" dirty="0" smtClean="0">
                <a:solidFill>
                  <a:schemeClr val="bg1"/>
                </a:solidFill>
                <a:latin typeface="Times New Roman" pitchFamily="18" charset="0"/>
                <a:cs typeface="Times New Roman" pitchFamily="18" charset="0"/>
              </a:rPr>
              <a:t>I LIKE LONDON</a:t>
            </a:r>
            <a:endParaRPr lang="ru-RU" sz="5400" b="1" i="1"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ru-RU" dirty="0" smtClean="0"/>
              <a:t>Я ЛЮБЛЮ ЛОНДОН</a:t>
            </a:r>
            <a:endParaRPr lang="ru-RU" dirty="0"/>
          </a:p>
        </p:txBody>
      </p:sp>
      <p:pic>
        <p:nvPicPr>
          <p:cNvPr id="4" name="Рисунок 3" descr="http://www.mibs.ru/assets/images/country/great-britain/london1.jpg"/>
          <p:cNvPicPr/>
          <p:nvPr/>
        </p:nvPicPr>
        <p:blipFill>
          <a:blip r:embed="rId2"/>
          <a:srcRect/>
          <a:stretch>
            <a:fillRect/>
          </a:stretch>
        </p:blipFill>
        <p:spPr bwMode="auto">
          <a:xfrm>
            <a:off x="395536" y="589597"/>
            <a:ext cx="8352928" cy="4063539"/>
          </a:xfrm>
          <a:prstGeom prst="rect">
            <a:avLst/>
          </a:prstGeom>
          <a:noFill/>
          <a:ln w="9525">
            <a:noFill/>
            <a:miter lim="800000"/>
            <a:headEnd/>
            <a:tailEnd/>
          </a:ln>
        </p:spPr>
      </p:pic>
    </p:spTree>
    <p:extLst>
      <p:ext uri="{BB962C8B-B14F-4D97-AF65-F5344CB8AC3E}">
        <p14:creationId xmlns:p14="http://schemas.microsoft.com/office/powerpoint/2010/main" val="78916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putidorogi-nn.ru/images/stories/londonskii_glaz/5.jpg"/>
          <p:cNvPicPr>
            <a:picLocks noGrp="1"/>
          </p:cNvPicPr>
          <p:nvPr>
            <p:ph idx="1"/>
          </p:nvPr>
        </p:nvPicPr>
        <p:blipFill>
          <a:blip r:embed="rId2"/>
          <a:stretch>
            <a:fillRect/>
          </a:stretch>
        </p:blipFill>
        <p:spPr bwMode="auto">
          <a:xfrm>
            <a:off x="467544" y="1916832"/>
            <a:ext cx="8208912" cy="4680520"/>
          </a:xfrm>
          <a:prstGeom prst="rect">
            <a:avLst/>
          </a:prstGeom>
          <a:noFill/>
          <a:ln w="9525">
            <a:noFill/>
            <a:miter lim="800000"/>
            <a:headEnd/>
            <a:tailEnd/>
          </a:ln>
        </p:spPr>
      </p:pic>
      <p:sp>
        <p:nvSpPr>
          <p:cNvPr id="2" name="Заголовок 1"/>
          <p:cNvSpPr>
            <a:spLocks noGrp="1"/>
          </p:cNvSpPr>
          <p:nvPr>
            <p:ph type="title"/>
          </p:nvPr>
        </p:nvSpPr>
        <p:spPr>
          <a:xfrm>
            <a:off x="457200" y="152400"/>
            <a:ext cx="8229600" cy="1692424"/>
          </a:xfrm>
        </p:spPr>
        <p:txBody>
          <a:bodyPr>
            <a:noAutofit/>
          </a:bodyPr>
          <a:lstStyle/>
          <a:p>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r>
              <a:rPr lang="en-US" sz="1800" dirty="0" smtClean="0">
                <a:solidFill>
                  <a:schemeClr val="bg1"/>
                </a:solidFill>
                <a:latin typeface="Times New Roman" pitchFamily="18" charset="0"/>
                <a:cs typeface="Times New Roman" pitchFamily="18" charset="0"/>
              </a:rPr>
              <a:t>The </a:t>
            </a:r>
            <a:r>
              <a:rPr lang="en-US" sz="1800" dirty="0">
                <a:solidFill>
                  <a:schemeClr val="bg1"/>
                </a:solidFill>
                <a:latin typeface="Times New Roman" pitchFamily="18" charset="0"/>
                <a:cs typeface="Times New Roman" pitchFamily="18" charset="0"/>
              </a:rPr>
              <a:t>London Eye is one the largest Ferris wheels in Europe. Unforgettable views of the city open from its height of 135 </a:t>
            </a:r>
            <a:r>
              <a:rPr lang="en-US" sz="1800" dirty="0" err="1">
                <a:solidFill>
                  <a:schemeClr val="bg1"/>
                </a:solidFill>
                <a:latin typeface="Times New Roman" pitchFamily="18" charset="0"/>
                <a:cs typeface="Times New Roman" pitchFamily="18" charset="0"/>
              </a:rPr>
              <a:t>metres</a:t>
            </a:r>
            <a:r>
              <a:rPr lang="en-US" sz="1800" dirty="0">
                <a:solidFill>
                  <a:schemeClr val="bg1"/>
                </a:solidFill>
                <a:latin typeface="Times New Roman" pitchFamily="18" charset="0"/>
                <a:cs typeface="Times New Roman" pitchFamily="18" charset="0"/>
              </a:rPr>
              <a:t>.</a:t>
            </a:r>
            <a:r>
              <a:rPr lang="ru-RU" sz="1800" dirty="0">
                <a:solidFill>
                  <a:schemeClr val="bg1"/>
                </a:solidFill>
                <a:latin typeface="Times New Roman" pitchFamily="18" charset="0"/>
                <a:cs typeface="Times New Roman" pitchFamily="18" charset="0"/>
              </a:rPr>
              <a:t/>
            </a:r>
            <a:br>
              <a:rPr lang="ru-RU" sz="1800" dirty="0">
                <a:solidFill>
                  <a:schemeClr val="bg1"/>
                </a:solidFill>
                <a:latin typeface="Times New Roman" pitchFamily="18" charset="0"/>
                <a:cs typeface="Times New Roman" pitchFamily="18" charset="0"/>
              </a:rPr>
            </a:br>
            <a:r>
              <a:rPr lang="en-US" sz="1800" dirty="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The </a:t>
            </a:r>
            <a:r>
              <a:rPr lang="en-US" sz="1800" dirty="0">
                <a:solidFill>
                  <a:schemeClr val="bg1"/>
                </a:solidFill>
                <a:latin typeface="Times New Roman" pitchFamily="18" charset="0"/>
                <a:cs typeface="Times New Roman" pitchFamily="18" charset="0"/>
              </a:rPr>
              <a:t>wheel consists of 32 air-conditioned capsules which symbolize 32 boroughs of London. The London Eye rotates with the speed of 0,9 km/hour. The ride takes 30 minutes. The wheel looks like a big bicycle wheel.</a:t>
            </a:r>
            <a:endParaRPr lang="ru-RU"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32341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964704"/>
          </a:xfrm>
        </p:spPr>
        <p:txBody>
          <a:bodyPr>
            <a:normAutofit/>
          </a:bodyPr>
          <a:lstStyle/>
          <a:p>
            <a:pPr marL="0" indent="0" algn="ctr">
              <a:buNone/>
            </a:pPr>
            <a:r>
              <a:rPr lang="en-US" sz="4800" b="1" dirty="0" smtClean="0">
                <a:latin typeface="Times New Roman" pitchFamily="18" charset="0"/>
                <a:cs typeface="Times New Roman" pitchFamily="18" charset="0"/>
              </a:rPr>
              <a:t>THE END</a:t>
            </a:r>
            <a:endParaRPr lang="ru-RU" sz="4800" b="1"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3874442"/>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5300" b="1" dirty="0" smtClean="0">
                <a:solidFill>
                  <a:schemeClr val="bg1"/>
                </a:solidFill>
              </a:rPr>
              <a:t>THANK YOU </a:t>
            </a:r>
            <a:endParaRPr lang="ru-RU" sz="5300" b="1" dirty="0">
              <a:solidFill>
                <a:schemeClr val="bg1"/>
              </a:solidFill>
            </a:endParaRPr>
          </a:p>
        </p:txBody>
      </p:sp>
    </p:spTree>
    <p:extLst>
      <p:ext uri="{BB962C8B-B14F-4D97-AF65-F5344CB8AC3E}">
        <p14:creationId xmlns:p14="http://schemas.microsoft.com/office/powerpoint/2010/main" val="2197729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a:t>*</a:t>
            </a:r>
            <a:r>
              <a:rPr lang="ru-RU" dirty="0" smtClean="0"/>
              <a:t>  ДОСТОПРИМЕЧАТЕЛЬНОСТИ ЛОНДОНА.</a:t>
            </a:r>
          </a:p>
          <a:p>
            <a:pPr marL="0" indent="0" algn="ctr">
              <a:buNone/>
            </a:pPr>
            <a:r>
              <a:rPr lang="ru-RU" sz="4400" dirty="0"/>
              <a:t> </a:t>
            </a:r>
            <a:r>
              <a:rPr lang="ru-RU" sz="4400" dirty="0" smtClean="0"/>
              <a:t>   ЦЕЛЬ: </a:t>
            </a:r>
          </a:p>
          <a:p>
            <a:pPr>
              <a:buFont typeface="Arial" charset="0"/>
              <a:buChar char="•"/>
            </a:pPr>
            <a:r>
              <a:rPr lang="ru-RU" dirty="0" smtClean="0"/>
              <a:t>ИЗУЧИТЬ И ПРОАНАЛИЗИРОВАТЬ     </a:t>
            </a:r>
          </a:p>
          <a:p>
            <a:pPr marL="0" indent="0">
              <a:buNone/>
            </a:pPr>
            <a:r>
              <a:rPr lang="ru-RU" dirty="0"/>
              <a:t> </a:t>
            </a:r>
            <a:r>
              <a:rPr lang="ru-RU" dirty="0" smtClean="0"/>
              <a:t>   ТЕКСТОВУЮ, ВИДЕОИНФОРМАЦИЮ О  </a:t>
            </a:r>
          </a:p>
          <a:p>
            <a:pPr marL="0" indent="0">
              <a:buNone/>
            </a:pPr>
            <a:r>
              <a:rPr lang="ru-RU" dirty="0"/>
              <a:t> </a:t>
            </a:r>
            <a:r>
              <a:rPr lang="ru-RU" dirty="0" smtClean="0"/>
              <a:t>    ДОСТОПРИМЕЧАТЕЛЬНОСТЯХ </a:t>
            </a:r>
            <a:r>
              <a:rPr lang="ru-RU" dirty="0" smtClean="0"/>
              <a:t> ЛОНДОНА</a:t>
            </a:r>
            <a:r>
              <a:rPr lang="ru-RU" dirty="0" smtClean="0"/>
              <a:t>;</a:t>
            </a:r>
          </a:p>
          <a:p>
            <a:pPr>
              <a:buFont typeface="Arial" charset="0"/>
              <a:buChar char="•"/>
            </a:pPr>
            <a:r>
              <a:rPr lang="ru-RU" dirty="0" smtClean="0"/>
              <a:t>СОЗДАТЬ НА ОСНОВЕ ПОЛУЧЕННОЙ  </a:t>
            </a:r>
          </a:p>
          <a:p>
            <a:pPr marL="0" indent="0">
              <a:buNone/>
            </a:pPr>
            <a:r>
              <a:rPr lang="ru-RU" dirty="0"/>
              <a:t> </a:t>
            </a:r>
            <a:r>
              <a:rPr lang="ru-RU" dirty="0" smtClean="0"/>
              <a:t>    ИНФОРМАЦИИ КАРТУ ЛОНДОНА.</a:t>
            </a:r>
            <a:endParaRPr lang="ru-RU" dirty="0"/>
          </a:p>
        </p:txBody>
      </p:sp>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ПРЕДМЕТ ИССЛЕДОВАНИЯ</a:t>
            </a:r>
            <a:r>
              <a:rPr lang="ru-RU" dirty="0" smtClean="0"/>
              <a:t>:</a:t>
            </a:r>
            <a:endParaRPr lang="ru-RU" dirty="0"/>
          </a:p>
        </p:txBody>
      </p:sp>
    </p:spTree>
    <p:extLst>
      <p:ext uri="{BB962C8B-B14F-4D97-AF65-F5344CB8AC3E}">
        <p14:creationId xmlns:p14="http://schemas.microsoft.com/office/powerpoint/2010/main" val="373576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НАУЧИТЬСЯ РАБОТАТЬ В ГРУППЕ;</a:t>
            </a:r>
          </a:p>
          <a:p>
            <a:r>
              <a:rPr lang="ru-RU" dirty="0" smtClean="0"/>
              <a:t>НАУЧИТЬСЯ ОБОБЩАТЬ ИЗУЧЕННЫЙ МАТЕРИАЛ ПО ТЕМЕ;</a:t>
            </a:r>
          </a:p>
          <a:p>
            <a:r>
              <a:rPr lang="ru-RU" dirty="0" smtClean="0"/>
              <a:t>НАУЧИТЬСЯ РАБОТАТЬ С ДОПОЛНИТЕЛЬНОЙ ЛИТЕРАТУРОЙ;</a:t>
            </a:r>
          </a:p>
          <a:p>
            <a:r>
              <a:rPr lang="ru-RU" dirty="0" smtClean="0"/>
              <a:t>РАЗВИВАТЬ САМОСТОЯТЕЛЬНОСТЬ, ТВОРЧЕСТВО, АКТИВНОСТЬ.</a:t>
            </a:r>
            <a:endParaRPr lang="ru-RU" dirty="0"/>
          </a:p>
        </p:txBody>
      </p:sp>
      <p:sp>
        <p:nvSpPr>
          <p:cNvPr id="2" name="Заголовок 1"/>
          <p:cNvSpPr>
            <a:spLocks noGrp="1"/>
          </p:cNvSpPr>
          <p:nvPr>
            <p:ph type="title"/>
          </p:nvPr>
        </p:nvSpPr>
        <p:spPr/>
        <p:txBody>
          <a:bodyPr/>
          <a:lstStyle/>
          <a:p>
            <a:r>
              <a:rPr lang="ru-RU" dirty="0" smtClean="0"/>
              <a:t>ЗАДАЧИ:</a:t>
            </a:r>
            <a:endParaRPr lang="ru-RU" dirty="0"/>
          </a:p>
        </p:txBody>
      </p:sp>
    </p:spTree>
    <p:extLst>
      <p:ext uri="{BB962C8B-B14F-4D97-AF65-F5344CB8AC3E}">
        <p14:creationId xmlns:p14="http://schemas.microsoft.com/office/powerpoint/2010/main" val="632786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ПОИСКОВЫЙ- ИНФОРМАЦИЯ В СЕТИ ИНТЕРНЕТ, ДОПОЛНИТЕЛЬНАЯ ЛИТЕРАТУРА, ВИДЕОМАТЕРИАЛЫ.</a:t>
            </a:r>
          </a:p>
          <a:p>
            <a:r>
              <a:rPr lang="ru-RU" dirty="0" smtClean="0"/>
              <a:t>АНАЛИЗ-ОТБОР ТОЛЬКО САМОЙ ВАЖНОЙ И ИНТЕРЕСНОЙ ОНФОРМАЦИИ ПО ТЕМЕ.</a:t>
            </a:r>
          </a:p>
          <a:p>
            <a:r>
              <a:rPr lang="ru-RU" dirty="0" smtClean="0"/>
              <a:t>СИНТЕЗ- ОБОБЩЕНИЕ ПОЛУЧЕННОЙ ИНФОРМАЦИИ И СТРУКТИРОВАНИЕ ПО РУБРИКАМ.</a:t>
            </a:r>
            <a:endParaRPr lang="ru-RU" dirty="0"/>
          </a:p>
        </p:txBody>
      </p:sp>
      <p:sp>
        <p:nvSpPr>
          <p:cNvPr id="2" name="Заголовок 1"/>
          <p:cNvSpPr>
            <a:spLocks noGrp="1"/>
          </p:cNvSpPr>
          <p:nvPr>
            <p:ph type="title"/>
          </p:nvPr>
        </p:nvSpPr>
        <p:spPr/>
        <p:txBody>
          <a:bodyPr/>
          <a:lstStyle/>
          <a:p>
            <a:r>
              <a:rPr lang="ru-RU" dirty="0" smtClean="0"/>
              <a:t>МЕТОДЫ:</a:t>
            </a:r>
            <a:endParaRPr lang="ru-RU" dirty="0"/>
          </a:p>
        </p:txBody>
      </p:sp>
    </p:spTree>
    <p:extLst>
      <p:ext uri="{BB962C8B-B14F-4D97-AF65-F5344CB8AC3E}">
        <p14:creationId xmlns:p14="http://schemas.microsoft.com/office/powerpoint/2010/main" val="1786206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76872"/>
            <a:ext cx="8229600" cy="3849291"/>
          </a:xfrm>
        </p:spPr>
        <p:txBody>
          <a:bodyPr/>
          <a:lstStyle/>
          <a:p>
            <a:endParaRPr lang="ru-RU" dirty="0"/>
          </a:p>
        </p:txBody>
      </p:sp>
      <p:sp>
        <p:nvSpPr>
          <p:cNvPr id="2" name="Заголовок 1"/>
          <p:cNvSpPr>
            <a:spLocks noGrp="1"/>
          </p:cNvSpPr>
          <p:nvPr>
            <p:ph type="title"/>
          </p:nvPr>
        </p:nvSpPr>
        <p:spPr>
          <a:xfrm>
            <a:off x="457200" y="274638"/>
            <a:ext cx="8229600" cy="2002234"/>
          </a:xfrm>
        </p:spPr>
        <p:txBody>
          <a:bodyPr>
            <a:normAutofit fontScale="90000"/>
          </a:bodyPr>
          <a:lstStyle/>
          <a:p>
            <a:pPr algn="ctr"/>
            <a:r>
              <a:rPr lang="ru-RU" sz="1400" dirty="0" smtClean="0">
                <a:solidFill>
                  <a:schemeClr val="bg1"/>
                </a:solidFill>
                <a:latin typeface="Times New Roman" pitchFamily="18" charset="0"/>
                <a:cs typeface="Times New Roman" pitchFamily="18" charset="0"/>
              </a:rPr>
              <a:t>У КАЖДОГО ЧЕЛОВЕКА ЕСТЬ МЕЧТА. НАША МЕЧТА – ПОЕХАТЬ В ЛОНДОН! ЧТО ДЛЯ ЭТОГО НУЖНО?  КТО-ТО СКАЖЕТ: «МНОГО ДЕНЕГ», КТО-ТО - «ЗНАНИЕ АНГЛИЙСКОГО ЯЗЫКА». НО ГЛАВНОЕ ВСЕ ЖЕ – ЖЕЛАНИЕ ПОСЕТИТЬ ОДНУ ИЗ ДРЕВНЕЙШИХ СТОЛИЦ МИРА, ПРОЙТИСЬ ПО ЦЕНТРАЛЬНОЙ ТРАФАЛЬГАРСКОЙ ПЛОЩАДИ, ПОСИДЕТЬ В ОДНОМ ИЗ ТИХИХ ПАРКОВ, ПОЗНАКОМИТЬСЯ С БОГАТЕЙШЕЙ ИСТОРИЕЙ ВЕЛИКОБРИТАНИИ И ЕЕ КУЛЬТУРНЫМИ ПАМЯТНИКАМИ.</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НЕСКОЛЬКО МИЛЛИОНОВ ТУРИСТОВ ЕЖЕГОДНО ПРИЕЗЖАЮТ В ЭТУ СТРАНУ. МЫ ТОЖЕ РЕШИЛИ СОВЕРШИТЬ «ЗАОЧНОЕ» ПУТЕШЕСТВИЕ ПО ДОСТОПРИМЕЧАТЕЛЬНОСТЯМ  ЛОНДОНА И СОЗДАТЬ КАРТУ ЛОНДОНА.</a:t>
            </a:r>
            <a:br>
              <a:rPr lang="ru-RU" sz="1400" dirty="0" smtClean="0">
                <a:solidFill>
                  <a:schemeClr val="bg1"/>
                </a:solidFill>
                <a:latin typeface="Times New Roman" pitchFamily="18" charset="0"/>
                <a:cs typeface="Times New Roman" pitchFamily="18" charset="0"/>
              </a:rPr>
            </a:br>
            <a:r>
              <a:rPr lang="ru-RU" sz="2700" b="1" dirty="0" smtClean="0">
                <a:solidFill>
                  <a:schemeClr val="bg1"/>
                </a:solidFill>
                <a:latin typeface="Times New Roman" pitchFamily="18" charset="0"/>
                <a:cs typeface="Times New Roman" pitchFamily="18" charset="0"/>
              </a:rPr>
              <a:t>ОТПРАВЛЯЙТЕСЬ В УВЛЕКАТЕЛЬНОЕ ПУТЕШЕСТВИЕ ВМЕСТЕ С НАМИ!</a:t>
            </a:r>
            <a:endParaRPr lang="ru-RU" sz="2700" b="1" dirty="0">
              <a:solidFill>
                <a:schemeClr val="bg1"/>
              </a:solidFill>
              <a:latin typeface="Times New Roman" pitchFamily="18" charset="0"/>
              <a:cs typeface="Times New Roman" pitchFamily="18" charset="0"/>
            </a:endParaRPr>
          </a:p>
        </p:txBody>
      </p:sp>
      <p:pic>
        <p:nvPicPr>
          <p:cNvPr id="4" name="Рисунок 3" descr="http://www.mibs.ru/assets/images/country/great-britain/london1.jpg"/>
          <p:cNvPicPr/>
          <p:nvPr/>
        </p:nvPicPr>
        <p:blipFill>
          <a:blip r:embed="rId2"/>
          <a:srcRect/>
          <a:stretch>
            <a:fillRect/>
          </a:stretch>
        </p:blipFill>
        <p:spPr bwMode="auto">
          <a:xfrm>
            <a:off x="395536" y="2276872"/>
            <a:ext cx="8136903" cy="4104456"/>
          </a:xfrm>
          <a:prstGeom prst="rect">
            <a:avLst/>
          </a:prstGeom>
          <a:noFill/>
          <a:ln w="9525">
            <a:noFill/>
            <a:miter lim="800000"/>
            <a:headEnd/>
            <a:tailEnd/>
          </a:ln>
        </p:spPr>
      </p:pic>
    </p:spTree>
    <p:extLst>
      <p:ext uri="{BB962C8B-B14F-4D97-AF65-F5344CB8AC3E}">
        <p14:creationId xmlns:p14="http://schemas.microsoft.com/office/powerpoint/2010/main" val="3744649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gid.travel/sites/default/files/gallery/1_14.jpg"/>
          <p:cNvPicPr>
            <a:picLocks noGrp="1"/>
          </p:cNvPicPr>
          <p:nvPr>
            <p:ph idx="1"/>
          </p:nvPr>
        </p:nvPicPr>
        <p:blipFill>
          <a:blip r:embed="rId2"/>
          <a:srcRect/>
          <a:stretch>
            <a:fillRect/>
          </a:stretch>
        </p:blipFill>
        <p:spPr bwMode="auto">
          <a:xfrm>
            <a:off x="1043608" y="2132856"/>
            <a:ext cx="7026018" cy="4353347"/>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786210"/>
          </a:xfrm>
        </p:spPr>
        <p:txBody>
          <a:bodyPr>
            <a:noAutofit/>
          </a:bodyPr>
          <a:lstStyle/>
          <a:p>
            <a:r>
              <a:rPr lang="en-US" sz="1600" b="1" dirty="0">
                <a:solidFill>
                  <a:schemeClr val="bg1"/>
                </a:solidFill>
              </a:rPr>
              <a:t>Big Ben is the name of the Great bell of the clock at the Palace of Westminster. Nowadays this name mostly refers to the clock and the clock tower.</a:t>
            </a:r>
            <a:r>
              <a:rPr lang="ru-RU" sz="1600" b="1" dirty="0">
                <a:solidFill>
                  <a:schemeClr val="bg1"/>
                </a:solidFill>
              </a:rPr>
              <a:t/>
            </a:r>
            <a:br>
              <a:rPr lang="ru-RU" sz="1600" b="1" dirty="0">
                <a:solidFill>
                  <a:schemeClr val="bg1"/>
                </a:solidFill>
              </a:rPr>
            </a:br>
            <a:r>
              <a:rPr lang="en-US" sz="1600" b="1" dirty="0">
                <a:solidFill>
                  <a:schemeClr val="bg1"/>
                </a:solidFill>
              </a:rPr>
              <a:t> </a:t>
            </a:r>
            <a:r>
              <a:rPr lang="en-US" sz="1600" b="1" dirty="0" smtClean="0">
                <a:solidFill>
                  <a:schemeClr val="bg1"/>
                </a:solidFill>
              </a:rPr>
              <a:t>In </a:t>
            </a:r>
            <a:r>
              <a:rPr lang="en-US" sz="1600" b="1" dirty="0">
                <a:solidFill>
                  <a:schemeClr val="bg1"/>
                </a:solidFill>
              </a:rPr>
              <a:t>2012 the tower was renamed to celebrate the Diamond Jubilee of the Queen and is now officially known as the Elizabeth Tower.</a:t>
            </a:r>
            <a:r>
              <a:rPr lang="ru-RU" sz="1600" b="1" dirty="0">
                <a:solidFill>
                  <a:schemeClr val="bg1"/>
                </a:solidFill>
              </a:rPr>
              <a:t/>
            </a:r>
            <a:br>
              <a:rPr lang="ru-RU" sz="1600" b="1" dirty="0">
                <a:solidFill>
                  <a:schemeClr val="bg1"/>
                </a:solidFill>
              </a:rPr>
            </a:br>
            <a:r>
              <a:rPr lang="en-US" sz="1600" b="1" dirty="0">
                <a:solidFill>
                  <a:schemeClr val="bg1"/>
                </a:solidFill>
              </a:rPr>
              <a:t> </a:t>
            </a:r>
            <a:r>
              <a:rPr lang="en-US" sz="1600" b="1" dirty="0" smtClean="0">
                <a:solidFill>
                  <a:schemeClr val="bg1"/>
                </a:solidFill>
              </a:rPr>
              <a:t>The </a:t>
            </a:r>
            <a:r>
              <a:rPr lang="en-US" sz="1600" b="1" dirty="0">
                <a:solidFill>
                  <a:schemeClr val="bg1"/>
                </a:solidFill>
              </a:rPr>
              <a:t>height of the tower is 96,3 </a:t>
            </a:r>
            <a:r>
              <a:rPr lang="en-US" sz="1600" b="1" dirty="0" smtClean="0">
                <a:solidFill>
                  <a:schemeClr val="bg1"/>
                </a:solidFill>
              </a:rPr>
              <a:t>meters. </a:t>
            </a:r>
            <a:r>
              <a:rPr lang="en-US" sz="1600" b="1" dirty="0">
                <a:solidFill>
                  <a:schemeClr val="bg1"/>
                </a:solidFill>
              </a:rPr>
              <a:t>Big Ben is one of the most prominent symbols of the United Kingdom.</a:t>
            </a:r>
            <a:endParaRPr lang="ru-RU" sz="1600" b="1" dirty="0">
              <a:solidFill>
                <a:schemeClr val="bg1"/>
              </a:solidFill>
            </a:endParaRPr>
          </a:p>
        </p:txBody>
      </p:sp>
    </p:spTree>
    <p:extLst>
      <p:ext uri="{BB962C8B-B14F-4D97-AF65-F5344CB8AC3E}">
        <p14:creationId xmlns:p14="http://schemas.microsoft.com/office/powerpoint/2010/main" val="10856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facade-project.ru/images/cms/data/znamenitye_fasady/london-tauer-1.jpg"/>
          <p:cNvPicPr>
            <a:picLocks noGrp="1"/>
          </p:cNvPicPr>
          <p:nvPr>
            <p:ph idx="1"/>
          </p:nvPr>
        </p:nvPicPr>
        <p:blipFill>
          <a:blip r:embed="rId2"/>
          <a:stretch>
            <a:fillRect/>
          </a:stretch>
        </p:blipFill>
        <p:spPr bwMode="auto">
          <a:xfrm>
            <a:off x="1143000" y="1988840"/>
            <a:ext cx="6858000" cy="4107160"/>
          </a:xfrm>
          <a:prstGeom prst="rect">
            <a:avLst/>
          </a:prstGeom>
          <a:noFill/>
          <a:ln w="9525">
            <a:noFill/>
            <a:miter lim="800000"/>
            <a:headEnd/>
            <a:tailEnd/>
          </a:ln>
        </p:spPr>
      </p:pic>
      <p:sp>
        <p:nvSpPr>
          <p:cNvPr id="2" name="Заголовок 1"/>
          <p:cNvSpPr>
            <a:spLocks noGrp="1"/>
          </p:cNvSpPr>
          <p:nvPr>
            <p:ph type="title"/>
          </p:nvPr>
        </p:nvSpPr>
        <p:spPr>
          <a:xfrm>
            <a:off x="467544" y="404664"/>
            <a:ext cx="8229600" cy="1512168"/>
          </a:xfrm>
        </p:spPr>
        <p:txBody>
          <a:bodyPr>
            <a:normAutofit fontScale="90000"/>
          </a:bodyPr>
          <a:lstStyle/>
          <a:p>
            <a:r>
              <a:rPr lang="en-US" sz="2000" b="1" dirty="0">
                <a:solidFill>
                  <a:schemeClr val="bg1"/>
                </a:solidFill>
                <a:latin typeface="Times New Roman" pitchFamily="18" charset="0"/>
                <a:cs typeface="Times New Roman" pitchFamily="18" charset="0"/>
              </a:rPr>
              <a:t>The Tower of London is one of the main London's places of interest. It is located on the north bank of the River Thames and is one of the oldest buildings.</a:t>
            </a:r>
            <a:r>
              <a:rPr lang="ru-RU" sz="2000" b="1" dirty="0">
                <a:solidFill>
                  <a:schemeClr val="bg1"/>
                </a:solidFill>
                <a:latin typeface="Times New Roman" pitchFamily="18" charset="0"/>
                <a:cs typeface="Times New Roman" pitchFamily="18" charset="0"/>
              </a:rPr>
              <a:t/>
            </a:r>
            <a:br>
              <a:rPr lang="ru-RU" sz="2000" b="1" dirty="0">
                <a:solidFill>
                  <a:schemeClr val="bg1"/>
                </a:solidFill>
                <a:latin typeface="Times New Roman" pitchFamily="18" charset="0"/>
                <a:cs typeface="Times New Roman" pitchFamily="18" charset="0"/>
              </a:rPr>
            </a:br>
            <a:r>
              <a:rPr lang="en-US" sz="2000" b="1" dirty="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At </a:t>
            </a:r>
            <a:r>
              <a:rPr lang="en-US" sz="2000" b="1" dirty="0">
                <a:solidFill>
                  <a:schemeClr val="bg1"/>
                </a:solidFill>
                <a:latin typeface="Times New Roman" pitchFamily="18" charset="0"/>
                <a:cs typeface="Times New Roman" pitchFamily="18" charset="0"/>
              </a:rPr>
              <a:t>different times the Tower was used as a royal residence, fortress, prison, mint and, even, zoo. Today the Tower of London is the place where the Crown Jewels are kept.</a:t>
            </a:r>
            <a:r>
              <a:rPr lang="ru-RU" sz="2000" b="1" dirty="0">
                <a:solidFill>
                  <a:schemeClr val="bg1"/>
                </a:solidFill>
                <a:latin typeface="Times New Roman" pitchFamily="18" charset="0"/>
                <a:cs typeface="Times New Roman" pitchFamily="18" charset="0"/>
              </a:rPr>
              <a:t/>
            </a:r>
            <a:br>
              <a:rPr lang="ru-RU" sz="2000" b="1" dirty="0">
                <a:solidFill>
                  <a:schemeClr val="bg1"/>
                </a:solidFill>
                <a:latin typeface="Times New Roman" pitchFamily="18" charset="0"/>
                <a:cs typeface="Times New Roman" pitchFamily="18" charset="0"/>
              </a:rPr>
            </a:br>
            <a:r>
              <a:rPr lang="en-US" sz="2000" b="1" dirty="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Every </a:t>
            </a:r>
            <a:r>
              <a:rPr lang="en-US" sz="2000" b="1" dirty="0">
                <a:solidFill>
                  <a:schemeClr val="bg1"/>
                </a:solidFill>
                <a:latin typeface="Times New Roman" pitchFamily="18" charset="0"/>
                <a:cs typeface="Times New Roman" pitchFamily="18" charset="0"/>
              </a:rPr>
              <a:t>day its doors are open for tourists. A few black ravens live on its territory. The walls of the Tower are still guarded by palace guard in historical outfits</a:t>
            </a:r>
            <a:r>
              <a:rPr lang="en-US" sz="2000" dirty="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2974888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arhivurokov.ru/videouroki/html/2016/01/09/98726145/98726145_13.jpeg"/>
          <p:cNvPicPr>
            <a:picLocks noGrp="1"/>
          </p:cNvPicPr>
          <p:nvPr>
            <p:ph idx="1"/>
          </p:nvPr>
        </p:nvPicPr>
        <p:blipFill>
          <a:blip r:embed="rId2"/>
          <a:stretch>
            <a:fillRect/>
          </a:stretch>
        </p:blipFill>
        <p:spPr bwMode="auto">
          <a:xfrm>
            <a:off x="467544" y="2420888"/>
            <a:ext cx="8064896" cy="4248472"/>
          </a:xfrm>
          <a:prstGeom prst="rect">
            <a:avLst/>
          </a:prstGeom>
          <a:noFill/>
          <a:ln w="9525">
            <a:noFill/>
            <a:miter lim="800000"/>
            <a:headEnd/>
            <a:tailEnd/>
          </a:ln>
        </p:spPr>
      </p:pic>
      <p:sp>
        <p:nvSpPr>
          <p:cNvPr id="2" name="Заголовок 1"/>
          <p:cNvSpPr>
            <a:spLocks noGrp="1"/>
          </p:cNvSpPr>
          <p:nvPr>
            <p:ph type="title"/>
          </p:nvPr>
        </p:nvSpPr>
        <p:spPr>
          <a:xfrm>
            <a:off x="457200" y="692696"/>
            <a:ext cx="8229600" cy="1512168"/>
          </a:xfrm>
        </p:spPr>
        <p:txBody>
          <a:bodyPr>
            <a:noAutofit/>
          </a:bodyPr>
          <a:lstStyle/>
          <a:p>
            <a:r>
              <a:rPr lang="en-US" sz="1800" dirty="0">
                <a:solidFill>
                  <a:schemeClr val="bg1"/>
                </a:solidFill>
                <a:effectLst/>
              </a:rPr>
              <a:t>Tower Bridge has stood over the River Thames in London since 1894 and is one of the finest, most recognisable bridges in the world. It is the London bridge you tend to see in movies and on advertising literature for London. Tower Bridge is the only Thames bridge which can be raised. Its middle section can be raised to permit large vessels to pass the Tower Bridge. Massive engines raise the bridge sections, which weigh about 1000 tons each, in just over a minute. It used to be raised about 50 times a day, but nowadays it is only raised 4 to 5 times a week.Tower Bridge is 60 meters long with towers that rise to a height of 43 meters.</a:t>
            </a:r>
            <a:endParaRPr lang="ru-RU" sz="1800" dirty="0">
              <a:solidFill>
                <a:schemeClr val="bg1"/>
              </a:solidFill>
            </a:endParaRPr>
          </a:p>
        </p:txBody>
      </p:sp>
    </p:spTree>
    <p:extLst>
      <p:ext uri="{BB962C8B-B14F-4D97-AF65-F5344CB8AC3E}">
        <p14:creationId xmlns:p14="http://schemas.microsoft.com/office/powerpoint/2010/main" val="1891109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voyage-maximum.ru/workdir/items_photos/buckingham-palace_1.jpg"/>
          <p:cNvPicPr>
            <a:picLocks noGrp="1"/>
          </p:cNvPicPr>
          <p:nvPr>
            <p:ph idx="1"/>
          </p:nvPr>
        </p:nvPicPr>
        <p:blipFill>
          <a:blip r:embed="rId2"/>
          <a:stretch>
            <a:fillRect/>
          </a:stretch>
        </p:blipFill>
        <p:spPr bwMode="auto">
          <a:xfrm>
            <a:off x="844510" y="1772816"/>
            <a:ext cx="7454980" cy="4323184"/>
          </a:xfrm>
          <a:prstGeom prst="rect">
            <a:avLst/>
          </a:prstGeom>
          <a:noFill/>
          <a:ln w="9525">
            <a:noFill/>
            <a:miter lim="800000"/>
            <a:headEnd/>
            <a:tailEnd/>
          </a:ln>
        </p:spPr>
      </p:pic>
      <p:sp>
        <p:nvSpPr>
          <p:cNvPr id="2" name="Заголовок 1"/>
          <p:cNvSpPr>
            <a:spLocks noGrp="1"/>
          </p:cNvSpPr>
          <p:nvPr>
            <p:ph type="title"/>
          </p:nvPr>
        </p:nvSpPr>
        <p:spPr>
          <a:xfrm>
            <a:off x="457200" y="152400"/>
            <a:ext cx="8229600" cy="1548408"/>
          </a:xfrm>
        </p:spPr>
        <p:txBody>
          <a:bodyPr>
            <a:noAutofit/>
          </a:bodyPr>
          <a:lstStyle/>
          <a:p>
            <a:r>
              <a:rPr lang="en-US" sz="1600" b="1" dirty="0">
                <a:solidFill>
                  <a:schemeClr val="bg1"/>
                </a:solidFill>
                <a:latin typeface="Times New Roman" pitchFamily="18" charset="0"/>
                <a:cs typeface="Times New Roman" pitchFamily="18" charset="0"/>
              </a:rPr>
              <a:t>Buckingham Palace is the official residence of Queen Elizabeth. It is located near Green Park. When the Queen is in the residence, the Royal Standard flies over Buckingham Palace.</a:t>
            </a:r>
            <a:r>
              <a:rPr lang="ru-RU" sz="1600" b="1" dirty="0">
                <a:solidFill>
                  <a:schemeClr val="bg1"/>
                </a:solidFill>
                <a:latin typeface="Times New Roman" pitchFamily="18" charset="0"/>
                <a:cs typeface="Times New Roman" pitchFamily="18" charset="0"/>
              </a:rPr>
              <a:t/>
            </a:r>
            <a:br>
              <a:rPr lang="ru-RU" sz="1600" b="1" dirty="0">
                <a:solidFill>
                  <a:schemeClr val="bg1"/>
                </a:solidFill>
                <a:latin typeface="Times New Roman" pitchFamily="18" charset="0"/>
                <a:cs typeface="Times New Roman" pitchFamily="18" charset="0"/>
              </a:rPr>
            </a:br>
            <a:r>
              <a:rPr lang="en-US" sz="1600" b="1" dirty="0">
                <a:solidFill>
                  <a:schemeClr val="bg1"/>
                </a:solidFill>
                <a:latin typeface="Times New Roman" pitchFamily="18" charset="0"/>
                <a:cs typeface="Times New Roman" pitchFamily="18" charset="0"/>
              </a:rPr>
              <a:t> </a:t>
            </a:r>
            <a:r>
              <a:rPr lang="en-US" sz="1600" b="1" dirty="0" smtClean="0">
                <a:solidFill>
                  <a:schemeClr val="bg1"/>
                </a:solidFill>
                <a:latin typeface="Times New Roman" pitchFamily="18" charset="0"/>
                <a:cs typeface="Times New Roman" pitchFamily="18" charset="0"/>
              </a:rPr>
              <a:t>There </a:t>
            </a:r>
            <a:r>
              <a:rPr lang="en-US" sz="1600" b="1" dirty="0">
                <a:solidFill>
                  <a:schemeClr val="bg1"/>
                </a:solidFill>
                <a:latin typeface="Times New Roman" pitchFamily="18" charset="0"/>
                <a:cs typeface="Times New Roman" pitchFamily="18" charset="0"/>
              </a:rPr>
              <a:t>are 775 rooms where members of the Royal family and their servants live. There are also rooms for guests. There are offices, on-site post and even swimming pool in the palace.</a:t>
            </a:r>
            <a:r>
              <a:rPr lang="ru-RU" sz="1600" b="1" dirty="0">
                <a:solidFill>
                  <a:schemeClr val="bg1"/>
                </a:solidFill>
                <a:latin typeface="Times New Roman" pitchFamily="18" charset="0"/>
                <a:cs typeface="Times New Roman" pitchFamily="18" charset="0"/>
              </a:rPr>
              <a:t/>
            </a:r>
            <a:br>
              <a:rPr lang="ru-RU" sz="1600" b="1" dirty="0">
                <a:solidFill>
                  <a:schemeClr val="bg1"/>
                </a:solidFill>
                <a:latin typeface="Times New Roman" pitchFamily="18" charset="0"/>
                <a:cs typeface="Times New Roman" pitchFamily="18" charset="0"/>
              </a:rPr>
            </a:br>
            <a:r>
              <a:rPr lang="en-US" sz="1600" b="1" dirty="0">
                <a:solidFill>
                  <a:schemeClr val="bg1"/>
                </a:solidFill>
                <a:latin typeface="Times New Roman" pitchFamily="18" charset="0"/>
                <a:cs typeface="Times New Roman" pitchFamily="18" charset="0"/>
              </a:rPr>
              <a:t> </a:t>
            </a:r>
            <a:r>
              <a:rPr lang="en-US" sz="1600" b="1" dirty="0" smtClean="0">
                <a:solidFill>
                  <a:schemeClr val="bg1"/>
                </a:solidFill>
                <a:latin typeface="Times New Roman" pitchFamily="18" charset="0"/>
                <a:cs typeface="Times New Roman" pitchFamily="18" charset="0"/>
              </a:rPr>
              <a:t>Throughout </a:t>
            </a:r>
            <a:r>
              <a:rPr lang="en-US" sz="1600" b="1" dirty="0">
                <a:solidFill>
                  <a:schemeClr val="bg1"/>
                </a:solidFill>
                <a:latin typeface="Times New Roman" pitchFamily="18" charset="0"/>
                <a:cs typeface="Times New Roman" pitchFamily="18" charset="0"/>
              </a:rPr>
              <a:t>the year right in front of Buckingham Palace the ceremony of the Changing of the Guard takes place, attracting a lot of tourists.</a:t>
            </a:r>
            <a:endParaRPr lang="ru-RU" sz="1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82890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90</TotalTime>
  <Words>394</Words>
  <Application>Microsoft Office PowerPoint</Application>
  <PresentationFormat>Экран (4:3)</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Я ЛЮБЛЮ ЛОНДОН</vt:lpstr>
      <vt:lpstr>ПРЕДМЕТ ИССЛЕДОВАНИЯ:</vt:lpstr>
      <vt:lpstr>ЗАДАЧИ:</vt:lpstr>
      <vt:lpstr>МЕТОДЫ:</vt:lpstr>
      <vt:lpstr>У КАЖДОГО ЧЕЛОВЕКА ЕСТЬ МЕЧТА. НАША МЕЧТА – ПОЕХАТЬ В ЛОНДОН! ЧТО ДЛЯ ЭТОГО НУЖНО?  КТО-ТО СКАЖЕТ: «МНОГО ДЕНЕГ», КТО-ТО - «ЗНАНИЕ АНГЛИЙСКОГО ЯЗЫКА». НО ГЛАВНОЕ ВСЕ ЖЕ – ЖЕЛАНИЕ ПОСЕТИТЬ ОДНУ ИЗ ДРЕВНЕЙШИХ СТОЛИЦ МИРА, ПРОЙТИСЬ ПО ЦЕНТРАЛЬНОЙ ТРАФАЛЬГАРСКОЙ ПЛОЩАДИ, ПОСИДЕТЬ В ОДНОМ ИЗ ТИХИХ ПАРКОВ, ПОЗНАКОМИТЬСЯ С БОГАТЕЙШЕЙ ИСТОРИЕЙ ВЕЛИКОБРИТАНИИ И ЕЕ КУЛЬТУРНЫМИ ПАМЯТНИКАМИ. НЕСКОЛЬКО МИЛЛИОНОВ ТУРИСТОВ ЕЖЕГОДНО ПРИЕЗЖАЮТ В ЭТУ СТРАНУ. МЫ ТОЖЕ РЕШИЛИ СОВЕРШИТЬ «ЗАОЧНОЕ» ПУТЕШЕСТВИЕ ПО ДОСТОПРИМЕЧАТЕЛЬНОСТЯМ  ЛОНДОНА И СОЗДАТЬ КАРТУ ЛОНДОНА. ОТПРАВЛЯЙТЕСЬ В УВЛЕКАТЕЛЬНОЕ ПУТЕШЕСТВИЕ ВМЕСТЕ С НАМИ!</vt:lpstr>
      <vt:lpstr>Big Ben is the name of the Great bell of the clock at the Palace of Westminster. Nowadays this name mostly refers to the clock and the clock tower.  In 2012 the tower was renamed to celebrate the Diamond Jubilee of the Queen and is now officially known as the Elizabeth Tower.  The height of the tower is 96,3 meters. Big Ben is one of the most prominent symbols of the United Kingdom.</vt:lpstr>
      <vt:lpstr>The Tower of London is one of the main London's places of interest. It is located on the north bank of the River Thames and is one of the oldest buildings.  At different times the Tower was used as a royal residence, fortress, prison, mint and, even, zoo. Today the Tower of London is the place where the Crown Jewels are kept.  Every day its doors are open for tourists. A few black ravens live on its territory. The walls of the Tower are still guarded by palace guard in historical outfits.</vt:lpstr>
      <vt:lpstr>Tower Bridge has stood over the River Thames in London since 1894 and is one of the finest, most recognisable bridges in the world. It is the London bridge you tend to see in movies and on advertising literature for London. Tower Bridge is the only Thames bridge which can be raised. Its middle section can be raised to permit large vessels to pass the Tower Bridge. Massive engines raise the bridge sections, which weigh about 1000 tons each, in just over a minute. It used to be raised about 50 times a day, but nowadays it is only raised 4 to 5 times a week.Tower Bridge is 60 meters long with towers that rise to a height of 43 meters.</vt:lpstr>
      <vt:lpstr>Buckingham Palace is the official residence of Queen Elizabeth. It is located near Green Park. When the Queen is in the residence, the Royal Standard flies over Buckingham Palace.  There are 775 rooms where members of the Royal family and their servants live. There are also rooms for guests. There are offices, on-site post and even swimming pool in the palace.  Throughout the year right in front of Buckingham Palace the ceremony of the Changing of the Guard takes place, attracting a lot of tourists.</vt:lpstr>
      <vt:lpstr> The London Eye is one the largest Ferris wheels in Europe. Unforgettable views of the city open from its height of 135 metres.  The wheel consists of 32 air-conditioned capsules which symbolize 32 boroughs of London. The London Eye rotates with the speed of 0,9 km/hour. The ride takes 30 minutes. The wheel looks like a big bicycle wheel.</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ЛЮБЛЮ ЛОНДОН</dc:title>
  <dc:creator>User</dc:creator>
  <cp:lastModifiedBy>User</cp:lastModifiedBy>
  <cp:revision>10</cp:revision>
  <dcterms:created xsi:type="dcterms:W3CDTF">2018-03-12T10:29:03Z</dcterms:created>
  <dcterms:modified xsi:type="dcterms:W3CDTF">2018-03-16T08:36:21Z</dcterms:modified>
</cp:coreProperties>
</file>