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68" r:id="rId2"/>
    <p:sldId id="275" r:id="rId3"/>
    <p:sldId id="270" r:id="rId4"/>
    <p:sldId id="269" r:id="rId5"/>
    <p:sldId id="271" r:id="rId6"/>
    <p:sldId id="267" r:id="rId7"/>
    <p:sldId id="256" r:id="rId8"/>
    <p:sldId id="258" r:id="rId9"/>
    <p:sldId id="265" r:id="rId10"/>
    <p:sldId id="260" r:id="rId11"/>
    <p:sldId id="262" r:id="rId12"/>
    <p:sldId id="263" r:id="rId13"/>
    <p:sldId id="272" r:id="rId14"/>
    <p:sldId id="274"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540"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AD50C0-7E66-43EB-8ABC-4AE1967B39E3}" type="datetimeFigureOut">
              <a:rPr lang="ru-RU" smtClean="0"/>
              <a:t>03.04.2018</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460D5-41B0-4273-82D5-B6CDD5C6ACC5}" type="slidenum">
              <a:rPr lang="ru-RU" smtClean="0"/>
              <a:t>‹#›</a:t>
            </a:fld>
            <a:endParaRPr lang="ru-RU"/>
          </a:p>
        </p:txBody>
      </p:sp>
    </p:spTree>
    <p:extLst>
      <p:ext uri="{BB962C8B-B14F-4D97-AF65-F5344CB8AC3E}">
        <p14:creationId xmlns:p14="http://schemas.microsoft.com/office/powerpoint/2010/main" val="261328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B460D5-41B0-4273-82D5-B6CDD5C6ACC5}" type="slidenum">
              <a:rPr lang="ru-RU" smtClean="0"/>
              <a:t>10</a:t>
            </a:fld>
            <a:endParaRPr lang="ru-RU"/>
          </a:p>
        </p:txBody>
      </p:sp>
    </p:spTree>
    <p:extLst>
      <p:ext uri="{BB962C8B-B14F-4D97-AF65-F5344CB8AC3E}">
        <p14:creationId xmlns:p14="http://schemas.microsoft.com/office/powerpoint/2010/main" val="2145194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B641994-AC03-3D4A-B57F-47F683FDDD45}" type="datetimeFigureOut">
              <a:rPr lang="ru-RU" smtClean="0"/>
              <a:t>03.04.2018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B641994-AC03-3D4A-B57F-47F683FDDD45}" type="datetimeFigureOut">
              <a:rPr lang="ru-RU" smtClean="0"/>
              <a:t>03.04.2018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B641994-AC03-3D4A-B57F-47F683FDDD45}" type="datetimeFigureOut">
              <a:rPr lang="ru-RU" smtClean="0"/>
              <a:t>03.04.2018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954A3B-38F9-F44C-B1A9-23C9A97877F4}" type="slidenum">
              <a:rPr lang="ru-RU" smtClean="0"/>
              <a:t>‹#›</a:t>
            </a:fld>
            <a:endParaRPr lang="ru-RU"/>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B641994-AC03-3D4A-B57F-47F683FDDD45}" type="datetimeFigureOut">
              <a:rPr lang="ru-RU" smtClean="0"/>
              <a:t>03.04.2018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954A3B-38F9-F44C-B1A9-23C9A97877F4}"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B641994-AC03-3D4A-B57F-47F683FDDD45}" type="datetimeFigureOut">
              <a:rPr lang="ru-RU" smtClean="0"/>
              <a:t>03.04.2018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8B641994-AC03-3D4A-B57F-47F683FDDD45}" type="datetimeFigureOut">
              <a:rPr lang="ru-RU" smtClean="0"/>
              <a:t>03.04.2018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1954A3B-38F9-F44C-B1A9-23C9A97877F4}" type="slidenum">
              <a:rPr lang="ru-RU" smtClean="0"/>
              <a:t>‹#›</a:t>
            </a:fld>
            <a:endParaRPr lang="ru-RU"/>
          </a:p>
        </p:txBody>
      </p:sp>
      <p:sp>
        <p:nvSpPr>
          <p:cNvPr id="9" name="Content Placeholder 8"/>
          <p:cNvSpPr>
            <a:spLocks noGrp="1"/>
          </p:cNvSpPr>
          <p:nvPr>
            <p:ph sz="quarter" idx="13"/>
          </p:nvPr>
        </p:nvSpPr>
        <p:spPr>
          <a:xfrm>
            <a:off x="902207"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B641994-AC03-3D4A-B57F-47F683FDDD45}" type="datetimeFigureOut">
              <a:rPr lang="ru-RU" smtClean="0"/>
              <a:t>03.04.2018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B641994-AC03-3D4A-B57F-47F683FDDD45}" type="datetimeFigureOut">
              <a:rPr lang="ru-RU" smtClean="0"/>
              <a:t>03.04.2018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B641994-AC03-3D4A-B57F-47F683FDDD45}" type="datetimeFigureOut">
              <a:rPr lang="ru-RU" smtClean="0"/>
              <a:t>03.04.2018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1954A3B-38F9-F44C-B1A9-23C9A97877F4}"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B641994-AC03-3D4A-B57F-47F683FDDD45}" type="datetimeFigureOut">
              <a:rPr lang="ru-RU" smtClean="0"/>
              <a:t>03.04.2018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1954A3B-38F9-F44C-B1A9-23C9A97877F4}" type="slidenum">
              <a:rPr lang="ru-RU" smtClean="0"/>
              <a:t>‹#›</a:t>
            </a:fld>
            <a:endParaRPr lang="ru-RU"/>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B641994-AC03-3D4A-B57F-47F683FDDD45}" type="datetimeFigureOut">
              <a:rPr lang="ru-RU" smtClean="0"/>
              <a:t>03.04.2018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1954A3B-38F9-F44C-B1A9-23C9A97877F4}" type="slidenum">
              <a:rPr lang="ru-RU" smtClean="0"/>
              <a:t>‹#›</a:t>
            </a:fld>
            <a:endParaRPr lang="ru-RU"/>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1" name="chimes.wav"/>
          </p:stSnd>
        </p:sndAc>
      </p:transition>
    </mc:Choice>
    <mc:Fallback xmlns="">
      <p:transition spd="slow">
        <p:fad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8B641994-AC03-3D4A-B57F-47F683FDDD45}" type="datetimeFigureOut">
              <a:rPr lang="ru-RU" smtClean="0"/>
              <a:t>03.04.2018</a:t>
            </a:fld>
            <a:endParaRPr lang="ru-RU"/>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81954A3B-38F9-F44C-B1A9-23C9A97877F4}" type="slidenum">
              <a:rPr lang="ru-RU" smtClean="0"/>
              <a:t>‹#›</a:t>
            </a:fld>
            <a:endParaRPr lang="ru-RU"/>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900">
        <p14:glitter pattern="hexagon"/>
        <p:sndAc>
          <p:stSnd>
            <p:snd r:embed="rId13" name="chimes.wav"/>
          </p:stSnd>
        </p:sndAc>
      </p:transition>
    </mc:Choice>
    <mc:Fallback xmlns="">
      <p:transition spd="slow">
        <p:fade/>
        <p:sndAc>
          <p:stSnd>
            <p:snd r:embed="rId14" name="chimes.wav"/>
          </p:stSnd>
        </p:sndAc>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0"/>
            <a:ext cx="11582400" cy="6781800"/>
          </a:xfrm>
          <a:prstGeom prst="rect">
            <a:avLst/>
          </a:prstGeom>
          <a:noFill/>
          <a:ln>
            <a:noFill/>
          </a:ln>
          <a:effectLst/>
          <a:scene3d>
            <a:camera prst="orthographicFront">
              <a:rot lat="20399999"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609600" y="228600"/>
            <a:ext cx="10972800" cy="4953000"/>
          </a:xfrm>
          <a:scene3d>
            <a:camera prst="perspectiveContrastingRightFacing"/>
            <a:lightRig rig="threePt" dir="t"/>
          </a:scene3d>
        </p:spPr>
        <p:txBody>
          <a:bodyPr>
            <a:normAutofit/>
          </a:bodyPr>
          <a:lstStyle/>
          <a:p>
            <a:r>
              <a:rPr lang="ru-RU" sz="6600" b="1" dirty="0" smtClean="0">
                <a:solidFill>
                  <a:srgbClr val="FF0000"/>
                </a:solidFill>
              </a:rPr>
              <a:t>Его Величество – КОСМОС!</a:t>
            </a:r>
            <a:endParaRPr lang="ru-RU" sz="6600" b="1" dirty="0">
              <a:solidFill>
                <a:srgbClr val="FF0000"/>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582614"/>
            <a:ext cx="2070100" cy="3886198"/>
          </a:xfrm>
          <a:prstGeom prst="rect">
            <a:avLst/>
          </a:prstGeom>
          <a:noFill/>
          <a:ln w="57150">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799963"/>
            <a:ext cx="1981200" cy="1594591"/>
          </a:xfrm>
          <a:prstGeom prst="rect">
            <a:avLst/>
          </a:prstGeom>
          <a:noFill/>
          <a:ln w="57150">
            <a:solidFill>
              <a:srgbClr val="FF0000"/>
            </a:solidFill>
            <a:miter lim="800000"/>
            <a:headEnd/>
            <a:tailEnd/>
          </a:ln>
          <a:effectLst/>
          <a:scene3d>
            <a:camera prst="orthographicFront">
              <a:rot lat="0" lon="0" rev="20099999"/>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7250" y="3048001"/>
            <a:ext cx="3352800" cy="1752600"/>
          </a:xfrm>
          <a:prstGeom prst="rect">
            <a:avLst/>
          </a:prstGeom>
          <a:noFill/>
          <a:ln w="571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1" y="685800"/>
            <a:ext cx="2666999" cy="1954075"/>
          </a:xfrm>
          <a:prstGeom prst="rect">
            <a:avLst/>
          </a:prstGeom>
          <a:noFill/>
          <a:ln w="57150">
            <a:solidFill>
              <a:srgbClr val="FFFF00"/>
            </a:solidFill>
            <a:miter lim="800000"/>
            <a:headEnd/>
            <a:tailEnd/>
          </a:ln>
          <a:effectLst/>
          <a:scene3d>
            <a:camera prst="orthographicFront">
              <a:rot lat="0" lon="0" rev="6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715000" y="5029201"/>
            <a:ext cx="5880100" cy="830997"/>
          </a:xfrm>
          <a:prstGeom prst="rect">
            <a:avLst/>
          </a:prstGeom>
        </p:spPr>
        <p:txBody>
          <a:bodyPr wrap="square">
            <a:spAutoFit/>
          </a:bodyPr>
          <a:lstStyle/>
          <a:p>
            <a:r>
              <a:rPr lang="ru-RU" sz="1600" dirty="0" smtClean="0">
                <a:solidFill>
                  <a:srgbClr val="FFFF00"/>
                </a:solidFill>
              </a:rPr>
              <a:t>Подготовила </a:t>
            </a:r>
            <a:r>
              <a:rPr lang="ru-RU" sz="1600" dirty="0">
                <a:solidFill>
                  <a:srgbClr val="FFFF00"/>
                </a:solidFill>
              </a:rPr>
              <a:t>презентацию: </a:t>
            </a:r>
            <a:r>
              <a:rPr lang="ru-RU" sz="1600" dirty="0" smtClean="0">
                <a:solidFill>
                  <a:srgbClr val="FFFF00"/>
                </a:solidFill>
              </a:rPr>
              <a:t> </a:t>
            </a:r>
            <a:r>
              <a:rPr lang="ru-RU" sz="1600" dirty="0">
                <a:solidFill>
                  <a:srgbClr val="FFFF00"/>
                </a:solidFill>
              </a:rPr>
              <a:t>Галич Людмила Юрьевна, классный руководитель 7 </a:t>
            </a:r>
            <a:r>
              <a:rPr lang="ru-RU" sz="1600" dirty="0" smtClean="0">
                <a:solidFill>
                  <a:srgbClr val="FFFF00"/>
                </a:solidFill>
              </a:rPr>
              <a:t>класса МКОУ «</a:t>
            </a:r>
            <a:r>
              <a:rPr lang="ru-RU" sz="1600" dirty="0" err="1" smtClean="0">
                <a:solidFill>
                  <a:srgbClr val="FFFF00"/>
                </a:solidFill>
              </a:rPr>
              <a:t>Аксайская</a:t>
            </a:r>
            <a:r>
              <a:rPr lang="ru-RU" sz="1600" dirty="0" smtClean="0">
                <a:solidFill>
                  <a:srgbClr val="FFFF00"/>
                </a:solidFill>
              </a:rPr>
              <a:t> СШ» Октябрьского муниципального района </a:t>
            </a:r>
            <a:r>
              <a:rPr lang="ru-RU" sz="1600" smtClean="0">
                <a:solidFill>
                  <a:srgbClr val="FFFF00"/>
                </a:solidFill>
              </a:rPr>
              <a:t>Волгоградской области</a:t>
            </a:r>
            <a:endParaRPr lang="ru-RU" sz="1600" dirty="0">
              <a:solidFill>
                <a:srgbClr val="FFFF00"/>
              </a:solidFill>
            </a:endParaRPr>
          </a:p>
        </p:txBody>
      </p:sp>
    </p:spTree>
    <p:extLst>
      <p:ext uri="{BB962C8B-B14F-4D97-AF65-F5344CB8AC3E}">
        <p14:creationId xmlns:p14="http://schemas.microsoft.com/office/powerpoint/2010/main" val="2164036999"/>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199"/>
            <a:ext cx="1676399" cy="5638802"/>
          </a:xfrm>
          <a:prstGeom prst="rect">
            <a:avLst/>
          </a:prstGeom>
          <a:noFill/>
          <a:ln w="571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a:extLst>
              <a:ext uri="{FF2B5EF4-FFF2-40B4-BE49-F238E27FC236}">
                <a16:creationId xmlns:a16="http://schemas.microsoft.com/office/drawing/2014/main" xmlns="" id="{8BA2A883-BA1F-044D-AB55-EA4CD6EFE73B}"/>
              </a:ext>
            </a:extLst>
          </p:cNvPr>
          <p:cNvSpPr>
            <a:spLocks noGrp="1"/>
          </p:cNvSpPr>
          <p:nvPr>
            <p:ph idx="1"/>
          </p:nvPr>
        </p:nvSpPr>
        <p:spPr>
          <a:xfrm>
            <a:off x="2057400" y="789783"/>
            <a:ext cx="6781800" cy="5746751"/>
          </a:xfrm>
          <a:ln w="57150">
            <a:solidFill>
              <a:schemeClr val="accent6"/>
            </a:solidFill>
          </a:ln>
          <a:effectLst>
            <a:outerShdw blurRad="76200" dir="13500000" sy="23000" kx="1200000" algn="br" rotWithShape="0">
              <a:prstClr val="black">
                <a:alpha val="20000"/>
              </a:prstClr>
            </a:outerShdw>
            <a:reflection blurRad="6350" stA="50000" endA="300" endPos="38500" dist="50800" dir="5400000" sy="-100000" algn="bl" rotWithShape="0"/>
          </a:effectLst>
        </p:spPr>
        <p:style>
          <a:lnRef idx="1">
            <a:schemeClr val="accent2"/>
          </a:lnRef>
          <a:fillRef idx="2">
            <a:schemeClr val="accent2"/>
          </a:fillRef>
          <a:effectRef idx="1">
            <a:schemeClr val="accent2"/>
          </a:effectRef>
          <a:fontRef idx="minor">
            <a:schemeClr val="dk1"/>
          </a:fontRef>
        </p:style>
        <p:txBody>
          <a:bodyPr>
            <a:noAutofit/>
          </a:bodyPr>
          <a:lstStyle/>
          <a:p>
            <a:r>
              <a:rPr lang="ru-RU" b="0" i="0" dirty="0">
                <a:solidFill>
                  <a:srgbClr val="333333"/>
                </a:solidFill>
                <a:effectLst/>
                <a:latin typeface="Helvetica Neue"/>
              </a:rPr>
              <a:t>Полет на корабле "Восток" был сопряжен с огромными рисками для жизни Гагарина. По причине спешки не были продублированы некоторые важные системы, корабль не оборудовался системой мягкой посадки, даже не была создана система аварийного спасения на случай неполадок во время старта. Шанс, что первый космонавт погибнет, так и не поднявшись в воздух, был очень большим. </a:t>
            </a:r>
            <a:r>
              <a:rPr lang="ru-RU" b="0" i="0" dirty="0" smtClean="0">
                <a:solidFill>
                  <a:srgbClr val="333333"/>
                </a:solidFill>
                <a:effectLst/>
                <a:latin typeface="Helvetica Neue"/>
              </a:rPr>
              <a:t>Итак, </a:t>
            </a:r>
            <a:r>
              <a:rPr lang="ru-RU" b="1" i="1" dirty="0" smtClean="0">
                <a:solidFill>
                  <a:srgbClr val="FF0000"/>
                </a:solidFill>
                <a:effectLst/>
                <a:latin typeface="Helvetica Neue"/>
              </a:rPr>
              <a:t>12 </a:t>
            </a:r>
            <a:r>
              <a:rPr lang="ru-RU" b="1" i="1" dirty="0">
                <a:solidFill>
                  <a:srgbClr val="FF0000"/>
                </a:solidFill>
                <a:effectLst/>
                <a:latin typeface="Helvetica Neue"/>
              </a:rPr>
              <a:t>апреля 1961 года </a:t>
            </a:r>
            <a:r>
              <a:rPr lang="ru-RU" b="0" i="0" dirty="0">
                <a:solidFill>
                  <a:srgbClr val="333333"/>
                </a:solidFill>
                <a:effectLst/>
                <a:latin typeface="Helvetica Neue"/>
              </a:rPr>
              <a:t>осуществился взлет с космодрома "Байконур". Из-за того, что возникли неполадки с оборудованием, Гагарин поднялся на 100 километров выше, чем изначально планировалось. </a:t>
            </a:r>
            <a:endParaRPr lang="ru-RU" dirty="0"/>
          </a:p>
        </p:txBody>
      </p:sp>
      <p:sp>
        <p:nvSpPr>
          <p:cNvPr id="2" name="Заголовок 1">
            <a:extLst>
              <a:ext uri="{FF2B5EF4-FFF2-40B4-BE49-F238E27FC236}">
                <a16:creationId xmlns:a16="http://schemas.microsoft.com/office/drawing/2014/main" xmlns="" id="{963513F6-44A1-F645-B855-27D643F27EEE}"/>
              </a:ext>
            </a:extLst>
          </p:cNvPr>
          <p:cNvSpPr>
            <a:spLocks noGrp="1"/>
          </p:cNvSpPr>
          <p:nvPr>
            <p:ph type="title"/>
          </p:nvPr>
        </p:nvSpPr>
        <p:spPr>
          <a:xfrm>
            <a:off x="1338263" y="293689"/>
            <a:ext cx="9823847" cy="992188"/>
          </a:xfrm>
        </p:spPr>
        <p:txBody>
          <a:bodyPr>
            <a:noAutofit/>
          </a:bodyPr>
          <a:lstStyle/>
          <a:p>
            <a:r>
              <a:rPr lang="ru-RU" b="1" i="0" dirty="0">
                <a:solidFill>
                  <a:srgbClr val="FF0000"/>
                </a:solidFill>
                <a:effectLst/>
                <a:latin typeface="Helvetica Neue"/>
              </a:rPr>
              <a:t>Первый </a:t>
            </a:r>
            <a:r>
              <a:rPr lang="ru-RU" b="1" i="0" dirty="0" smtClean="0">
                <a:solidFill>
                  <a:srgbClr val="FF0000"/>
                </a:solidFill>
                <a:effectLst/>
                <a:latin typeface="Helvetica Neue"/>
              </a:rPr>
              <a:t>полет человека в </a:t>
            </a:r>
            <a:r>
              <a:rPr lang="ru-RU" b="1" i="0" dirty="0">
                <a:solidFill>
                  <a:srgbClr val="FF0000"/>
                </a:solidFill>
                <a:effectLst/>
                <a:latin typeface="Helvetica Neue"/>
              </a:rPr>
              <a:t>космос</a:t>
            </a:r>
            <a:br>
              <a:rPr lang="ru-RU" b="1" i="0" dirty="0">
                <a:solidFill>
                  <a:srgbClr val="FF0000"/>
                </a:solidFill>
                <a:effectLst/>
                <a:latin typeface="Helvetica Neue"/>
              </a:rPr>
            </a:br>
            <a:endParaRPr lang="ru-RU" dirty="0">
              <a:solidFill>
                <a:srgbClr val="FF0000"/>
              </a:solidFill>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838199"/>
            <a:ext cx="3048000" cy="5638801"/>
          </a:xfrm>
          <a:prstGeom prst="rect">
            <a:avLst/>
          </a:prstGeom>
          <a:noFill/>
          <a:ln w="7620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75355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3" name="chimes.wav"/>
          </p:stSnd>
        </p:sndAc>
      </p:transition>
    </mc:Choice>
    <mc:Fallback xmlns="">
      <p:transition spd="slow">
        <p:fade/>
        <p:sndAc>
          <p:stSnd>
            <p:snd r:embed="rId6"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B5A63C9F-4781-3A49-8A34-E1CB0E0C4DAE}"/>
              </a:ext>
            </a:extLst>
          </p:cNvPr>
          <p:cNvSpPr>
            <a:spLocks noGrp="1"/>
          </p:cNvSpPr>
          <p:nvPr>
            <p:ph idx="1"/>
          </p:nvPr>
        </p:nvSpPr>
        <p:spPr>
          <a:xfrm>
            <a:off x="0" y="1270794"/>
            <a:ext cx="11887200" cy="5222082"/>
          </a:xfrm>
          <a:solidFill>
            <a:schemeClr val="accent2">
              <a:lumMod val="75000"/>
            </a:schemeClr>
          </a:solidFill>
          <a:ln>
            <a:solidFill>
              <a:schemeClr val="bg2"/>
            </a:solidFill>
          </a:ln>
        </p:spPr>
        <p:txBody>
          <a:bodyPr>
            <a:normAutofit fontScale="92500" lnSpcReduction="20000"/>
          </a:bodyPr>
          <a:lstStyle/>
          <a:p>
            <a:r>
              <a:rPr lang="ru-RU" b="0" i="0" dirty="0" smtClean="0">
                <a:solidFill>
                  <a:schemeClr val="tx1"/>
                </a:solidFill>
                <a:effectLst/>
                <a:latin typeface="Helvetica Neue"/>
              </a:rPr>
              <a:t>                                   </a:t>
            </a:r>
            <a:r>
              <a:rPr lang="ru-RU" sz="2200" b="0" i="0" dirty="0" smtClean="0">
                <a:solidFill>
                  <a:schemeClr val="tx1"/>
                </a:solidFill>
                <a:effectLst/>
                <a:latin typeface="Helvetica Neue"/>
              </a:rPr>
              <a:t>27 </a:t>
            </a:r>
            <a:r>
              <a:rPr lang="ru-RU" sz="2200" b="0" i="0" dirty="0">
                <a:solidFill>
                  <a:schemeClr val="tx1"/>
                </a:solidFill>
                <a:effectLst/>
                <a:latin typeface="Helvetica Neue"/>
              </a:rPr>
              <a:t>марта 1968 года Гагарин выполнял тренировочный </a:t>
            </a:r>
            <a:r>
              <a:rPr lang="ru-RU" sz="2200" b="0" i="0" dirty="0" smtClean="0">
                <a:solidFill>
                  <a:schemeClr val="tx1"/>
                </a:solidFill>
                <a:effectLst/>
                <a:latin typeface="Helvetica Neue"/>
              </a:rPr>
              <a:t>полет </a:t>
            </a:r>
          </a:p>
          <a:p>
            <a:r>
              <a:rPr lang="ru-RU" sz="2200" dirty="0" smtClean="0">
                <a:solidFill>
                  <a:schemeClr val="tx1"/>
                </a:solidFill>
                <a:latin typeface="Helvetica Neue"/>
              </a:rPr>
              <a:t>                                   </a:t>
            </a:r>
            <a:r>
              <a:rPr lang="ru-RU" sz="2200" b="0" i="0" dirty="0" smtClean="0">
                <a:solidFill>
                  <a:schemeClr val="tx1"/>
                </a:solidFill>
                <a:effectLst/>
                <a:latin typeface="Helvetica Neue"/>
              </a:rPr>
              <a:t>и по неизвестным причинам совершил маневр, из которого </a:t>
            </a:r>
          </a:p>
          <a:p>
            <a:r>
              <a:rPr lang="ru-RU" sz="2200" dirty="0" smtClean="0">
                <a:solidFill>
                  <a:schemeClr val="tx1"/>
                </a:solidFill>
                <a:latin typeface="Helvetica Neue"/>
              </a:rPr>
              <a:t>                                   </a:t>
            </a:r>
            <a:r>
              <a:rPr lang="ru-RU" sz="2200" b="0" i="0" dirty="0" smtClean="0">
                <a:solidFill>
                  <a:schemeClr val="tx1"/>
                </a:solidFill>
                <a:effectLst/>
                <a:latin typeface="Helvetica Neue"/>
              </a:rPr>
              <a:t>не </a:t>
            </a:r>
            <a:r>
              <a:rPr lang="ru-RU" sz="2200" b="0" i="0" dirty="0">
                <a:solidFill>
                  <a:schemeClr val="tx1"/>
                </a:solidFill>
                <a:effectLst/>
                <a:latin typeface="Helvetica Neue"/>
              </a:rPr>
              <a:t>смог выйти. Самолет врезался в землю, Гагарин и его инструктор Владимир Серегин погибли. Тела летчиков были кремированы, урны с прахом похоронены в Кремлевской стене. Одной из возможных причин трагедии называют сближение и резкое уклонение от другого </a:t>
            </a:r>
            <a:r>
              <a:rPr lang="ru-RU" sz="2200" b="0" i="0" dirty="0" smtClean="0">
                <a:solidFill>
                  <a:schemeClr val="tx1"/>
                </a:solidFill>
                <a:effectLst/>
                <a:latin typeface="Helvetica Neue"/>
              </a:rPr>
              <a:t>самолета</a:t>
            </a:r>
            <a:r>
              <a:rPr lang="ru-RU" sz="2200" b="0" i="0" dirty="0">
                <a:solidFill>
                  <a:schemeClr val="tx1"/>
                </a:solidFill>
                <a:effectLst/>
                <a:latin typeface="Helvetica Neue"/>
              </a:rPr>
              <a:t>, в результате чего МиГ-15УТИ </a:t>
            </a:r>
            <a:endParaRPr lang="ru-RU" sz="2200" b="0" i="0" dirty="0" smtClean="0">
              <a:solidFill>
                <a:schemeClr val="tx1"/>
              </a:solidFill>
              <a:effectLst/>
              <a:latin typeface="Helvetica Neue"/>
            </a:endParaRPr>
          </a:p>
          <a:p>
            <a:r>
              <a:rPr lang="ru-RU" sz="2200" b="0" i="0" dirty="0" smtClean="0">
                <a:solidFill>
                  <a:schemeClr val="tx1"/>
                </a:solidFill>
                <a:effectLst/>
                <a:latin typeface="Helvetica Neue"/>
              </a:rPr>
              <a:t>Гагарина </a:t>
            </a:r>
            <a:r>
              <a:rPr lang="ru-RU" sz="2200" b="0" i="0" dirty="0">
                <a:solidFill>
                  <a:schemeClr val="tx1"/>
                </a:solidFill>
                <a:effectLst/>
                <a:latin typeface="Helvetica Neue"/>
              </a:rPr>
              <a:t>ушел в </a:t>
            </a:r>
            <a:r>
              <a:rPr lang="ru-RU" sz="2200" b="0" i="0" dirty="0" smtClean="0">
                <a:solidFill>
                  <a:schemeClr val="tx1"/>
                </a:solidFill>
                <a:effectLst/>
                <a:latin typeface="Helvetica Neue"/>
              </a:rPr>
              <a:t>штопор</a:t>
            </a:r>
            <a:r>
              <a:rPr lang="ru-RU" sz="2200" b="0" i="0" dirty="0">
                <a:solidFill>
                  <a:schemeClr val="tx1"/>
                </a:solidFill>
                <a:effectLst/>
                <a:latin typeface="Helvetica Neue"/>
              </a:rPr>
              <a:t>. Из-за неверных данных о </a:t>
            </a:r>
            <a:r>
              <a:rPr lang="ru-RU" sz="2200" b="0" i="0" dirty="0" err="1" smtClean="0">
                <a:solidFill>
                  <a:schemeClr val="tx1"/>
                </a:solidFill>
                <a:effectLst/>
                <a:latin typeface="Helvetica Neue"/>
              </a:rPr>
              <a:t>метеоуслови</a:t>
            </a:r>
            <a:endParaRPr lang="ru-RU" sz="2200" b="0" i="0" dirty="0" smtClean="0">
              <a:solidFill>
                <a:schemeClr val="tx1"/>
              </a:solidFill>
              <a:effectLst/>
              <a:latin typeface="Helvetica Neue"/>
            </a:endParaRPr>
          </a:p>
          <a:p>
            <a:r>
              <a:rPr lang="ru-RU" sz="2200" b="0" i="0" dirty="0" err="1" smtClean="0">
                <a:solidFill>
                  <a:schemeClr val="tx1"/>
                </a:solidFill>
                <a:effectLst/>
                <a:latin typeface="Helvetica Neue"/>
              </a:rPr>
              <a:t>ях</a:t>
            </a:r>
            <a:r>
              <a:rPr lang="ru-RU" sz="2200" b="0" i="0" dirty="0" smtClean="0">
                <a:solidFill>
                  <a:schemeClr val="tx1"/>
                </a:solidFill>
                <a:effectLst/>
                <a:latin typeface="Helvetica Neue"/>
              </a:rPr>
              <a:t> </a:t>
            </a:r>
            <a:r>
              <a:rPr lang="ru-RU" sz="2200" b="0" i="0" dirty="0">
                <a:solidFill>
                  <a:schemeClr val="tx1"/>
                </a:solidFill>
                <a:effectLst/>
                <a:latin typeface="Helvetica Neue"/>
              </a:rPr>
              <a:t>и </a:t>
            </a:r>
            <a:r>
              <a:rPr lang="ru-RU" sz="2200" b="0" i="0" dirty="0" smtClean="0">
                <a:solidFill>
                  <a:schemeClr val="tx1"/>
                </a:solidFill>
                <a:effectLst/>
                <a:latin typeface="Helvetica Neue"/>
              </a:rPr>
              <a:t>показателей </a:t>
            </a:r>
            <a:r>
              <a:rPr lang="ru-RU" sz="2200" b="0" i="0" dirty="0">
                <a:solidFill>
                  <a:schemeClr val="tx1"/>
                </a:solidFill>
                <a:effectLst/>
                <a:latin typeface="Helvetica Neue"/>
              </a:rPr>
              <a:t>приборов летчики попросту не успели </a:t>
            </a:r>
            <a:r>
              <a:rPr lang="ru-RU" sz="2200" b="0" i="0" dirty="0" smtClean="0">
                <a:solidFill>
                  <a:schemeClr val="tx1"/>
                </a:solidFill>
                <a:effectLst/>
                <a:latin typeface="Helvetica Neue"/>
              </a:rPr>
              <a:t>вывести</a:t>
            </a:r>
          </a:p>
          <a:p>
            <a:r>
              <a:rPr lang="ru-RU" sz="2200" b="0" i="0" dirty="0" smtClean="0">
                <a:solidFill>
                  <a:schemeClr val="tx1"/>
                </a:solidFill>
                <a:effectLst/>
                <a:latin typeface="Helvetica Neue"/>
              </a:rPr>
              <a:t> самолет </a:t>
            </a:r>
            <a:r>
              <a:rPr lang="ru-RU" sz="2200" b="0" i="0" dirty="0">
                <a:solidFill>
                  <a:schemeClr val="tx1"/>
                </a:solidFill>
                <a:effectLst/>
                <a:latin typeface="Helvetica Neue"/>
              </a:rPr>
              <a:t>из </a:t>
            </a:r>
            <a:r>
              <a:rPr lang="ru-RU" sz="2200" b="0" i="0" dirty="0" smtClean="0">
                <a:solidFill>
                  <a:schemeClr val="tx1"/>
                </a:solidFill>
                <a:effectLst/>
                <a:latin typeface="Helvetica Neue"/>
              </a:rPr>
              <a:t>падения.</a:t>
            </a:r>
          </a:p>
          <a:p>
            <a:r>
              <a:rPr lang="ru-RU" sz="2200" b="0" i="0" dirty="0" smtClean="0">
                <a:solidFill>
                  <a:schemeClr val="tx1"/>
                </a:solidFill>
                <a:effectLst/>
                <a:latin typeface="Helvetica Neue"/>
              </a:rPr>
              <a:t>Долгие годы истина оставалась неизвестной.</a:t>
            </a:r>
          </a:p>
          <a:p>
            <a:r>
              <a:rPr lang="ru-RU" sz="2200" b="0" i="0" dirty="0" smtClean="0">
                <a:solidFill>
                  <a:schemeClr val="tx1"/>
                </a:solidFill>
                <a:effectLst/>
                <a:latin typeface="Helvetica Neue"/>
              </a:rPr>
              <a:t>В </a:t>
            </a:r>
            <a:r>
              <a:rPr lang="ru-RU" sz="2200" b="0" i="0" dirty="0">
                <a:solidFill>
                  <a:schemeClr val="tx1"/>
                </a:solidFill>
                <a:effectLst/>
                <a:latin typeface="Helvetica Neue"/>
              </a:rPr>
              <a:t>2013 году космонавт </a:t>
            </a:r>
            <a:r>
              <a:rPr lang="ru-RU" sz="2200" b="0" i="0" smtClean="0">
                <a:solidFill>
                  <a:schemeClr val="tx1"/>
                </a:solidFill>
                <a:effectLst/>
                <a:latin typeface="Helvetica Neue"/>
              </a:rPr>
              <a:t>Алексей Леонов поделился </a:t>
            </a:r>
            <a:r>
              <a:rPr lang="ru-RU" sz="2200" b="0" i="0" dirty="0" smtClean="0">
                <a:solidFill>
                  <a:schemeClr val="tx1"/>
                </a:solidFill>
                <a:effectLst/>
                <a:latin typeface="Helvetica Neue"/>
              </a:rPr>
              <a:t>рассекречен</a:t>
            </a:r>
          </a:p>
          <a:p>
            <a:r>
              <a:rPr lang="ru-RU" sz="2200" b="0" i="0" dirty="0" smtClean="0">
                <a:solidFill>
                  <a:schemeClr val="tx1"/>
                </a:solidFill>
                <a:effectLst/>
                <a:latin typeface="Helvetica Neue"/>
              </a:rPr>
              <a:t>ной </a:t>
            </a:r>
            <a:r>
              <a:rPr lang="ru-RU" sz="2200" b="0" i="0" dirty="0">
                <a:solidFill>
                  <a:schemeClr val="tx1"/>
                </a:solidFill>
                <a:effectLst/>
                <a:latin typeface="Helvetica Neue"/>
              </a:rPr>
              <a:t>информацией о последнем полете Гагарина с прессой. </a:t>
            </a:r>
            <a:endParaRPr lang="ru-RU" sz="2200" b="0" i="0" dirty="0" smtClean="0">
              <a:solidFill>
                <a:schemeClr val="tx1"/>
              </a:solidFill>
              <a:effectLst/>
              <a:latin typeface="Helvetica Neue"/>
            </a:endParaRPr>
          </a:p>
          <a:p>
            <a:r>
              <a:rPr lang="ru-RU" sz="2200" b="0" i="0" dirty="0" smtClean="0">
                <a:solidFill>
                  <a:schemeClr val="tx1"/>
                </a:solidFill>
                <a:effectLst/>
                <a:latin typeface="Helvetica Neue"/>
              </a:rPr>
              <a:t>Вышеназванная </a:t>
            </a:r>
            <a:r>
              <a:rPr lang="ru-RU" sz="2200" b="0" i="0" dirty="0">
                <a:solidFill>
                  <a:schemeClr val="tx1"/>
                </a:solidFill>
                <a:effectLst/>
                <a:latin typeface="Helvetica Neue"/>
              </a:rPr>
              <a:t>версия полностью подтвердилась. Непонятным </a:t>
            </a:r>
            <a:endParaRPr lang="ru-RU" sz="2200" b="0" i="0" dirty="0" smtClean="0">
              <a:solidFill>
                <a:schemeClr val="tx1"/>
              </a:solidFill>
              <a:effectLst/>
              <a:latin typeface="Helvetica Neue"/>
            </a:endParaRPr>
          </a:p>
          <a:p>
            <a:r>
              <a:rPr lang="ru-RU" sz="2200" b="0" i="0" dirty="0" smtClean="0">
                <a:solidFill>
                  <a:schemeClr val="tx1"/>
                </a:solidFill>
                <a:effectLst/>
                <a:latin typeface="Helvetica Neue"/>
              </a:rPr>
              <a:t>образом </a:t>
            </a:r>
            <a:r>
              <a:rPr lang="ru-RU" sz="2200" b="0" i="0" dirty="0">
                <a:solidFill>
                  <a:schemeClr val="tx1"/>
                </a:solidFill>
                <a:effectLst/>
                <a:latin typeface="Helvetica Neue"/>
              </a:rPr>
              <a:t>рядом с самолетом Гагарина и Серегина оказался </a:t>
            </a:r>
            <a:endParaRPr lang="ru-RU" sz="2200" b="0" i="0" dirty="0" smtClean="0">
              <a:solidFill>
                <a:schemeClr val="tx1"/>
              </a:solidFill>
              <a:effectLst/>
              <a:latin typeface="Helvetica Neue"/>
            </a:endParaRPr>
          </a:p>
          <a:p>
            <a:r>
              <a:rPr lang="ru-RU" sz="2200" b="0" i="0" dirty="0" smtClean="0">
                <a:solidFill>
                  <a:schemeClr val="tx1"/>
                </a:solidFill>
                <a:effectLst/>
                <a:latin typeface="Helvetica Neue"/>
              </a:rPr>
              <a:t>истребитель </a:t>
            </a:r>
            <a:r>
              <a:rPr lang="ru-RU" sz="2200" b="0" i="0" dirty="0">
                <a:solidFill>
                  <a:schemeClr val="tx1"/>
                </a:solidFill>
                <a:effectLst/>
                <a:latin typeface="Helvetica Neue"/>
              </a:rPr>
              <a:t>СУ-15, который своим потоком вогнал МиГ-15УТИ в </a:t>
            </a:r>
            <a:endParaRPr lang="ru-RU" sz="2200" b="0" i="0" dirty="0" smtClean="0">
              <a:solidFill>
                <a:schemeClr val="tx1"/>
              </a:solidFill>
              <a:effectLst/>
              <a:latin typeface="Helvetica Neue"/>
            </a:endParaRPr>
          </a:p>
          <a:p>
            <a:r>
              <a:rPr lang="ru-RU" sz="2200" b="0" i="0" dirty="0" smtClean="0">
                <a:solidFill>
                  <a:schemeClr val="tx1"/>
                </a:solidFill>
                <a:effectLst/>
                <a:latin typeface="Helvetica Neue"/>
              </a:rPr>
              <a:t>спираль</a:t>
            </a:r>
            <a:r>
              <a:rPr lang="ru-RU" sz="2200" b="0" i="0" dirty="0">
                <a:solidFill>
                  <a:schemeClr val="tx1"/>
                </a:solidFill>
                <a:effectLst/>
                <a:latin typeface="Helvetica Neue"/>
              </a:rPr>
              <a:t>. Летчики погибли, не успев вывести самолет из падения</a:t>
            </a:r>
            <a:r>
              <a:rPr lang="ru-RU" b="0" i="0" dirty="0">
                <a:solidFill>
                  <a:srgbClr val="333333"/>
                </a:solidFill>
                <a:effectLst/>
                <a:latin typeface="Helvetica Neue"/>
              </a:rPr>
              <a:t>.</a:t>
            </a:r>
            <a:endParaRPr lang="ru-RU" dirty="0"/>
          </a:p>
        </p:txBody>
      </p:sp>
      <p:sp>
        <p:nvSpPr>
          <p:cNvPr id="2" name="Заголовок 1">
            <a:extLst>
              <a:ext uri="{FF2B5EF4-FFF2-40B4-BE49-F238E27FC236}">
                <a16:creationId xmlns:a16="http://schemas.microsoft.com/office/drawing/2014/main" xmlns="" id="{70822FA3-936E-694A-BA54-4C52DFE7CC82}"/>
              </a:ext>
            </a:extLst>
          </p:cNvPr>
          <p:cNvSpPr>
            <a:spLocks noGrp="1"/>
          </p:cNvSpPr>
          <p:nvPr>
            <p:ph type="title"/>
          </p:nvPr>
        </p:nvSpPr>
        <p:spPr>
          <a:xfrm>
            <a:off x="3927872" y="0"/>
            <a:ext cx="4733925" cy="1460500"/>
          </a:xfrm>
        </p:spPr>
        <p:txBody>
          <a:bodyPr>
            <a:normAutofit/>
          </a:bodyPr>
          <a:lstStyle/>
          <a:p>
            <a:r>
              <a:rPr lang="en-US" sz="4800" dirty="0" err="1">
                <a:latin typeface="Abadi" panose="020B0604020104020204" pitchFamily="34" charset="0"/>
              </a:rPr>
              <a:t>Гибель</a:t>
            </a:r>
            <a:endParaRPr lang="ru-RU" sz="4800" dirty="0"/>
          </a:p>
        </p:txBody>
      </p:sp>
      <p:pic>
        <p:nvPicPr>
          <p:cNvPr id="4" name="Рисунок 4">
            <a:extLst>
              <a:ext uri="{FF2B5EF4-FFF2-40B4-BE49-F238E27FC236}">
                <a16:creationId xmlns:a16="http://schemas.microsoft.com/office/drawing/2014/main" xmlns="" id="{66B85FC9-5221-7A44-83E6-A29B8F738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743200"/>
            <a:ext cx="3581400" cy="3749674"/>
          </a:xfrm>
          <a:prstGeom prst="rect">
            <a:avLst/>
          </a:prstGeom>
          <a:ln>
            <a:solidFill>
              <a:schemeClr val="tx1"/>
            </a:solid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228601"/>
            <a:ext cx="2438399" cy="17525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68771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306125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a:extLst>
              <a:ext uri="{FF2B5EF4-FFF2-40B4-BE49-F238E27FC236}">
                <a16:creationId xmlns:a16="http://schemas.microsoft.com/office/drawing/2014/main" xmlns="" id="{CC8D7292-73ED-F649-82E0-36E341DD90A3}"/>
              </a:ext>
            </a:extLst>
          </p:cNvPr>
          <p:cNvSpPr>
            <a:spLocks noGrp="1"/>
          </p:cNvSpPr>
          <p:nvPr>
            <p:ph idx="1"/>
          </p:nvPr>
        </p:nvSpPr>
        <p:spPr>
          <a:xfrm>
            <a:off x="838200" y="1143001"/>
            <a:ext cx="10515600" cy="5714999"/>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76200">
            <a:solidFill>
              <a:srgbClr val="FFFF00"/>
            </a:solidFill>
          </a:ln>
          <a:scene3d>
            <a:camera prst="perspectiveRelaxedModerately"/>
            <a:lightRig rig="threePt" dir="t"/>
          </a:scene3d>
        </p:spPr>
        <p:txBody>
          <a:bodyPr>
            <a:normAutofit/>
          </a:bodyPr>
          <a:lstStyle/>
          <a:p>
            <a:r>
              <a:rPr lang="ru-RU" b="0" i="0" dirty="0">
                <a:solidFill>
                  <a:srgbClr val="FF0000"/>
                </a:solidFill>
                <a:effectLst/>
                <a:latin typeface="Helvetica Neue"/>
              </a:rPr>
              <a:t>Перед полетом Гагарина в космос ТАСС подготовил три сообщения: на случай удачного полета, неудачного и на случай приземления вне территории СССР.</a:t>
            </a:r>
          </a:p>
          <a:p>
            <a:r>
              <a:rPr lang="ru-RU" b="0" i="0" dirty="0">
                <a:solidFill>
                  <a:srgbClr val="FF0000"/>
                </a:solidFill>
                <a:effectLst/>
                <a:latin typeface="Helvetica Neue"/>
              </a:rPr>
              <a:t>Легендарная фраза "Ну, поехали!" является цитатой из Диккенса.</a:t>
            </a:r>
          </a:p>
          <a:p>
            <a:r>
              <a:rPr lang="ru-RU" b="0" i="0" dirty="0">
                <a:solidFill>
                  <a:srgbClr val="FF0000"/>
                </a:solidFill>
                <a:effectLst/>
                <a:latin typeface="Helvetica Neue"/>
              </a:rPr>
              <a:t>Позывной первого человека в космосе знали все советские школьники – «Кедр».</a:t>
            </a:r>
          </a:p>
          <a:p>
            <a:r>
              <a:rPr lang="ru-RU" b="0" i="0" dirty="0">
                <a:solidFill>
                  <a:srgbClr val="FF0000"/>
                </a:solidFill>
                <a:effectLst/>
                <a:latin typeface="Helvetica Neue"/>
              </a:rPr>
              <a:t>В Великобритании королева пригласила космонавта на чай, а затем сфотографировалась рядом с Гагариным на память, что нарушило протокол. Королева объяснила свой поступок тем, что космонавт -больше не земной человек, а небесный, поэтому ничего оскорбительного для монаршей особы в том, чтобы сфотографироваться с ним – нет.</a:t>
            </a:r>
          </a:p>
          <a:p>
            <a:endParaRPr lang="ru-RU" dirty="0"/>
          </a:p>
        </p:txBody>
      </p:sp>
      <p:sp>
        <p:nvSpPr>
          <p:cNvPr id="2" name="Заголовок 1">
            <a:extLst>
              <a:ext uri="{FF2B5EF4-FFF2-40B4-BE49-F238E27FC236}">
                <a16:creationId xmlns:a16="http://schemas.microsoft.com/office/drawing/2014/main" xmlns="" id="{6B9729DE-F400-974E-81FD-46D9306FB6E3}"/>
              </a:ext>
            </a:extLst>
          </p:cNvPr>
          <p:cNvSpPr>
            <a:spLocks noGrp="1"/>
          </p:cNvSpPr>
          <p:nvPr>
            <p:ph type="title"/>
          </p:nvPr>
        </p:nvSpPr>
        <p:spPr>
          <a:xfrm>
            <a:off x="1999059" y="240109"/>
            <a:ext cx="8448675" cy="979091"/>
          </a:xfrm>
        </p:spPr>
        <p:txBody>
          <a:bodyPr>
            <a:normAutofit/>
          </a:bodyPr>
          <a:lstStyle/>
          <a:p>
            <a:r>
              <a:rPr lang="en-US" sz="4800" b="1" i="1" dirty="0" err="1">
                <a:solidFill>
                  <a:srgbClr val="FFFF00"/>
                </a:solidFill>
                <a:latin typeface="Aharoni" pitchFamily="2" charset="-79"/>
                <a:cs typeface="Aharoni" pitchFamily="2" charset="-79"/>
              </a:rPr>
              <a:t>Интересные</a:t>
            </a:r>
            <a:r>
              <a:rPr lang="en-US" sz="4800" b="1" i="1" dirty="0">
                <a:solidFill>
                  <a:srgbClr val="FFFF00"/>
                </a:solidFill>
                <a:latin typeface="Aharoni" pitchFamily="2" charset="-79"/>
                <a:cs typeface="Aharoni" pitchFamily="2" charset="-79"/>
              </a:rPr>
              <a:t> </a:t>
            </a:r>
            <a:r>
              <a:rPr lang="en-US" sz="4800" b="1" i="1" dirty="0" err="1">
                <a:solidFill>
                  <a:srgbClr val="FFFF00"/>
                </a:solidFill>
                <a:latin typeface="Aharoni" pitchFamily="2" charset="-79"/>
                <a:cs typeface="Aharoni" pitchFamily="2" charset="-79"/>
              </a:rPr>
              <a:t>Факты</a:t>
            </a:r>
            <a:endParaRPr lang="ru-RU" sz="4800" b="1" i="1" dirty="0">
              <a:solidFill>
                <a:srgbClr val="FFFF00"/>
              </a:solidFill>
              <a:cs typeface="Aharoni" pitchFamily="2" charset="-79"/>
            </a:endParaRPr>
          </a:p>
        </p:txBody>
      </p:sp>
    </p:spTree>
    <p:extLst>
      <p:ext uri="{BB962C8B-B14F-4D97-AF65-F5344CB8AC3E}">
        <p14:creationId xmlns:p14="http://schemas.microsoft.com/office/powerpoint/2010/main" val="1740569142"/>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4"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81001" y="3124200"/>
            <a:ext cx="11430000" cy="3001963"/>
          </a:xfrm>
          <a:blipFill>
            <a:blip r:embed="rId3"/>
            <a:tile tx="0" ty="0" sx="100000" sy="100000" flip="none" algn="tl"/>
          </a:blipFill>
          <a:ln w="57150">
            <a:solidFill>
              <a:srgbClr val="FFFF00"/>
            </a:solidFill>
          </a:ln>
        </p:spPr>
        <p:txBody>
          <a:bodyPr>
            <a:normAutofit fontScale="85000" lnSpcReduction="20000"/>
          </a:bodyPr>
          <a:lstStyle/>
          <a:p>
            <a:r>
              <a:rPr lang="ru-RU" sz="2800" dirty="0" smtClean="0">
                <a:solidFill>
                  <a:schemeClr val="bg1"/>
                </a:solidFill>
              </a:rPr>
              <a:t>После Юрия Гагарина в космосе побывало 435 россиян, были запущены тысячи искусственных спутников и ракет,  космических станций, но полёт первого человека в  космос ,безусловно, навсегда останется самой важной и эпохальной страницей в истории освоения космического пространства не только для России, но и для всего мира.</a:t>
            </a:r>
          </a:p>
          <a:p>
            <a:r>
              <a:rPr lang="ru-RU" sz="2800" dirty="0" smtClean="0">
                <a:solidFill>
                  <a:schemeClr val="bg1"/>
                </a:solidFill>
              </a:rPr>
              <a:t>Всего </a:t>
            </a:r>
            <a:r>
              <a:rPr lang="ru-RU" sz="2800" b="1" dirty="0" smtClean="0">
                <a:solidFill>
                  <a:schemeClr val="bg1"/>
                </a:solidFill>
              </a:rPr>
              <a:t>108 минут </a:t>
            </a:r>
            <a:r>
              <a:rPr lang="ru-RU" sz="2800" dirty="0" smtClean="0">
                <a:solidFill>
                  <a:schemeClr val="bg1"/>
                </a:solidFill>
              </a:rPr>
              <a:t>длился  полет  </a:t>
            </a:r>
            <a:r>
              <a:rPr lang="ru-RU" sz="2800" dirty="0" err="1" smtClean="0">
                <a:solidFill>
                  <a:schemeClr val="bg1"/>
                </a:solidFill>
              </a:rPr>
              <a:t>Ю.Гагарина</a:t>
            </a:r>
            <a:r>
              <a:rPr lang="ru-RU" sz="2800" dirty="0" smtClean="0">
                <a:solidFill>
                  <a:schemeClr val="bg1"/>
                </a:solidFill>
              </a:rPr>
              <a:t>, но эти  минуты разделили жизнь Земли на «до» и «после» и открыли  новую космическую эру в истории развития человечества. </a:t>
            </a:r>
          </a:p>
          <a:p>
            <a:r>
              <a:rPr lang="ru-RU" sz="2800" dirty="0" smtClean="0"/>
              <a:t>.</a:t>
            </a:r>
          </a:p>
          <a:p>
            <a:endParaRPr lang="ru-RU" dirty="0"/>
          </a:p>
        </p:txBody>
      </p:sp>
      <p:sp>
        <p:nvSpPr>
          <p:cNvPr id="3" name="Заголовок 2"/>
          <p:cNvSpPr>
            <a:spLocks noGrp="1"/>
          </p:cNvSpPr>
          <p:nvPr>
            <p:ph type="title"/>
          </p:nvPr>
        </p:nvSpPr>
        <p:spPr>
          <a:solidFill>
            <a:srgbClr val="FFFF00"/>
          </a:solidFill>
        </p:spPr>
        <p:txBody>
          <a:bodyPr>
            <a:normAutofit/>
          </a:bodyPr>
          <a:lstStyle/>
          <a:p>
            <a:r>
              <a:rPr lang="ru-RU" sz="3600" dirty="0" smtClean="0">
                <a:solidFill>
                  <a:srgbClr val="FF0000"/>
                </a:solidFill>
              </a:rPr>
              <a:t>Значение освоения космоса</a:t>
            </a:r>
            <a:endParaRPr lang="ru-RU" sz="3600" dirty="0">
              <a:solidFill>
                <a:srgbClr val="FF0000"/>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918" y="1219200"/>
            <a:ext cx="1050088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конечная звезда 3"/>
          <p:cNvSpPr/>
          <p:nvPr/>
        </p:nvSpPr>
        <p:spPr>
          <a:xfrm>
            <a:off x="1905000" y="3048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12741770"/>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1963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rot="-1860000">
            <a:off x="609600" y="2286000"/>
            <a:ext cx="10972800" cy="2895600"/>
          </a:xfrm>
          <a:scene3d>
            <a:camera prst="isometricOffAxis1Right"/>
            <a:lightRig rig="threePt" dir="t"/>
          </a:scene3d>
        </p:spPr>
        <p:txBody>
          <a:bodyPr>
            <a:normAutofit/>
          </a:bodyPr>
          <a:lstStyle/>
          <a:p>
            <a:r>
              <a:rPr lang="ru-RU" sz="6000" b="1" i="1" dirty="0" smtClean="0">
                <a:solidFill>
                  <a:srgbClr val="FFFF00"/>
                </a:solidFill>
              </a:rPr>
              <a:t>Спасибо за внимание!</a:t>
            </a:r>
            <a:endParaRPr lang="ru-RU" sz="6000" b="1" i="1" dirty="0">
              <a:solidFill>
                <a:srgbClr val="FFFF00"/>
              </a:solidFill>
            </a:endParaRPr>
          </a:p>
        </p:txBody>
      </p:sp>
    </p:spTree>
    <p:extLst>
      <p:ext uri="{BB962C8B-B14F-4D97-AF65-F5344CB8AC3E}">
        <p14:creationId xmlns:p14="http://schemas.microsoft.com/office/powerpoint/2010/main" val="3135630856"/>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6200000">
            <a:off x="3086101" y="-2628901"/>
            <a:ext cx="5943600" cy="1165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609600" y="338328"/>
            <a:ext cx="10972800" cy="4005072"/>
          </a:xfrm>
        </p:spPr>
        <p:txBody>
          <a:bodyPr>
            <a:normAutofit fontScale="90000"/>
          </a:bodyPr>
          <a:lstStyle/>
          <a:p>
            <a:r>
              <a:rPr lang="ru-RU" dirty="0" smtClean="0"/>
              <a:t>П Л А Н:</a:t>
            </a:r>
            <a:br>
              <a:rPr lang="ru-RU" dirty="0" smtClean="0"/>
            </a:br>
            <a:r>
              <a:rPr lang="ru-RU" dirty="0" smtClean="0"/>
              <a:t>1. Введение</a:t>
            </a:r>
            <a:br>
              <a:rPr lang="ru-RU" dirty="0" smtClean="0"/>
            </a:br>
            <a:r>
              <a:rPr lang="ru-RU" dirty="0" smtClean="0"/>
              <a:t>2.Этапы освоения космоса</a:t>
            </a:r>
            <a:br>
              <a:rPr lang="ru-RU" dirty="0" smtClean="0"/>
            </a:br>
            <a:r>
              <a:rPr lang="ru-RU" dirty="0" smtClean="0"/>
              <a:t>3.Первый покоритель космоса</a:t>
            </a:r>
            <a:br>
              <a:rPr lang="ru-RU" dirty="0" smtClean="0"/>
            </a:br>
            <a:r>
              <a:rPr lang="ru-RU" dirty="0" smtClean="0"/>
              <a:t>4.Значение освоения космоса</a:t>
            </a:r>
            <a:br>
              <a:rPr lang="ru-RU" dirty="0" smtClean="0"/>
            </a:br>
            <a:r>
              <a:rPr lang="ru-RU" dirty="0" smtClean="0"/>
              <a:t/>
            </a:r>
            <a:br>
              <a:rPr lang="ru-RU" dirty="0" smtClean="0"/>
            </a:br>
            <a:r>
              <a:rPr lang="ru-RU" dirty="0" smtClean="0"/>
              <a:t>2.</a:t>
            </a:r>
            <a:endParaRPr lang="ru-RU" dirty="0"/>
          </a:p>
        </p:txBody>
      </p:sp>
    </p:spTree>
    <p:extLst>
      <p:ext uri="{BB962C8B-B14F-4D97-AF65-F5344CB8AC3E}">
        <p14:creationId xmlns:p14="http://schemas.microsoft.com/office/powerpoint/2010/main" val="2104902273"/>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81001" y="1066800"/>
            <a:ext cx="6781799" cy="5059363"/>
          </a:xfrm>
          <a:solidFill>
            <a:srgbClr val="FF6600"/>
          </a:solidFill>
          <a:ln w="76200">
            <a:solidFill>
              <a:schemeClr val="accent6"/>
            </a:solidFill>
          </a:ln>
        </p:spPr>
        <p:txBody>
          <a:bodyPr>
            <a:normAutofit lnSpcReduction="10000"/>
          </a:bodyPr>
          <a:lstStyle/>
          <a:p>
            <a:r>
              <a:rPr lang="ru-RU" dirty="0" smtClean="0">
                <a:solidFill>
                  <a:srgbClr val="FFFF00"/>
                </a:solidFill>
              </a:rPr>
              <a:t>КОСМОС – безвоздушное пространство за пределами земной атмосферы. С древних времён космос- загадочный,  далёкий притягивал к себе своей необычностью, бескрайностью, тайнами.</a:t>
            </a:r>
          </a:p>
          <a:p>
            <a:r>
              <a:rPr lang="ru-RU" dirty="0" smtClean="0">
                <a:solidFill>
                  <a:srgbClr val="FFFF00"/>
                </a:solidFill>
              </a:rPr>
              <a:t>Во все века  людей манили сверкающие звёзды,  падающие метеориты, летящие кометы.</a:t>
            </a:r>
          </a:p>
          <a:p>
            <a:r>
              <a:rPr lang="ru-RU" dirty="0" smtClean="0">
                <a:solidFill>
                  <a:srgbClr val="FFFF00"/>
                </a:solidFill>
              </a:rPr>
              <a:t>Но ближе, понятнее и доступнее космос стал только с проникновением в космическое пространство человека.</a:t>
            </a:r>
          </a:p>
          <a:p>
            <a:r>
              <a:rPr lang="ru-RU" dirty="0" smtClean="0">
                <a:solidFill>
                  <a:srgbClr val="FFFF00"/>
                </a:solidFill>
              </a:rPr>
              <a:t>Освоение космического пространства началось с запуска искусственных спутников на орбиту Земли.</a:t>
            </a:r>
            <a:endParaRPr lang="ru-RU" dirty="0">
              <a:solidFill>
                <a:srgbClr val="FFFF00"/>
              </a:solidFill>
            </a:endParaRPr>
          </a:p>
        </p:txBody>
      </p:sp>
      <p:sp>
        <p:nvSpPr>
          <p:cNvPr id="3" name="Заголовок 2"/>
          <p:cNvSpPr>
            <a:spLocks noGrp="1"/>
          </p:cNvSpPr>
          <p:nvPr>
            <p:ph type="title"/>
          </p:nvPr>
        </p:nvSpPr>
        <p:spPr>
          <a:xfrm>
            <a:off x="609600" y="338328"/>
            <a:ext cx="10972800" cy="804672"/>
          </a:xfrm>
        </p:spPr>
        <p:txBody>
          <a:bodyPr>
            <a:normAutofit/>
          </a:bodyPr>
          <a:lstStyle/>
          <a:p>
            <a:r>
              <a:rPr lang="ru-RU" sz="3200" b="1" dirty="0" smtClean="0">
                <a:solidFill>
                  <a:srgbClr val="FF0000"/>
                </a:solidFill>
              </a:rPr>
              <a:t>ТАИНСТВЕННЫЙ КОСМОС</a:t>
            </a:r>
            <a:endParaRPr lang="ru-RU" sz="3200" b="1" dirty="0">
              <a:solidFill>
                <a:srgbClr val="FF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66938"/>
            <a:ext cx="4892675" cy="5022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5-конечная звезда 3"/>
          <p:cNvSpPr/>
          <p:nvPr/>
        </p:nvSpPr>
        <p:spPr>
          <a:xfrm>
            <a:off x="2590800" y="381000"/>
            <a:ext cx="685800" cy="533400"/>
          </a:xfrm>
          <a:prstGeom prst="star5">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875895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162757" y="1447800"/>
            <a:ext cx="7371643" cy="4529137"/>
          </a:xfrm>
          <a:solidFill>
            <a:schemeClr val="accent1">
              <a:lumMod val="75000"/>
            </a:schemeClr>
          </a:solidFill>
          <a:ln w="57150">
            <a:solidFill>
              <a:srgbClr val="FFFF00"/>
            </a:solidFill>
          </a:ln>
        </p:spPr>
        <p:txBody>
          <a:bodyPr>
            <a:normAutofit/>
          </a:bodyPr>
          <a:lstStyle/>
          <a:p>
            <a:pPr marL="0" indent="0">
              <a:buNone/>
            </a:pPr>
            <a:r>
              <a:rPr lang="ru-RU" dirty="0" smtClean="0">
                <a:solidFill>
                  <a:schemeClr val="tx1"/>
                </a:solidFill>
              </a:rPr>
              <a:t>Самые значимые достижения в освоении космического пространства принадлежат именно нашей стране –</a:t>
            </a:r>
            <a:r>
              <a:rPr lang="ru-RU" b="1" dirty="0" smtClean="0">
                <a:solidFill>
                  <a:schemeClr val="tx1"/>
                </a:solidFill>
              </a:rPr>
              <a:t>РОССИИ</a:t>
            </a:r>
            <a:r>
              <a:rPr lang="ru-RU" dirty="0" smtClean="0">
                <a:solidFill>
                  <a:schemeClr val="tx1"/>
                </a:solidFill>
              </a:rPr>
              <a:t>. </a:t>
            </a:r>
            <a:r>
              <a:rPr lang="ru-RU" dirty="0">
                <a:solidFill>
                  <a:schemeClr val="tx1"/>
                </a:solidFill>
              </a:rPr>
              <a:t>Большой вклад в развитие ракетостроения </a:t>
            </a:r>
            <a:r>
              <a:rPr lang="ru-RU" dirty="0" smtClean="0">
                <a:solidFill>
                  <a:schemeClr val="tx1"/>
                </a:solidFill>
              </a:rPr>
              <a:t>внес</a:t>
            </a:r>
          </a:p>
          <a:p>
            <a:pPr marL="0" indent="0">
              <a:buNone/>
            </a:pPr>
            <a:r>
              <a:rPr lang="ru-RU" dirty="0" smtClean="0">
                <a:solidFill>
                  <a:schemeClr val="tx1"/>
                </a:solidFill>
              </a:rPr>
              <a:t> </a:t>
            </a:r>
            <a:r>
              <a:rPr lang="ru-RU" b="1" dirty="0">
                <a:solidFill>
                  <a:srgbClr val="FF0000"/>
                </a:solidFill>
              </a:rPr>
              <a:t>К.Э. Циолковский. </a:t>
            </a:r>
          </a:p>
          <a:p>
            <a:r>
              <a:rPr lang="ru-RU" dirty="0">
                <a:solidFill>
                  <a:schemeClr val="tx1"/>
                </a:solidFill>
              </a:rPr>
              <a:t>Он не только смог теоретически обосновать возможность космических полетов, но и рассчитать  отдельные параметры ракетоносителя</a:t>
            </a:r>
            <a:r>
              <a:rPr lang="ru-RU" dirty="0" smtClean="0">
                <a:solidFill>
                  <a:schemeClr val="tx1"/>
                </a:solidFill>
              </a:rPr>
              <a:t>. </a:t>
            </a:r>
          </a:p>
          <a:p>
            <a:r>
              <a:rPr lang="ru-RU" dirty="0" smtClean="0">
                <a:solidFill>
                  <a:schemeClr val="tx1"/>
                </a:solidFill>
              </a:rPr>
              <a:t>Именно </a:t>
            </a:r>
            <a:r>
              <a:rPr lang="ru-RU" dirty="0">
                <a:solidFill>
                  <a:schemeClr val="tx1"/>
                </a:solidFill>
              </a:rPr>
              <a:t>он является родоначальником практического современного ракетостроения в нашей стране</a:t>
            </a:r>
            <a:r>
              <a:rPr lang="ru-RU" dirty="0" smtClean="0">
                <a:solidFill>
                  <a:schemeClr val="tx1"/>
                </a:solidFill>
              </a:rPr>
              <a:t>.</a:t>
            </a:r>
            <a:endParaRPr lang="ru-RU" dirty="0">
              <a:solidFill>
                <a:schemeClr val="tx1"/>
              </a:solidFill>
            </a:endParaRPr>
          </a:p>
        </p:txBody>
      </p:sp>
      <p:sp>
        <p:nvSpPr>
          <p:cNvPr id="3" name="Заголовок 2"/>
          <p:cNvSpPr>
            <a:spLocks noGrp="1"/>
          </p:cNvSpPr>
          <p:nvPr>
            <p:ph type="title"/>
          </p:nvPr>
        </p:nvSpPr>
        <p:spPr>
          <a:xfrm>
            <a:off x="609600" y="338328"/>
            <a:ext cx="10972800" cy="804672"/>
          </a:xfrm>
          <a:solidFill>
            <a:srgbClr val="FFC000"/>
          </a:solidFill>
        </p:spPr>
        <p:txBody>
          <a:bodyPr/>
          <a:lstStyle/>
          <a:p>
            <a:r>
              <a:rPr lang="ru-RU" dirty="0" smtClean="0">
                <a:solidFill>
                  <a:srgbClr val="002060"/>
                </a:solidFill>
              </a:rPr>
              <a:t>ЭТАПЫ освоения космоса</a:t>
            </a:r>
            <a:endParaRPr lang="ru-RU" dirty="0">
              <a:solidFill>
                <a:srgbClr val="002060"/>
              </a:solidFill>
            </a:endParaRPr>
          </a:p>
        </p:txBody>
      </p:sp>
      <p:sp>
        <p:nvSpPr>
          <p:cNvPr id="4" name="Прямоугольник 3"/>
          <p:cNvSpPr/>
          <p:nvPr/>
        </p:nvSpPr>
        <p:spPr>
          <a:xfrm>
            <a:off x="3048000" y="2413338"/>
            <a:ext cx="6096000" cy="369332"/>
          </a:xfrm>
          <a:prstGeom prst="rect">
            <a:avLst/>
          </a:prstGeom>
        </p:spPr>
        <p:txBody>
          <a:bodyPr>
            <a:spAutoFit/>
          </a:bodyPr>
          <a:lstStyle/>
          <a:p>
            <a:endParaRPr lang="ru-RU"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1" y="1447800"/>
            <a:ext cx="3276600" cy="45291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трелка вправо 4"/>
          <p:cNvSpPr/>
          <p:nvPr/>
        </p:nvSpPr>
        <p:spPr>
          <a:xfrm>
            <a:off x="7162800" y="2782670"/>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1000"/>
            <a:ext cx="7683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251020"/>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3124199"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685800" y="1371600"/>
            <a:ext cx="10354734" cy="4754563"/>
          </a:xfrm>
          <a:blipFill>
            <a:blip r:embed="rId4"/>
            <a:tile tx="0" ty="0" sx="100000" sy="100000" flip="none" algn="tl"/>
          </a:blipFill>
          <a:ln w="57150">
            <a:solidFill>
              <a:srgbClr val="FFFF00"/>
            </a:solidFill>
          </a:ln>
        </p:spPr>
        <p:txBody>
          <a:bodyPr>
            <a:normAutofit fontScale="92500" lnSpcReduction="10000"/>
          </a:bodyPr>
          <a:lstStyle/>
          <a:p>
            <a:endParaRPr lang="ru-RU" dirty="0" smtClean="0"/>
          </a:p>
          <a:p>
            <a:r>
              <a:rPr lang="ru-RU" sz="2000" b="1" dirty="0">
                <a:solidFill>
                  <a:srgbClr val="FF0000"/>
                </a:solidFill>
              </a:rPr>
              <a:t>4 октября 1957 г</a:t>
            </a:r>
            <a:r>
              <a:rPr lang="ru-RU" sz="2000" dirty="0">
                <a:solidFill>
                  <a:schemeClr val="tx1"/>
                </a:solidFill>
              </a:rPr>
              <a:t>. </a:t>
            </a:r>
            <a:r>
              <a:rPr lang="ru-RU" sz="2000" dirty="0">
                <a:solidFill>
                  <a:srgbClr val="002060"/>
                </a:solidFill>
              </a:rPr>
              <a:t>на орбиту   был выведен первый искусственный спутник Земли, руководил сложнейшей для того времени операцией  совместно с учеными  нашей страны </a:t>
            </a:r>
            <a:r>
              <a:rPr lang="ru-RU" sz="2000" dirty="0" err="1">
                <a:solidFill>
                  <a:srgbClr val="002060"/>
                </a:solidFill>
              </a:rPr>
              <a:t>С.П.Королёв</a:t>
            </a:r>
            <a:r>
              <a:rPr lang="ru-RU" sz="2000" dirty="0">
                <a:solidFill>
                  <a:srgbClr val="002060"/>
                </a:solidFill>
              </a:rPr>
              <a:t>.</a:t>
            </a:r>
          </a:p>
          <a:p>
            <a:r>
              <a:rPr lang="ru-RU" sz="2000" b="1" dirty="0" smtClean="0">
                <a:solidFill>
                  <a:srgbClr val="FF0000"/>
                </a:solidFill>
              </a:rPr>
              <a:t>3 ноября 1957 г</a:t>
            </a:r>
            <a:r>
              <a:rPr lang="ru-RU" sz="2000" dirty="0" smtClean="0"/>
              <a:t>. </a:t>
            </a:r>
            <a:r>
              <a:rPr lang="ru-RU" sz="2000" dirty="0" smtClean="0">
                <a:solidFill>
                  <a:srgbClr val="002060"/>
                </a:solidFill>
              </a:rPr>
              <a:t>был запущен второй искусственный </a:t>
            </a:r>
          </a:p>
          <a:p>
            <a:r>
              <a:rPr lang="ru-RU" sz="2000" dirty="0" smtClean="0">
                <a:solidFill>
                  <a:srgbClr val="002060"/>
                </a:solidFill>
              </a:rPr>
              <a:t>спутник Земли с живом существом на борту- собакой</a:t>
            </a:r>
          </a:p>
          <a:p>
            <a:r>
              <a:rPr lang="ru-RU" sz="2000" dirty="0" smtClean="0">
                <a:solidFill>
                  <a:srgbClr val="002060"/>
                </a:solidFill>
              </a:rPr>
              <a:t> Лайкой.</a:t>
            </a:r>
          </a:p>
          <a:p>
            <a:r>
              <a:rPr lang="ru-RU" sz="2000" b="1" dirty="0" smtClean="0">
                <a:solidFill>
                  <a:srgbClr val="FF0000"/>
                </a:solidFill>
              </a:rPr>
              <a:t>15 мая 1958 г</a:t>
            </a:r>
            <a:r>
              <a:rPr lang="ru-RU" sz="2000" dirty="0" smtClean="0">
                <a:solidFill>
                  <a:srgbClr val="002060"/>
                </a:solidFill>
              </a:rPr>
              <a:t>. был запущен третий искусственный </a:t>
            </a:r>
          </a:p>
          <a:p>
            <a:r>
              <a:rPr lang="ru-RU" sz="2000" dirty="0" smtClean="0">
                <a:solidFill>
                  <a:srgbClr val="002060"/>
                </a:solidFill>
              </a:rPr>
              <a:t>спутник Земли. Таким образом  началось изучение</a:t>
            </a:r>
          </a:p>
          <a:p>
            <a:r>
              <a:rPr lang="ru-RU" sz="2000" dirty="0" smtClean="0">
                <a:solidFill>
                  <a:srgbClr val="002060"/>
                </a:solidFill>
              </a:rPr>
              <a:t> человеком космического пространства.</a:t>
            </a:r>
          </a:p>
          <a:p>
            <a:r>
              <a:rPr lang="ru-RU" sz="2000" b="1" dirty="0" smtClean="0">
                <a:solidFill>
                  <a:srgbClr val="FF0000"/>
                </a:solidFill>
              </a:rPr>
              <a:t>12 апреля 1961 г</a:t>
            </a:r>
            <a:r>
              <a:rPr lang="ru-RU" sz="2000" dirty="0" smtClean="0"/>
              <a:t>.  </a:t>
            </a:r>
            <a:r>
              <a:rPr lang="ru-RU" sz="2000" dirty="0" smtClean="0">
                <a:solidFill>
                  <a:srgbClr val="002060"/>
                </a:solidFill>
              </a:rPr>
              <a:t>Космический корабль с человеком </a:t>
            </a:r>
          </a:p>
          <a:p>
            <a:r>
              <a:rPr lang="ru-RU" sz="2000" dirty="0" smtClean="0">
                <a:solidFill>
                  <a:srgbClr val="002060"/>
                </a:solidFill>
              </a:rPr>
              <a:t>на борту стартовал с космодрома «Байконур». </a:t>
            </a:r>
          </a:p>
          <a:p>
            <a:r>
              <a:rPr lang="ru-RU" sz="2000" dirty="0" smtClean="0">
                <a:solidFill>
                  <a:srgbClr val="002060"/>
                </a:solidFill>
              </a:rPr>
              <a:t>Первым космонавтом стал простой  деревенский </a:t>
            </a:r>
          </a:p>
          <a:p>
            <a:r>
              <a:rPr lang="ru-RU" sz="2000" dirty="0" smtClean="0">
                <a:solidFill>
                  <a:srgbClr val="002060"/>
                </a:solidFill>
              </a:rPr>
              <a:t>парень Юрий Гагарин, которому на момент полета </a:t>
            </a:r>
          </a:p>
          <a:p>
            <a:r>
              <a:rPr lang="ru-RU" sz="2000" dirty="0" smtClean="0">
                <a:solidFill>
                  <a:srgbClr val="002060"/>
                </a:solidFill>
              </a:rPr>
              <a:t>было всего 27 лет.</a:t>
            </a:r>
            <a:endParaRPr lang="ru-RU" sz="2000" dirty="0">
              <a:solidFill>
                <a:srgbClr val="002060"/>
              </a:solidFill>
            </a:endParaRPr>
          </a:p>
        </p:txBody>
      </p:sp>
      <p:sp>
        <p:nvSpPr>
          <p:cNvPr id="3" name="Заголовок 2"/>
          <p:cNvSpPr>
            <a:spLocks noGrp="1"/>
          </p:cNvSpPr>
          <p:nvPr>
            <p:ph type="title"/>
          </p:nvPr>
        </p:nvSpPr>
        <p:spPr>
          <a:xfrm>
            <a:off x="609600" y="338328"/>
            <a:ext cx="10972800" cy="728472"/>
          </a:xfrm>
        </p:spPr>
        <p:txBody>
          <a:bodyPr>
            <a:normAutofit/>
          </a:bodyPr>
          <a:lstStyle/>
          <a:p>
            <a:r>
              <a:rPr lang="ru-RU" sz="3200" b="1" dirty="0" smtClean="0">
                <a:solidFill>
                  <a:srgbClr val="FF0000"/>
                </a:solidFill>
              </a:rPr>
              <a:t>ЭТАПЫ ОСВОЕНИЯ КОСМОСА</a:t>
            </a:r>
            <a:endParaRPr lang="ru-RU" sz="3200" b="1" dirty="0">
              <a:solidFill>
                <a:srgbClr val="FF0000"/>
              </a:solidFill>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209" y="2590800"/>
            <a:ext cx="4849191"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065681"/>
      </p:ext>
    </p:extLst>
  </p:cSld>
  <p:clrMapOvr>
    <a:masterClrMapping/>
  </p:clrMapOvr>
  <p:transition spd="slow">
    <p:wheel spokes="1"/>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1" y="1981200"/>
            <a:ext cx="3657600" cy="414496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1" y="304800"/>
            <a:ext cx="35814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114800" y="2413338"/>
            <a:ext cx="7848600" cy="2739211"/>
          </a:xfrm>
          <a:prstGeom prst="rect">
            <a:avLst/>
          </a:prstGeom>
          <a:solidFill>
            <a:srgbClr val="FFFF00"/>
          </a:solidFill>
          <a:ln w="57150">
            <a:solidFill>
              <a:schemeClr val="accent2"/>
            </a:solidFill>
          </a:ln>
        </p:spPr>
        <p:txBody>
          <a:bodyPr wrap="square">
            <a:spAutoFit/>
          </a:bodyPr>
          <a:lstStyle/>
          <a:p>
            <a:r>
              <a:rPr lang="ru-RU" sz="2800" b="1" dirty="0">
                <a:solidFill>
                  <a:srgbClr val="FF0000"/>
                </a:solidFill>
              </a:rPr>
              <a:t>12.04.1961.</a:t>
            </a:r>
          </a:p>
          <a:p>
            <a:r>
              <a:rPr lang="ru-RU" sz="2400" b="1" dirty="0"/>
              <a:t> </a:t>
            </a:r>
            <a:r>
              <a:rPr lang="ru-RU" sz="2400" b="1" dirty="0">
                <a:solidFill>
                  <a:srgbClr val="7030A0"/>
                </a:solidFill>
              </a:rPr>
              <a:t>В 6:07 с космодрома Байконур стартовала ракета-носитель 8К72, впоследствии названная РН "Восток",  которая вывела на околоземную орбиту советский космический корабль "Восток" 3КА №3. Впервые в мире космический корабль с человеком на борту ворвался в просторы Вселенной. </a:t>
            </a:r>
          </a:p>
        </p:txBody>
      </p:sp>
      <p:sp>
        <p:nvSpPr>
          <p:cNvPr id="3" name="Заголовок 2"/>
          <p:cNvSpPr>
            <a:spLocks noGrp="1"/>
          </p:cNvSpPr>
          <p:nvPr>
            <p:ph type="title"/>
          </p:nvPr>
        </p:nvSpPr>
        <p:spPr/>
        <p:txBody>
          <a:bodyPr/>
          <a:lstStyle/>
          <a:p>
            <a:r>
              <a:rPr lang="ru-RU" b="1" dirty="0" smtClean="0">
                <a:solidFill>
                  <a:srgbClr val="FF0000"/>
                </a:solidFill>
              </a:rPr>
              <a:t>НОВАЯ ЭРА: КОСМИЧЕСКАЯ</a:t>
            </a:r>
            <a:endParaRPr lang="ru-RU" b="1" dirty="0">
              <a:solidFill>
                <a:srgbClr val="FF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609600"/>
            <a:ext cx="7683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170705"/>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6"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A20ECA4-BBD6-834D-9D44-F12AA8347AE6}"/>
              </a:ext>
            </a:extLst>
          </p:cNvPr>
          <p:cNvSpPr>
            <a:spLocks noGrp="1"/>
          </p:cNvSpPr>
          <p:nvPr>
            <p:ph type="ctrTitle"/>
          </p:nvPr>
        </p:nvSpPr>
        <p:spPr>
          <a:xfrm>
            <a:off x="1756172" y="457200"/>
            <a:ext cx="9144000" cy="914399"/>
          </a:xfrm>
        </p:spPr>
        <p:txBody>
          <a:bodyPr>
            <a:normAutofit/>
          </a:bodyPr>
          <a:lstStyle/>
          <a:p>
            <a:r>
              <a:rPr lang="en-US" sz="4000" b="1" dirty="0" err="1">
                <a:solidFill>
                  <a:srgbClr val="FF0000"/>
                </a:solidFill>
              </a:rPr>
              <a:t>Юрий</a:t>
            </a:r>
            <a:r>
              <a:rPr lang="en-US" sz="4000" b="1" dirty="0">
                <a:solidFill>
                  <a:srgbClr val="FF0000"/>
                </a:solidFill>
              </a:rPr>
              <a:t> </a:t>
            </a:r>
            <a:r>
              <a:rPr lang="en-US" sz="4000" b="1" dirty="0" err="1">
                <a:solidFill>
                  <a:srgbClr val="FF0000"/>
                </a:solidFill>
              </a:rPr>
              <a:t>Алексеевич</a:t>
            </a:r>
            <a:r>
              <a:rPr lang="en-US" sz="4000" b="1" dirty="0">
                <a:solidFill>
                  <a:srgbClr val="FF0000"/>
                </a:solidFill>
              </a:rPr>
              <a:t> </a:t>
            </a:r>
            <a:r>
              <a:rPr lang="en-US" sz="4000" b="1" dirty="0" err="1">
                <a:solidFill>
                  <a:srgbClr val="FF0000"/>
                </a:solidFill>
              </a:rPr>
              <a:t>Гагарин</a:t>
            </a:r>
            <a:endParaRPr lang="ru-RU" sz="4000" b="1" dirty="0">
              <a:solidFill>
                <a:srgbClr val="FF0000"/>
              </a:solidFill>
            </a:endParaRPr>
          </a:p>
        </p:txBody>
      </p:sp>
      <p:sp>
        <p:nvSpPr>
          <p:cNvPr id="3" name="Подзаголовок 2">
            <a:extLst>
              <a:ext uri="{FF2B5EF4-FFF2-40B4-BE49-F238E27FC236}">
                <a16:creationId xmlns:a16="http://schemas.microsoft.com/office/drawing/2014/main" xmlns="" id="{513A9C18-29B4-8A4D-BB14-956355B86E52}"/>
              </a:ext>
            </a:extLst>
          </p:cNvPr>
          <p:cNvSpPr>
            <a:spLocks noGrp="1"/>
          </p:cNvSpPr>
          <p:nvPr>
            <p:ph type="subTitle" idx="1"/>
          </p:nvPr>
        </p:nvSpPr>
        <p:spPr>
          <a:xfrm>
            <a:off x="142875" y="1512491"/>
            <a:ext cx="6943725" cy="5345509"/>
          </a:xfrm>
        </p:spPr>
        <p:txBody>
          <a:bodyPr>
            <a:normAutofit/>
          </a:bodyPr>
          <a:lstStyle/>
          <a:p>
            <a:r>
              <a:rPr lang="ru-RU" sz="2800" b="1" i="0" dirty="0">
                <a:solidFill>
                  <a:srgbClr val="000000"/>
                </a:solidFill>
                <a:effectLst/>
                <a:latin typeface="Helvetica Neue"/>
              </a:rPr>
              <a:t>Имя</a:t>
            </a:r>
            <a:r>
              <a:rPr lang="ru-RU" sz="2800" b="1" i="0" dirty="0" smtClean="0">
                <a:solidFill>
                  <a:srgbClr val="000000"/>
                </a:solidFill>
                <a:effectLst/>
                <a:latin typeface="Helvetica Neue"/>
              </a:rPr>
              <a:t>: </a:t>
            </a:r>
            <a:r>
              <a:rPr lang="ru-RU" sz="2800" b="0" i="0" dirty="0" smtClean="0">
                <a:solidFill>
                  <a:srgbClr val="000000"/>
                </a:solidFill>
                <a:effectLst/>
                <a:latin typeface="Helvetica Neue"/>
              </a:rPr>
              <a:t>Юрий </a:t>
            </a:r>
            <a:r>
              <a:rPr lang="ru-RU" sz="2800" b="0" i="0" dirty="0">
                <a:solidFill>
                  <a:srgbClr val="000000"/>
                </a:solidFill>
                <a:effectLst/>
                <a:latin typeface="Helvetica Neue"/>
              </a:rPr>
              <a:t>Гагарин ( </a:t>
            </a:r>
            <a:r>
              <a:rPr lang="af-ZA" sz="2800" b="0" i="0" dirty="0">
                <a:solidFill>
                  <a:srgbClr val="000000"/>
                </a:solidFill>
                <a:effectLst/>
                <a:latin typeface="Helvetica Neue"/>
              </a:rPr>
              <a:t>Yuri Gagarin </a:t>
            </a:r>
            <a:r>
              <a:rPr lang="af-ZA" sz="2800" b="0" i="0" dirty="0" smtClean="0">
                <a:solidFill>
                  <a:srgbClr val="000000"/>
                </a:solidFill>
                <a:effectLst/>
                <a:latin typeface="Helvetica Neue"/>
              </a:rPr>
              <a:t>)</a:t>
            </a:r>
            <a:endParaRPr lang="ru-RU" sz="2800" b="0" i="0" dirty="0" smtClean="0">
              <a:solidFill>
                <a:srgbClr val="000000"/>
              </a:solidFill>
              <a:effectLst/>
              <a:latin typeface="Helvetica Neue"/>
            </a:endParaRPr>
          </a:p>
          <a:p>
            <a:r>
              <a:rPr lang="ru-RU" sz="2800" b="1" i="0" dirty="0" smtClean="0">
                <a:solidFill>
                  <a:srgbClr val="000000"/>
                </a:solidFill>
                <a:effectLst/>
                <a:latin typeface="Helvetica Neue"/>
              </a:rPr>
              <a:t>Дата </a:t>
            </a:r>
            <a:r>
              <a:rPr lang="ru-RU" sz="2800" b="1" i="0" dirty="0">
                <a:solidFill>
                  <a:srgbClr val="000000"/>
                </a:solidFill>
                <a:effectLst/>
                <a:latin typeface="Helvetica Neue"/>
              </a:rPr>
              <a:t>рождения:</a:t>
            </a:r>
            <a:r>
              <a:rPr lang="ru-RU" sz="2800" b="0" i="0" dirty="0">
                <a:solidFill>
                  <a:srgbClr val="000000"/>
                </a:solidFill>
                <a:effectLst/>
                <a:latin typeface="Helvetica Neue"/>
              </a:rPr>
              <a:t> 9 марта 1934 г.</a:t>
            </a:r>
          </a:p>
          <a:p>
            <a:r>
              <a:rPr lang="ru-RU" sz="2800" b="1" i="0" dirty="0">
                <a:solidFill>
                  <a:srgbClr val="000000"/>
                </a:solidFill>
                <a:effectLst/>
                <a:latin typeface="Helvetica Neue"/>
              </a:rPr>
              <a:t>Знак зодиака:</a:t>
            </a:r>
            <a:r>
              <a:rPr lang="ru-RU" sz="2800" b="0" i="0" dirty="0">
                <a:solidFill>
                  <a:srgbClr val="000000"/>
                </a:solidFill>
                <a:effectLst/>
                <a:latin typeface="Helvetica Neue"/>
              </a:rPr>
              <a:t> Рыбы</a:t>
            </a:r>
          </a:p>
          <a:p>
            <a:r>
              <a:rPr lang="ru-RU" sz="2800" b="1" i="0" dirty="0">
                <a:solidFill>
                  <a:srgbClr val="000000"/>
                </a:solidFill>
                <a:effectLst/>
                <a:latin typeface="Helvetica Neue"/>
              </a:rPr>
              <a:t>Возраст:</a:t>
            </a:r>
            <a:r>
              <a:rPr lang="ru-RU" sz="2800" b="0" i="0" dirty="0">
                <a:solidFill>
                  <a:srgbClr val="000000"/>
                </a:solidFill>
                <a:effectLst/>
                <a:latin typeface="Helvetica Neue"/>
              </a:rPr>
              <a:t> 34 года</a:t>
            </a:r>
          </a:p>
          <a:p>
            <a:r>
              <a:rPr lang="ru-RU" sz="2800" b="1" i="0" dirty="0">
                <a:solidFill>
                  <a:srgbClr val="000000"/>
                </a:solidFill>
                <a:effectLst/>
                <a:latin typeface="Helvetica Neue"/>
              </a:rPr>
              <a:t>Дата смерти:</a:t>
            </a:r>
            <a:r>
              <a:rPr lang="ru-RU" sz="2800" b="0" i="0" dirty="0">
                <a:solidFill>
                  <a:srgbClr val="000000"/>
                </a:solidFill>
                <a:effectLst/>
                <a:latin typeface="Helvetica Neue"/>
              </a:rPr>
              <a:t> 27 марта 1968 г.</a:t>
            </a:r>
          </a:p>
          <a:p>
            <a:r>
              <a:rPr lang="ru-RU" sz="2800" b="1" i="0" dirty="0">
                <a:solidFill>
                  <a:srgbClr val="000000"/>
                </a:solidFill>
                <a:effectLst/>
                <a:latin typeface="Helvetica Neue"/>
              </a:rPr>
              <a:t>Место рождения:</a:t>
            </a:r>
            <a:r>
              <a:rPr lang="ru-RU" sz="2800" b="0" i="0" dirty="0">
                <a:solidFill>
                  <a:srgbClr val="000000"/>
                </a:solidFill>
                <a:effectLst/>
                <a:latin typeface="Helvetica Neue"/>
              </a:rPr>
              <a:t> </a:t>
            </a:r>
            <a:r>
              <a:rPr lang="ru-RU" sz="2800" dirty="0" smtClean="0">
                <a:solidFill>
                  <a:srgbClr val="000000"/>
                </a:solidFill>
                <a:latin typeface="Helvetica Neue"/>
              </a:rPr>
              <a:t>СССР</a:t>
            </a:r>
            <a:endParaRPr lang="ru-RU" sz="2800" b="0" i="0" dirty="0">
              <a:solidFill>
                <a:srgbClr val="000000"/>
              </a:solidFill>
              <a:effectLst/>
              <a:latin typeface="Helvetica Neue"/>
            </a:endParaRPr>
          </a:p>
          <a:p>
            <a:r>
              <a:rPr lang="ru-RU" sz="2800" b="1" i="0" dirty="0">
                <a:solidFill>
                  <a:srgbClr val="000000"/>
                </a:solidFill>
                <a:effectLst/>
                <a:latin typeface="Helvetica Neue"/>
              </a:rPr>
              <a:t>Деятельность:</a:t>
            </a:r>
            <a:r>
              <a:rPr lang="ru-RU" sz="2800" b="0" i="0" dirty="0">
                <a:solidFill>
                  <a:srgbClr val="000000"/>
                </a:solidFill>
                <a:effectLst/>
                <a:latin typeface="Helvetica Neue"/>
              </a:rPr>
              <a:t> летчик-космонавт, </a:t>
            </a:r>
            <a:endParaRPr lang="ru-RU" sz="2800" b="0" i="0" dirty="0" smtClean="0">
              <a:solidFill>
                <a:srgbClr val="000000"/>
              </a:solidFill>
              <a:effectLst/>
              <a:latin typeface="Helvetica Neue"/>
            </a:endParaRPr>
          </a:p>
          <a:p>
            <a:r>
              <a:rPr lang="ru-RU" sz="2800" b="1" i="0" dirty="0" smtClean="0">
                <a:solidFill>
                  <a:srgbClr val="FF0000"/>
                </a:solidFill>
                <a:effectLst/>
                <a:latin typeface="Helvetica Neue"/>
              </a:rPr>
              <a:t>Герой </a:t>
            </a:r>
            <a:r>
              <a:rPr lang="ru-RU" sz="2800" b="1" i="0" dirty="0">
                <a:solidFill>
                  <a:srgbClr val="FF0000"/>
                </a:solidFill>
                <a:effectLst/>
                <a:latin typeface="Helvetica Neue"/>
              </a:rPr>
              <a:t>Советского Союза</a:t>
            </a:r>
          </a:p>
          <a:p>
            <a:endParaRPr lang="ru-RU"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00200"/>
            <a:ext cx="4724400" cy="4267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85800"/>
            <a:ext cx="7683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754997"/>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chimes.wav"/>
          </p:stSnd>
        </p:sndAc>
      </p:transition>
    </mc:Choice>
    <mc:Fallback xmlns="">
      <p:transition spd="slow">
        <p:dissolve/>
        <p:sndAc>
          <p:stSnd>
            <p:snd r:embed="rId5" name="chimes.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56A9F958-5CBA-0848-933F-4704285C86F2}"/>
              </a:ext>
            </a:extLst>
          </p:cNvPr>
          <p:cNvSpPr>
            <a:spLocks noGrp="1"/>
          </p:cNvSpPr>
          <p:nvPr>
            <p:ph idx="1"/>
          </p:nvPr>
        </p:nvSpPr>
        <p:spPr>
          <a:xfrm>
            <a:off x="304800" y="1196578"/>
            <a:ext cx="6553200" cy="5432822"/>
          </a:xfrm>
          <a:solidFill>
            <a:srgbClr val="92D050"/>
          </a:solidFill>
          <a:ln w="57150">
            <a:solidFill>
              <a:schemeClr val="accent6">
                <a:lumMod val="60000"/>
                <a:lumOff val="40000"/>
              </a:schemeClr>
            </a:solidFill>
          </a:ln>
          <a:scene3d>
            <a:camera prst="orthographicFront"/>
            <a:lightRig rig="threePt" dir="t"/>
          </a:scene3d>
          <a:sp3d>
            <a:bevelT w="101600" prst="riblet"/>
          </a:sp3d>
        </p:spPr>
        <p:txBody>
          <a:bodyPr>
            <a:noAutofit/>
          </a:bodyPr>
          <a:lstStyle/>
          <a:p>
            <a:r>
              <a:rPr lang="ru-RU" sz="2400" b="0" i="0" dirty="0">
                <a:solidFill>
                  <a:srgbClr val="333333"/>
                </a:solidFill>
                <a:effectLst/>
                <a:latin typeface="Helvetica Neue"/>
              </a:rPr>
              <a:t>В 1959 </a:t>
            </a:r>
            <a:r>
              <a:rPr lang="ru-RU" sz="2400" b="0" i="0" dirty="0" smtClean="0">
                <a:solidFill>
                  <a:srgbClr val="333333"/>
                </a:solidFill>
                <a:effectLst/>
                <a:latin typeface="Helvetica Neue"/>
              </a:rPr>
              <a:t>году после окончания летного училища </a:t>
            </a:r>
            <a:r>
              <a:rPr lang="ru-RU" sz="2400" b="0" i="0" dirty="0">
                <a:solidFill>
                  <a:srgbClr val="333333"/>
                </a:solidFill>
                <a:effectLst/>
                <a:latin typeface="Helvetica Neue"/>
              </a:rPr>
              <a:t>Гагарин </a:t>
            </a:r>
            <a:r>
              <a:rPr lang="ru-RU" sz="2400" b="0" i="0" dirty="0" smtClean="0">
                <a:solidFill>
                  <a:srgbClr val="333333"/>
                </a:solidFill>
                <a:effectLst/>
                <a:latin typeface="Helvetica Neue"/>
              </a:rPr>
              <a:t>дослужился </a:t>
            </a:r>
            <a:r>
              <a:rPr lang="ru-RU" sz="2400" b="0" i="0" dirty="0">
                <a:solidFill>
                  <a:srgbClr val="333333"/>
                </a:solidFill>
                <a:effectLst/>
                <a:latin typeface="Helvetica Neue"/>
              </a:rPr>
              <a:t>до чина старшего лейтенанта, получив звание военного летчика 1-го класса. Тогда же на государственном уровне было закреплено постановление о поиске и отборе кандидатов на полет за пределы Земли. Услышав об этом, летчик написал руководству рапорт, в котором просил зачислить его в кандидаты. Отбор проходил не по навыкам или заслугам, проверками руководил </a:t>
            </a:r>
            <a:r>
              <a:rPr lang="ru-RU" sz="2400" b="0" i="0" dirty="0" err="1" smtClean="0">
                <a:solidFill>
                  <a:srgbClr val="FF0000"/>
                </a:solidFill>
                <a:effectLst/>
                <a:latin typeface="Helvetica Neue"/>
              </a:rPr>
              <a:t>С.Королёв</a:t>
            </a:r>
            <a:r>
              <a:rPr lang="ru-RU" sz="2400" b="0" i="0" dirty="0" smtClean="0">
                <a:solidFill>
                  <a:srgbClr val="333333"/>
                </a:solidFill>
                <a:effectLst/>
                <a:latin typeface="Helvetica Neue"/>
              </a:rPr>
              <a:t> и </a:t>
            </a:r>
            <a:r>
              <a:rPr lang="ru-RU" sz="2400" b="0" i="0" dirty="0">
                <a:solidFill>
                  <a:srgbClr val="333333"/>
                </a:solidFill>
                <a:effectLst/>
                <a:latin typeface="Helvetica Neue"/>
              </a:rPr>
              <a:t>в первую очередь смотрел на физические данные претендентов. </a:t>
            </a:r>
          </a:p>
          <a:p>
            <a:endParaRPr lang="ru-RU" sz="2400" dirty="0"/>
          </a:p>
        </p:txBody>
      </p:sp>
      <p:sp>
        <p:nvSpPr>
          <p:cNvPr id="2" name="Заголовок 1">
            <a:extLst>
              <a:ext uri="{FF2B5EF4-FFF2-40B4-BE49-F238E27FC236}">
                <a16:creationId xmlns:a16="http://schemas.microsoft.com/office/drawing/2014/main" xmlns="" id="{FB085546-1A00-8745-9105-0EEBF82B55C4}"/>
              </a:ext>
            </a:extLst>
          </p:cNvPr>
          <p:cNvSpPr>
            <a:spLocks noGrp="1"/>
          </p:cNvSpPr>
          <p:nvPr>
            <p:ph type="title"/>
          </p:nvPr>
        </p:nvSpPr>
        <p:spPr>
          <a:xfrm>
            <a:off x="2978943" y="228600"/>
            <a:ext cx="6234113" cy="967978"/>
          </a:xfrm>
          <a:effectLst>
            <a:innerShdw blurRad="63500" dist="50800" dir="10800000">
              <a:prstClr val="black">
                <a:alpha val="50000"/>
              </a:prstClr>
            </a:innerShdw>
          </a:effectLst>
        </p:spPr>
        <p:txBody>
          <a:bodyPr>
            <a:normAutofit fontScale="90000"/>
          </a:bodyPr>
          <a:lstStyle/>
          <a:p>
            <a:r>
              <a:rPr lang="ru-RU" b="1" dirty="0" smtClean="0">
                <a:solidFill>
                  <a:srgbClr val="FF0000"/>
                </a:solidFill>
              </a:rPr>
              <a:t>ПУТЬ в КОСМОНАВТИКУ</a:t>
            </a:r>
            <a:endParaRPr lang="ru-RU" b="1" dirty="0">
              <a:solidFill>
                <a:srgbClr val="FF0000"/>
              </a:solidFill>
            </a:endParaRPr>
          </a:p>
        </p:txBody>
      </p:sp>
      <p:pic>
        <p:nvPicPr>
          <p:cNvPr id="4" name="Picture 4" descr="Картинка 190 из 58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19200"/>
            <a:ext cx="4953000" cy="5410200"/>
          </a:xfrm>
          <a:prstGeom prst="rect">
            <a:avLst/>
          </a:prstGeom>
          <a:noFill/>
          <a:ln w="57150">
            <a:solidFill>
              <a:schemeClr val="accent6">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1000"/>
            <a:ext cx="7683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850128"/>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162757" y="1676400"/>
            <a:ext cx="8209843" cy="4449763"/>
          </a:xfrm>
          <a:solidFill>
            <a:schemeClr val="accent5">
              <a:lumMod val="75000"/>
            </a:schemeClr>
          </a:solidFill>
          <a:ln w="76200">
            <a:solidFill>
              <a:schemeClr val="accent6">
                <a:lumMod val="60000"/>
                <a:lumOff val="40000"/>
              </a:schemeClr>
            </a:solidFill>
          </a:ln>
          <a:scene3d>
            <a:camera prst="perspectiveRight"/>
            <a:lightRig rig="threePt" dir="t"/>
          </a:scene3d>
        </p:spPr>
        <p:txBody>
          <a:bodyPr>
            <a:normAutofit lnSpcReduction="10000"/>
          </a:bodyPr>
          <a:lstStyle/>
          <a:p>
            <a:r>
              <a:rPr lang="ru-RU" dirty="0">
                <a:solidFill>
                  <a:srgbClr val="333333"/>
                </a:solidFill>
                <a:latin typeface="Helvetica Neue"/>
              </a:rPr>
              <a:t>Первые ракеты были ограничены в размерах и грузоподъемности. Рост, чуть было не стоивший летчику карьеры, в этот раз стал счастливым билетом Юрия. Рост </a:t>
            </a:r>
            <a:r>
              <a:rPr lang="ru-RU" dirty="0" smtClean="0">
                <a:solidFill>
                  <a:srgbClr val="333333"/>
                </a:solidFill>
                <a:latin typeface="Helvetica Neue"/>
              </a:rPr>
              <a:t>юноши </a:t>
            </a:r>
            <a:r>
              <a:rPr lang="ru-RU" dirty="0">
                <a:solidFill>
                  <a:srgbClr val="333333"/>
                </a:solidFill>
                <a:latin typeface="Helvetica Neue"/>
              </a:rPr>
              <a:t>был 165 см (по некоторым данным и вовсе 160), а вес будущего космонавта составлял 68 кг – будь Гагарин крупнее, он мог бы и не поместиться в космическом корабле.</a:t>
            </a:r>
            <a:br>
              <a:rPr lang="ru-RU" dirty="0">
                <a:solidFill>
                  <a:srgbClr val="333333"/>
                </a:solidFill>
                <a:latin typeface="Helvetica Neue"/>
              </a:rPr>
            </a:br>
            <a:endParaRPr lang="ru-RU" dirty="0">
              <a:solidFill>
                <a:srgbClr val="333333"/>
              </a:solidFill>
              <a:latin typeface="Helvetica Neue"/>
            </a:endParaRPr>
          </a:p>
          <a:p>
            <a:r>
              <a:rPr lang="ru-RU" dirty="0">
                <a:solidFill>
                  <a:srgbClr val="333333"/>
                </a:solidFill>
                <a:latin typeface="Helvetica Neue"/>
              </a:rPr>
              <a:t>После многочисленных проверок Гагарина утвердили как одного из 20 предполагаемых будущих космонавтов. В марте 1960 года летчик приступил к тренировкам.</a:t>
            </a:r>
          </a:p>
          <a:p>
            <a:endParaRPr lang="ru-RU" dirty="0"/>
          </a:p>
        </p:txBody>
      </p:sp>
      <p:sp>
        <p:nvSpPr>
          <p:cNvPr id="3" name="Заголовок 2"/>
          <p:cNvSpPr>
            <a:spLocks noGrp="1"/>
          </p:cNvSpPr>
          <p:nvPr>
            <p:ph type="title"/>
          </p:nvPr>
        </p:nvSpPr>
        <p:spPr/>
        <p:txBody>
          <a:bodyPr/>
          <a:lstStyle/>
          <a:p>
            <a:r>
              <a:rPr lang="ru-RU" dirty="0" smtClean="0">
                <a:solidFill>
                  <a:srgbClr val="FFFF00"/>
                </a:solidFill>
              </a:rPr>
              <a:t>БУДУЩИЙ КОСМОНАВТ</a:t>
            </a:r>
            <a:endParaRPr lang="ru-RU" dirty="0">
              <a:solidFill>
                <a:srgbClr val="FFFF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493838"/>
            <a:ext cx="2514600" cy="505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685800"/>
            <a:ext cx="7683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066323"/>
      </p:ext>
    </p:extLst>
  </p:cSld>
  <p:clrMapOvr>
    <a:masterClrMapping/>
  </p:clrMapOvr>
  <mc:AlternateContent xmlns:mc="http://schemas.openxmlformats.org/markup-compatibility/2006" xmlns:p14="http://schemas.microsoft.com/office/powerpoint/2010/main">
    <mc:Choice Requires="p14">
      <p:transition spd="slow" p14:dur="1200">
        <p14:flip dir="r"/>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458</TotalTime>
  <Words>834</Words>
  <Application>Microsoft Office PowerPoint</Application>
  <PresentationFormat>Произвольный</PresentationFormat>
  <Paragraphs>71</Paragraphs>
  <Slides>14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Волна</vt:lpstr>
      <vt:lpstr>Его Величество – КОСМОС!</vt:lpstr>
      <vt:lpstr>П Л А Н: 1. Введение 2.Этапы освоения космоса 3.Первый покоритель космоса 4.Значение освоения космоса  2.</vt:lpstr>
      <vt:lpstr>ТАИНСТВЕННЫЙ КОСМОС</vt:lpstr>
      <vt:lpstr>ЭТАПЫ освоения космоса</vt:lpstr>
      <vt:lpstr>ЭТАПЫ ОСВОЕНИЯ КОСМОСА</vt:lpstr>
      <vt:lpstr>НОВАЯ ЭРА: КОСМИЧЕСКАЯ</vt:lpstr>
      <vt:lpstr>Юрий Алексеевич Гагарин</vt:lpstr>
      <vt:lpstr>ПУТЬ в КОСМОНАВТИКУ</vt:lpstr>
      <vt:lpstr>БУДУЩИЙ КОСМОНАВТ</vt:lpstr>
      <vt:lpstr>Первый полет человека в космос </vt:lpstr>
      <vt:lpstr>Гибель</vt:lpstr>
      <vt:lpstr>Интересные Факты</vt:lpstr>
      <vt:lpstr>Значение освоения космоса</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Юрий Алексеевич Гагарин</dc:title>
  <dc:creator>Галич</dc:creator>
  <cp:lastModifiedBy>Галич</cp:lastModifiedBy>
  <cp:revision>46</cp:revision>
  <dcterms:modified xsi:type="dcterms:W3CDTF">2018-04-03T16:28:28Z</dcterms:modified>
</cp:coreProperties>
</file>