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7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8450" autoAdjust="0"/>
  </p:normalViewPr>
  <p:slideViewPr>
    <p:cSldViewPr>
      <p:cViewPr varScale="1">
        <p:scale>
          <a:sx n="68" d="100"/>
          <a:sy n="68" d="100"/>
        </p:scale>
        <p:origin x="-112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57B2-6FAD-4790-A3DD-1F7F42D80A5B}" type="datetimeFigureOut">
              <a:rPr lang="ru-RU" smtClean="0"/>
              <a:pPr/>
              <a:t>17.09.2016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9F5B-EA52-4FEA-A2A5-C68FEE4EE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9F5B-EA52-4FEA-A2A5-C68FEE4EEB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fon_s_per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3382962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sz="4900" b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Методика проведения игр и упражнений  с грамматическим содержанием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448800" cy="708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Морфология:</a:t>
            </a:r>
          </a:p>
          <a:p>
            <a:r>
              <a:rPr lang="ru-RU" dirty="0" smtClean="0"/>
              <a:t> железо тяжело, но свинец еще тяжелее; </a:t>
            </a:r>
          </a:p>
          <a:p>
            <a:r>
              <a:rPr lang="ru-RU" dirty="0" smtClean="0"/>
              <a:t>лошадь высока, но верблюд еще… ;  </a:t>
            </a:r>
          </a:p>
          <a:p>
            <a:r>
              <a:rPr lang="ru-RU" dirty="0" smtClean="0"/>
              <a:t>белка хитра, но лисица еще… ; </a:t>
            </a:r>
          </a:p>
          <a:p>
            <a:r>
              <a:rPr lang="ru-RU" dirty="0" smtClean="0"/>
              <a:t>месяц светит ярко, а солнце еще…;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груша сладка, а мед еще…  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Синтаксис:</a:t>
            </a:r>
          </a:p>
          <a:p>
            <a:r>
              <a:rPr lang="ru-RU" dirty="0" smtClean="0"/>
              <a:t>Копал. Кто? Что? Где? Когда? Чем? Как? </a:t>
            </a:r>
          </a:p>
          <a:p>
            <a:r>
              <a:rPr lang="ru-RU" dirty="0" smtClean="0"/>
              <a:t>Писал. Кто? Что? Когда? Чем? Кому?</a:t>
            </a:r>
          </a:p>
          <a:p>
            <a:r>
              <a:rPr lang="ru-RU" dirty="0" smtClean="0"/>
              <a:t> Собирали грибы. Кто? Где? Когда? Во что?</a:t>
            </a:r>
          </a:p>
          <a:p>
            <a:r>
              <a:rPr lang="ru-RU" dirty="0" smtClean="0"/>
              <a:t>Ехал на лошади. Кто? Где? Когда? Куда? Откуда? На какой лошади? Как?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-228600"/>
            <a:ext cx="9601200" cy="7315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Ведущие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приемы обучения грамматическим навыкам</a:t>
            </a:r>
            <a:r>
              <a:rPr lang="ru-RU" sz="4400" b="1" dirty="0" smtClean="0"/>
              <a:t> </a:t>
            </a:r>
            <a:r>
              <a:rPr lang="ru-RU" sz="4400" dirty="0" smtClean="0"/>
              <a:t>:</a:t>
            </a:r>
          </a:p>
          <a:p>
            <a:pPr algn="ctr"/>
            <a:r>
              <a:rPr lang="ru-RU" sz="4400" dirty="0" smtClean="0"/>
              <a:t> образец;</a:t>
            </a:r>
          </a:p>
          <a:p>
            <a:pPr algn="ctr"/>
            <a:r>
              <a:rPr lang="ru-RU" sz="4400" dirty="0" smtClean="0"/>
              <a:t> объяснение;</a:t>
            </a:r>
          </a:p>
          <a:p>
            <a:pPr algn="ctr"/>
            <a:r>
              <a:rPr lang="ru-RU" sz="4400" dirty="0" smtClean="0"/>
              <a:t> указание;</a:t>
            </a:r>
          </a:p>
          <a:p>
            <a:pPr algn="ctr"/>
            <a:r>
              <a:rPr lang="ru-RU" sz="4400" dirty="0" smtClean="0"/>
              <a:t> сравнение;</a:t>
            </a:r>
          </a:p>
          <a:p>
            <a:pPr algn="ctr"/>
            <a:r>
              <a:rPr lang="ru-RU" sz="4400" dirty="0" smtClean="0"/>
              <a:t> повторение.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r>
              <a:rPr lang="ru-RU" b="1" dirty="0" smtClean="0"/>
              <a:t>Образец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3726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Образец правильной речи педагога играет важную роль на первоначальных этапах обучения.</a:t>
            </a:r>
          </a:p>
          <a:p>
            <a:pPr>
              <a:buNone/>
            </a:pPr>
            <a:r>
              <a:rPr lang="ru-RU" dirty="0" smtClean="0"/>
              <a:t> Детям предлагают поучиться правильно говорить слова, запомнить их:</a:t>
            </a:r>
          </a:p>
          <a:p>
            <a:r>
              <a:rPr lang="ru-RU" dirty="0" smtClean="0"/>
              <a:t> ехать – приезжай, махать – маши, искать – ищи;</a:t>
            </a:r>
          </a:p>
          <a:p>
            <a:r>
              <a:rPr lang="ru-RU" dirty="0" smtClean="0"/>
              <a:t> снять (что?) – пальто, но раздеть (кого?) – куклу;</a:t>
            </a:r>
          </a:p>
          <a:p>
            <a:pPr>
              <a:buNone/>
            </a:pPr>
            <a:r>
              <a:rPr lang="ru-RU" dirty="0" smtClean="0"/>
              <a:t> надеть (что?) – шапку, но одеть (кого?) – мальчика.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ru-RU" b="1" dirty="0" smtClean="0"/>
              <a:t>Объяснение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762000"/>
            <a:ext cx="96012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Объяснение, как следует употреблять трудные формы. Например: все слова изменяются, но есть такие, как пальто, кино, кофе, какао, метро, радио, которые никогда не изменяются, поэтому надо говорить: одно пальто; на вешалке много пальто; на пальто меховой воротник. Эти слова надо запомнить.</a:t>
            </a:r>
          </a:p>
          <a:p>
            <a:pPr>
              <a:buNone/>
            </a:pPr>
            <a:r>
              <a:rPr lang="ru-RU" dirty="0" smtClean="0"/>
              <a:t>    Для прочного запоминания трудной формы применяется многократное повторение ее детьми вслед за педагогом, вместе с ним, хором и по одному.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-152400"/>
            <a:ext cx="9753600" cy="15700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Приемы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 обучении грамматическим навыкам: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372600" cy="5257800"/>
          </a:xfrm>
        </p:spPr>
        <p:txBody>
          <a:bodyPr/>
          <a:lstStyle/>
          <a:p>
            <a:r>
              <a:rPr lang="ru-RU" dirty="0" smtClean="0"/>
              <a:t> создание проблемных ситуаций; </a:t>
            </a:r>
          </a:p>
          <a:p>
            <a:r>
              <a:rPr lang="ru-RU" dirty="0" smtClean="0"/>
              <a:t>подсказ нужной формы; </a:t>
            </a:r>
          </a:p>
          <a:p>
            <a:r>
              <a:rPr lang="ru-RU" dirty="0" smtClean="0"/>
              <a:t>исправление ошибки; </a:t>
            </a:r>
          </a:p>
          <a:p>
            <a:r>
              <a:rPr lang="ru-RU" dirty="0" smtClean="0"/>
              <a:t>вопросы подсказывающего и оценочного характера;</a:t>
            </a:r>
          </a:p>
          <a:p>
            <a:r>
              <a:rPr lang="ru-RU" dirty="0" smtClean="0"/>
              <a:t> привлечение детей к исправлению ошибок;</a:t>
            </a:r>
          </a:p>
          <a:p>
            <a:r>
              <a:rPr lang="ru-RU" dirty="0" smtClean="0"/>
              <a:t> напоминание о том, как сказать правильно.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7CABA"/>
              </a:clrFrom>
              <a:clrTo>
                <a:srgbClr val="D7CA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4800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-304800"/>
            <a:ext cx="9601200" cy="14478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«Какая посуда нужна для обеда?»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9" name="Picture 3" descr="C:\Users\User\Desktop\фоны\boy_girl14247089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24000"/>
            <a:ext cx="3056761" cy="2057400"/>
          </a:xfrm>
          <a:prstGeom prst="roundRect">
            <a:avLst/>
          </a:prstGeom>
          <a:noFill/>
        </p:spPr>
      </p:pic>
      <p:pic>
        <p:nvPicPr>
          <p:cNvPr id="9220" name="Picture 4" descr="C:\Users\User\Desktop\фоны\8e882023475b9f3f680f15b75175c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1752600" cy="1600200"/>
          </a:xfrm>
          <a:prstGeom prst="ellipse">
            <a:avLst/>
          </a:prstGeom>
          <a:noFill/>
        </p:spPr>
      </p:pic>
      <p:pic>
        <p:nvPicPr>
          <p:cNvPr id="9222" name="Picture 6" descr="C:\Users\User\Desktop\фоны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667000"/>
            <a:ext cx="1676400" cy="1600200"/>
          </a:xfrm>
          <a:prstGeom prst="ellipse">
            <a:avLst/>
          </a:prstGeom>
          <a:noFill/>
        </p:spPr>
      </p:pic>
      <p:sp>
        <p:nvSpPr>
          <p:cNvPr id="8194" name="AutoShape 2" descr="Картинки по запросу картинка знак вопро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Картинки по запросу картинка знак вопроса"/>
          <p:cNvPicPr/>
          <p:nvPr/>
        </p:nvPicPr>
        <p:blipFill>
          <a:blip r:embed="rId6" cstate="print"/>
          <a:srcRect l="14453" r="16016"/>
          <a:stretch>
            <a:fillRect/>
          </a:stretch>
        </p:blipFill>
        <p:spPr bwMode="auto">
          <a:xfrm>
            <a:off x="3886200" y="1600200"/>
            <a:ext cx="11049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ртинки по запросу картинка детский сто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8CABD"/>
              </a:clrFrom>
              <a:clrTo>
                <a:srgbClr val="D8CABD">
                  <a:alpha val="0"/>
                </a:srgbClr>
              </a:clrTo>
            </a:clrChange>
          </a:blip>
          <a:srcRect t="12121" r="3125" b="3030"/>
          <a:stretch>
            <a:fillRect/>
          </a:stretch>
        </p:blipFill>
        <p:spPr bwMode="auto">
          <a:xfrm>
            <a:off x="3276600" y="3048000"/>
            <a:ext cx="2514600" cy="1676400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детская картинка чашка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37" t="12103" r="20843" b="26452"/>
          <a:stretch>
            <a:fillRect/>
          </a:stretch>
        </p:blipFill>
        <p:spPr bwMode="auto">
          <a:xfrm>
            <a:off x="6172200" y="4800600"/>
            <a:ext cx="1927513" cy="15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0"/>
            <a:ext cx="9753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Методика формирования морфологической стороны речи</a:t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448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К трем годам дети овладевают  окончаниями таких  грамматических</a:t>
            </a:r>
          </a:p>
          <a:p>
            <a:pPr>
              <a:buNone/>
            </a:pPr>
            <a:r>
              <a:rPr lang="ru-RU" sz="2400" dirty="0" smtClean="0"/>
              <a:t>категорий, как </a:t>
            </a:r>
            <a:r>
              <a:rPr lang="ru-RU" sz="2400" dirty="0" err="1" smtClean="0"/>
              <a:t>падеж,род</a:t>
            </a:r>
            <a:r>
              <a:rPr lang="ru-RU" sz="2400" dirty="0" smtClean="0"/>
              <a:t>, число, </a:t>
            </a:r>
            <a:r>
              <a:rPr lang="ru-RU" sz="2400" dirty="0" err="1" smtClean="0"/>
              <a:t>время,но</a:t>
            </a:r>
            <a:r>
              <a:rPr lang="ru-RU" sz="2400" dirty="0" smtClean="0"/>
              <a:t> не усваивают всего</a:t>
            </a:r>
          </a:p>
          <a:p>
            <a:pPr>
              <a:buNone/>
            </a:pPr>
            <a:r>
              <a:rPr lang="ru-RU" sz="2400" dirty="0" smtClean="0"/>
              <a:t>разнообразия этих категорий.  Особенно это относится к</a:t>
            </a:r>
          </a:p>
          <a:p>
            <a:pPr>
              <a:buNone/>
            </a:pPr>
            <a:r>
              <a:rPr lang="ru-RU" sz="2400" dirty="0" smtClean="0"/>
              <a:t>существительным. Дети допускают  ошибки: «кошка  поймала </a:t>
            </a:r>
            <a:r>
              <a:rPr lang="ru-RU" sz="2400" dirty="0" err="1" smtClean="0"/>
              <a:t>мыша</a:t>
            </a:r>
            <a:r>
              <a:rPr lang="ru-RU" sz="2400" dirty="0" smtClean="0"/>
              <a:t>»,«</a:t>
            </a:r>
            <a:r>
              <a:rPr lang="ru-RU" sz="2400" dirty="0" smtClean="0"/>
              <a:t>я хочу хлебушка с </a:t>
            </a:r>
            <a:r>
              <a:rPr lang="ru-RU" sz="2400" dirty="0" err="1" smtClean="0"/>
              <a:t>солем</a:t>
            </a:r>
            <a:r>
              <a:rPr lang="ru-RU" sz="2400" dirty="0" smtClean="0"/>
              <a:t>». </a:t>
            </a:r>
          </a:p>
          <a:p>
            <a:pPr>
              <a:buNone/>
            </a:pPr>
            <a:r>
              <a:rPr lang="ru-RU" sz="2400" dirty="0" smtClean="0"/>
              <a:t>Для этого возраста характерно стремление к сохранению </a:t>
            </a:r>
            <a:r>
              <a:rPr lang="ru-RU" sz="2400" dirty="0" smtClean="0"/>
              <a:t>глагольной  основы </a:t>
            </a:r>
            <a:r>
              <a:rPr lang="ru-RU" sz="2400" dirty="0" smtClean="0"/>
              <a:t>слова, потому и возникают ошибки типа: «</a:t>
            </a:r>
            <a:r>
              <a:rPr lang="ru-RU" sz="2400" dirty="0" err="1" smtClean="0"/>
              <a:t>можу</a:t>
            </a:r>
            <a:r>
              <a:rPr lang="ru-RU" sz="2400" dirty="0" smtClean="0"/>
              <a:t>», вместо </a:t>
            </a:r>
            <a:r>
              <a:rPr lang="ru-RU" sz="2400" dirty="0" smtClean="0"/>
              <a:t>могу; </a:t>
            </a:r>
            <a:r>
              <a:rPr lang="ru-RU" sz="2400" dirty="0" smtClean="0"/>
              <a:t>«не </a:t>
            </a:r>
            <a:r>
              <a:rPr lang="ru-RU" sz="2400" dirty="0" err="1" smtClean="0"/>
              <a:t>пустю</a:t>
            </a:r>
            <a:r>
              <a:rPr lang="ru-RU" sz="2400" dirty="0" smtClean="0"/>
              <a:t>», вместо не пущу; «</a:t>
            </a:r>
            <a:r>
              <a:rPr lang="ru-RU" sz="2400" dirty="0" err="1" smtClean="0"/>
              <a:t>возъмил</a:t>
            </a:r>
            <a:r>
              <a:rPr lang="ru-RU" sz="2400" dirty="0" smtClean="0"/>
              <a:t>» вместо взял . Такие</a:t>
            </a:r>
          </a:p>
          <a:p>
            <a:pPr>
              <a:buNone/>
            </a:pPr>
            <a:r>
              <a:rPr lang="ru-RU" sz="2400" dirty="0" smtClean="0"/>
              <a:t>морфологические ошибки являются возрастной закономерностью, не</a:t>
            </a:r>
          </a:p>
          <a:p>
            <a:pPr>
              <a:buNone/>
            </a:pPr>
            <a:r>
              <a:rPr lang="ru-RU" sz="2400" dirty="0" smtClean="0"/>
              <a:t>зависящей от социального окружения.</a:t>
            </a:r>
          </a:p>
          <a:p>
            <a:pPr algn="ctr">
              <a:buNone/>
            </a:pPr>
            <a:r>
              <a:rPr lang="ru-RU" sz="2400" b="1" dirty="0" smtClean="0"/>
              <a:t>Основное содержание работы: обучение изменению слов по</a:t>
            </a:r>
          </a:p>
          <a:p>
            <a:pPr algn="ctr">
              <a:buNone/>
            </a:pPr>
            <a:r>
              <a:rPr lang="ru-RU" sz="2400" b="1" dirty="0" smtClean="0"/>
              <a:t>падежам, согласованию существительных с прилагательными в </a:t>
            </a:r>
            <a:r>
              <a:rPr lang="ru-RU" sz="2400" b="1" dirty="0" err="1" smtClean="0"/>
              <a:t>родеи</a:t>
            </a:r>
            <a:r>
              <a:rPr lang="ru-RU" sz="2400" b="1" dirty="0" smtClean="0"/>
              <a:t> числе, употреблению предлогов (в, на, за, под, около) и глаголов.</a:t>
            </a:r>
            <a:endParaRPr lang="ru-RU" sz="2500" b="1" dirty="0" smtClean="0"/>
          </a:p>
          <a:p>
            <a:pPr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97536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Игра «Волшебный мешочек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4488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Игрушки  (картинки) подбирают , чтобы с </a:t>
            </a:r>
            <a:r>
              <a:rPr lang="ru-RU" sz="2400" dirty="0" smtClean="0"/>
              <a:t>существительными среднего рода </a:t>
            </a:r>
            <a:r>
              <a:rPr lang="ru-RU" sz="2400" dirty="0" smtClean="0"/>
              <a:t>были существительные мужского и </a:t>
            </a:r>
            <a:r>
              <a:rPr lang="ru-RU" sz="2400" dirty="0" smtClean="0"/>
              <a:t>женского рода</a:t>
            </a:r>
            <a:r>
              <a:rPr lang="ru-RU" sz="2400" dirty="0" smtClean="0"/>
              <a:t>. </a:t>
            </a:r>
            <a:r>
              <a:rPr lang="ru-RU" sz="2400" dirty="0" smtClean="0"/>
              <a:t>Ребенок должен </a:t>
            </a:r>
            <a:r>
              <a:rPr lang="ru-RU" sz="2400" dirty="0" smtClean="0"/>
              <a:t>иметь возможность сравнить слова </a:t>
            </a:r>
            <a:r>
              <a:rPr lang="ru-RU" sz="2400" dirty="0" smtClean="0"/>
              <a:t>и выделить </a:t>
            </a:r>
            <a:r>
              <a:rPr lang="ru-RU" sz="2400" dirty="0" smtClean="0"/>
              <a:t>существительное среднего рода. </a:t>
            </a:r>
            <a:r>
              <a:rPr lang="ru-RU" sz="2400" dirty="0" smtClean="0"/>
              <a:t>Родовая принадлежность </a:t>
            </a:r>
            <a:r>
              <a:rPr lang="ru-RU" sz="2400" dirty="0" smtClean="0"/>
              <a:t>выявляется лучше, если с </a:t>
            </a:r>
            <a:r>
              <a:rPr lang="ru-RU" sz="2400" dirty="0" smtClean="0"/>
              <a:t>существительным согласуется </a:t>
            </a:r>
            <a:r>
              <a:rPr lang="ru-RU" sz="2400" dirty="0" smtClean="0"/>
              <a:t>прилагательное.</a:t>
            </a:r>
          </a:p>
          <a:p>
            <a:pPr>
              <a:buNone/>
            </a:pPr>
            <a:r>
              <a:rPr lang="ru-RU" sz="2400" dirty="0" smtClean="0"/>
              <a:t>Например, для игры «Волшебный мешочек» подбирают такие</a:t>
            </a:r>
          </a:p>
          <a:p>
            <a:pPr>
              <a:buNone/>
            </a:pPr>
            <a:r>
              <a:rPr lang="ru-RU" sz="2400" dirty="0" smtClean="0"/>
              <a:t>игрушки: ведро, яйцо, колесо, яблоко, мячик, лягушку, зайчика.</a:t>
            </a:r>
          </a:p>
          <a:p>
            <a:pPr>
              <a:buNone/>
            </a:pPr>
            <a:r>
              <a:rPr lang="ru-RU" sz="2400" dirty="0" smtClean="0"/>
              <a:t>В ходе игры дети достают игрушки по одной и отвечают на</a:t>
            </a:r>
          </a:p>
          <a:p>
            <a:pPr>
              <a:buNone/>
            </a:pPr>
            <a:r>
              <a:rPr lang="ru-RU" sz="2400" dirty="0" smtClean="0"/>
              <a:t>вопросы: что это? Какое яблоко? (Красное, круглое, сладкое) </a:t>
            </a:r>
          </a:p>
          <a:p>
            <a:pPr>
              <a:buNone/>
            </a:pPr>
            <a:r>
              <a:rPr lang="ru-RU" sz="2400" dirty="0" smtClean="0"/>
              <a:t>Какой мячик? (Красный, круглый, резиновый.)</a:t>
            </a:r>
          </a:p>
          <a:p>
            <a:pPr>
              <a:buNone/>
            </a:pPr>
            <a:r>
              <a:rPr lang="ru-RU" sz="2400" dirty="0" smtClean="0"/>
              <a:t>В процессе рассматривания предметных картинок дети</a:t>
            </a:r>
          </a:p>
          <a:p>
            <a:pPr>
              <a:buNone/>
            </a:pPr>
            <a:r>
              <a:rPr lang="ru-RU" sz="2400" dirty="0" smtClean="0"/>
              <a:t>называют предмет, отвечают на вопросы: кто</a:t>
            </a:r>
          </a:p>
          <a:p>
            <a:pPr>
              <a:buNone/>
            </a:pPr>
            <a:r>
              <a:rPr lang="ru-RU" sz="2400" dirty="0" smtClean="0"/>
              <a:t>это?(петушок)Какой петушок? (разноцветный петушок)  Какое</a:t>
            </a:r>
          </a:p>
          <a:p>
            <a:pPr>
              <a:buNone/>
            </a:pPr>
            <a:r>
              <a:rPr lang="ru-RU" sz="2400" dirty="0" smtClean="0"/>
              <a:t>ведро?(маленькое ведро) Какое яичко?(белое яичко</a:t>
            </a:r>
            <a:r>
              <a:rPr lang="ru-RU" sz="2400" dirty="0" smtClean="0"/>
              <a:t>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448800" cy="7086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процессе рассматривания предметных картинок</a:t>
            </a:r>
          </a:p>
          <a:p>
            <a:pPr>
              <a:buNone/>
            </a:pPr>
            <a:r>
              <a:rPr lang="ru-RU" dirty="0" smtClean="0"/>
              <a:t>дети называют предмет, отвечают на вопросы: кто</a:t>
            </a:r>
          </a:p>
          <a:p>
            <a:pPr>
              <a:buNone/>
            </a:pPr>
            <a:r>
              <a:rPr lang="ru-RU" dirty="0" smtClean="0"/>
              <a:t>это?(петушок)Какой петушок?(разноцветный петушок)</a:t>
            </a:r>
          </a:p>
          <a:p>
            <a:pPr>
              <a:buNone/>
            </a:pPr>
            <a:r>
              <a:rPr lang="ru-RU" dirty="0" smtClean="0"/>
              <a:t>Какое ведро?(маленькое ведро) Какое яичко?(белое</a:t>
            </a:r>
          </a:p>
          <a:p>
            <a:pPr>
              <a:buNone/>
            </a:pPr>
            <a:r>
              <a:rPr lang="ru-RU" dirty="0" smtClean="0"/>
              <a:t>яичко).</a:t>
            </a:r>
          </a:p>
          <a:p>
            <a:pPr>
              <a:buNone/>
            </a:pPr>
            <a:r>
              <a:rPr lang="ru-RU" dirty="0" smtClean="0"/>
              <a:t>Со временем задание усложняют – ребенок должен</a:t>
            </a:r>
          </a:p>
          <a:p>
            <a:pPr>
              <a:buNone/>
            </a:pPr>
            <a:r>
              <a:rPr lang="ru-RU" dirty="0" smtClean="0"/>
              <a:t>ориентироваться на род существительного при</a:t>
            </a:r>
          </a:p>
          <a:p>
            <a:pPr>
              <a:buNone/>
            </a:pPr>
            <a:r>
              <a:rPr lang="ru-RU" dirty="0" smtClean="0"/>
              <a:t>определении предмета по его признакам. Для этого</a:t>
            </a:r>
          </a:p>
          <a:p>
            <a:pPr>
              <a:buNone/>
            </a:pPr>
            <a:r>
              <a:rPr lang="ru-RU" dirty="0" smtClean="0"/>
              <a:t>лучше идти от трудной формы (образует педагог) к</a:t>
            </a:r>
          </a:p>
          <a:p>
            <a:pPr>
              <a:buNone/>
            </a:pPr>
            <a:r>
              <a:rPr lang="ru-RU" dirty="0" smtClean="0"/>
              <a:t>легкой (образуют дети), от множественного числа – к</a:t>
            </a:r>
          </a:p>
          <a:p>
            <a:pPr>
              <a:buNone/>
            </a:pPr>
            <a:r>
              <a:rPr lang="ru-RU" dirty="0" smtClean="0"/>
              <a:t>единственному: «Котята – это когда их много, а если</a:t>
            </a:r>
          </a:p>
          <a:p>
            <a:pPr>
              <a:buNone/>
            </a:pPr>
            <a:r>
              <a:rPr lang="ru-RU" dirty="0" smtClean="0"/>
              <a:t>один? (Котенок) Утята – это когда их много, а если</a:t>
            </a:r>
          </a:p>
          <a:p>
            <a:pPr>
              <a:buNone/>
            </a:pPr>
            <a:r>
              <a:rPr lang="ru-RU" dirty="0" smtClean="0"/>
              <a:t>один?» (Утенок)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97536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Дидактическая игра «Что (кого) не стало?» 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1" cy="5943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49714"/>
                <a:gridCol w="2975429"/>
                <a:gridCol w="3918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Слово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 Число, падеж, существительное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На столе что?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Чашки, ложки, тарелки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множ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число, именит, падеж, </a:t>
                      </a:r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неодушевл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существит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На столе кто?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Утки, собачки, кролики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множ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число, именит, падеж, </a:t>
                      </a:r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одушевл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существит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Кого вы видите?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Уток, собачек, кроликов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множ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число, винит, падеж).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Что вы видите?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Чашки, ложки, тарелки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множ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число, винит, падеж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Кого не стало?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Уток, собачек, кроликов 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множ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число, родит, падеж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Чего не стало?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Чашек, ложек, тарелок 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latin typeface="Arial" pitchFamily="34" charset="0"/>
                          <a:cs typeface="Arial" pitchFamily="34" charset="0"/>
                        </a:rPr>
                        <a:t>множ</a:t>
                      </a:r>
                      <a:r>
                        <a:rPr lang="ru-RU" sz="2000" b="1" kern="1200" dirty="0" smtClean="0">
                          <a:latin typeface="Arial" pitchFamily="34" charset="0"/>
                          <a:cs typeface="Arial" pitchFamily="34" charset="0"/>
                        </a:rPr>
                        <a:t>. число, родит, падеж).</a:t>
                      </a:r>
                    </a:p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effectLst/>
              </a:rPr>
              <a:t>Существенную роль в формировании грамматического строя языка играет правильный выбор речевого материала. </a:t>
            </a:r>
          </a:p>
          <a:p>
            <a:pPr>
              <a:buNone/>
            </a:pPr>
            <a:r>
              <a:rPr lang="ru-RU" b="1" dirty="0" smtClean="0">
                <a:effectLst/>
              </a:rPr>
              <a:t>Например,</a:t>
            </a:r>
            <a:r>
              <a:rPr lang="ru-RU" dirty="0" smtClean="0">
                <a:effectLst/>
              </a:rPr>
              <a:t> отбирая игрушки и предметы для занятия, нужно учитывать, чтобы при изменении по падежам существительных разных родов были разные типы окончаний </a:t>
            </a:r>
          </a:p>
          <a:p>
            <a:r>
              <a:rPr lang="ru-RU" dirty="0" smtClean="0">
                <a:effectLst/>
              </a:rPr>
              <a:t>платье – платья – платьев;</a:t>
            </a:r>
          </a:p>
          <a:p>
            <a:r>
              <a:rPr lang="ru-RU" dirty="0" smtClean="0">
                <a:effectLst/>
              </a:rPr>
              <a:t> окно – окна – окон; </a:t>
            </a:r>
          </a:p>
          <a:p>
            <a:r>
              <a:rPr lang="ru-RU" dirty="0" smtClean="0">
                <a:effectLst/>
              </a:rPr>
              <a:t>стол – столы – столов; </a:t>
            </a:r>
          </a:p>
          <a:p>
            <a:r>
              <a:rPr lang="ru-RU" dirty="0" smtClean="0">
                <a:effectLst/>
              </a:rPr>
              <a:t>шуба – шубы – шуб.</a:t>
            </a:r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5776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9753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 «Опиши картинку»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артинки по запросу картинка яблоко для детей"/>
          <p:cNvPicPr>
            <a:picLocks noGrp="1"/>
          </p:cNvPicPr>
          <p:nvPr>
            <p:ph idx="1"/>
          </p:nvPr>
        </p:nvPicPr>
        <p:blipFill>
          <a:blip r:embed="rId3" cstate="print"/>
          <a:srcRect l="7281" t="8271" r="10553" b="7519"/>
          <a:stretch>
            <a:fillRect/>
          </a:stretch>
        </p:blipFill>
        <p:spPr bwMode="auto">
          <a:xfrm>
            <a:off x="3962400" y="4724400"/>
            <a:ext cx="1676400" cy="167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а платье для детей"/>
          <p:cNvPicPr/>
          <p:nvPr/>
        </p:nvPicPr>
        <p:blipFill>
          <a:blip r:embed="rId4" cstate="print"/>
          <a:srcRect b="5714"/>
          <a:stretch>
            <a:fillRect/>
          </a:stretch>
        </p:blipFill>
        <p:spPr bwMode="auto">
          <a:xfrm>
            <a:off x="304800" y="762000"/>
            <a:ext cx="2059131" cy="2057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а груша для детей"/>
          <p:cNvPicPr/>
          <p:nvPr/>
        </p:nvPicPr>
        <p:blipFill>
          <a:blip r:embed="rId5" cstate="print"/>
          <a:srcRect l="23959" t="4598" r="23449" b="9195"/>
          <a:stretch>
            <a:fillRect/>
          </a:stretch>
        </p:blipFill>
        <p:spPr bwMode="auto">
          <a:xfrm>
            <a:off x="3886200" y="838200"/>
            <a:ext cx="1697182" cy="19327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ртинка детская шапка"/>
          <p:cNvPicPr/>
          <p:nvPr/>
        </p:nvPicPr>
        <p:blipFill>
          <a:blip r:embed="rId6" cstate="print"/>
          <a:srcRect l="14244" r="12282" b="7233"/>
          <a:stretch>
            <a:fillRect/>
          </a:stretch>
        </p:blipFill>
        <p:spPr bwMode="auto">
          <a:xfrm>
            <a:off x="7666759" y="4724400"/>
            <a:ext cx="1477241" cy="17041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а домик нарисованны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0564" y="762000"/>
            <a:ext cx="1863436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а дерево для дет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495800"/>
            <a:ext cx="2183822" cy="20359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картинка лимон для детей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971800"/>
            <a:ext cx="1948873" cy="14339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а велосипед нарисованный"/>
          <p:cNvPicPr/>
          <p:nvPr/>
        </p:nvPicPr>
        <p:blipFill>
          <a:blip r:embed="rId10" cstate="print"/>
          <a:srcRect l="10573" t="7386" r="15014" b="15231"/>
          <a:stretch>
            <a:fillRect/>
          </a:stretch>
        </p:blipFill>
        <p:spPr bwMode="auto">
          <a:xfrm>
            <a:off x="5486400" y="2895600"/>
            <a:ext cx="2313710" cy="1447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04800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600" y="-304800"/>
            <a:ext cx="9753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Дидактическая игра «Три рейки»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Картинки по запросу детская картинка апельсин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9906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детская картинка нож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97" b="28169"/>
          <a:stretch>
            <a:fillRect/>
          </a:stretch>
        </p:blipFill>
        <p:spPr bwMode="auto">
          <a:xfrm>
            <a:off x="6705600" y="13716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детская картинка фартук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066800"/>
            <a:ext cx="17525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детская картинка чайник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838200"/>
            <a:ext cx="2057400" cy="16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детская картинка чашка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37" t="12103" r="20843" b="26452"/>
          <a:stretch>
            <a:fillRect/>
          </a:stretch>
        </p:blipFill>
        <p:spPr bwMode="auto">
          <a:xfrm>
            <a:off x="228600" y="3124200"/>
            <a:ext cx="1905000" cy="15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детская картинка тарелка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76"/>
          <a:stretch>
            <a:fillRect/>
          </a:stretch>
        </p:blipFill>
        <p:spPr bwMode="auto">
          <a:xfrm>
            <a:off x="2362200" y="3048000"/>
            <a:ext cx="1905000" cy="158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детская картинка кастрюля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69" t="16279" r="11838" b="16279"/>
          <a:stretch>
            <a:fillRect/>
          </a:stretch>
        </p:blipFill>
        <p:spPr bwMode="auto">
          <a:xfrm>
            <a:off x="4419600" y="2971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детская картинка груша фрукт"/>
          <p:cNvPicPr/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893" t="3448" r="23023" b="8621"/>
          <a:stretch>
            <a:fillRect/>
          </a:stretch>
        </p:blipFill>
        <p:spPr bwMode="auto">
          <a:xfrm>
            <a:off x="6858000" y="27432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детская картинка окно"/>
          <p:cNvPicPr/>
          <p:nvPr/>
        </p:nvPicPr>
        <p:blipFill>
          <a:blip r:embed="rId11" cstate="print"/>
          <a:srcRect l="48622" b="32258"/>
          <a:stretch>
            <a:fillRect/>
          </a:stretch>
        </p:blipFill>
        <p:spPr bwMode="auto">
          <a:xfrm>
            <a:off x="228600" y="4953000"/>
            <a:ext cx="2133599" cy="16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ртинки по запросу детская картинка ведро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9530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детская картинка блюдце"/>
          <p:cNvPicPr/>
          <p:nvPr/>
        </p:nvPicPr>
        <p:blipFill>
          <a:blip r:embed="rId13" cstate="print"/>
          <a:srcRect l="5973" t="16089" r="7288" b="16759"/>
          <a:stretch>
            <a:fillRect/>
          </a:stretch>
        </p:blipFill>
        <p:spPr bwMode="auto">
          <a:xfrm>
            <a:off x="4648200" y="48768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детская картинка яйцо"/>
          <p:cNvPicPr/>
          <p:nvPr/>
        </p:nvPicPr>
        <p:blipFill>
          <a:blip r:embed="rId14" cstate="print">
            <a:clrChange>
              <a:clrFrom>
                <a:srgbClr val="93816D"/>
              </a:clrFrom>
              <a:clrTo>
                <a:srgbClr val="93816D">
                  <a:alpha val="0"/>
                </a:srgbClr>
              </a:clrTo>
            </a:clrChange>
          </a:blip>
          <a:srcRect l="18143" r="23346" b="15833"/>
          <a:stretch>
            <a:fillRect/>
          </a:stretch>
        </p:blipFill>
        <p:spPr bwMode="auto">
          <a:xfrm>
            <a:off x="6858000" y="4876800"/>
            <a:ext cx="2057400" cy="17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9753600" cy="838200"/>
          </a:xfrm>
        </p:spPr>
        <p:txBody>
          <a:bodyPr/>
          <a:lstStyle/>
          <a:p>
            <a:r>
              <a:rPr lang="ru-RU" b="1" dirty="0" smtClean="0"/>
              <a:t>Игра «Чего нет у Тани?»</a:t>
            </a:r>
            <a:endParaRPr lang="ru-RU" b="1" dirty="0"/>
          </a:p>
        </p:txBody>
      </p:sp>
      <p:pic>
        <p:nvPicPr>
          <p:cNvPr id="5" name="Содержимое 4" descr="Картинки по запросу картинка для детей девочка"/>
          <p:cNvPicPr>
            <a:picLocks noGrp="1"/>
          </p:cNvPicPr>
          <p:nvPr>
            <p:ph idx="1"/>
          </p:nvPr>
        </p:nvPicPr>
        <p:blipFill>
          <a:blip r:embed="rId3" cstate="print"/>
          <a:srcRect l="25524" t="8392" r="30420" b="5594"/>
          <a:stretch>
            <a:fillRect/>
          </a:stretch>
        </p:blipFill>
        <p:spPr bwMode="auto">
          <a:xfrm>
            <a:off x="-381000" y="457200"/>
            <a:ext cx="228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Картинки по запросу картинка для детей пальт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8" t="2941" r="4693" b="5882"/>
          <a:stretch>
            <a:fillRect/>
          </a:stretch>
        </p:blipFill>
        <p:spPr bwMode="auto">
          <a:xfrm>
            <a:off x="4953000" y="609600"/>
            <a:ext cx="2057400" cy="1981200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картинка для детей туфл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1" t="11429" r="7692" b="20000"/>
          <a:stretch>
            <a:fillRect/>
          </a:stretch>
        </p:blipFill>
        <p:spPr bwMode="auto">
          <a:xfrm>
            <a:off x="7239000" y="762000"/>
            <a:ext cx="1905000" cy="144780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картинка для детей ботинк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8" t="14000" r="6042" b="5000"/>
          <a:stretch>
            <a:fillRect/>
          </a:stretch>
        </p:blipFill>
        <p:spPr bwMode="auto">
          <a:xfrm>
            <a:off x="7162800" y="2362200"/>
            <a:ext cx="1981200" cy="1600200"/>
          </a:xfrm>
          <a:prstGeom prst="rect">
            <a:avLst/>
          </a:prstGeom>
          <a:noFill/>
        </p:spPr>
      </p:pic>
      <p:pic>
        <p:nvPicPr>
          <p:cNvPr id="10" name="Рисунок 9" descr="Картинки по запросу детская картинка колготки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724400"/>
            <a:ext cx="2057400" cy="18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Картинки по запросу детская картинка носки"/>
          <p:cNvPicPr>
            <a:picLocks noChangeAspect="1" noChangeArrowheads="1"/>
          </p:cNvPicPr>
          <p:nvPr/>
        </p:nvPicPr>
        <p:blipFill>
          <a:blip r:embed="rId8" cstate="print"/>
          <a:srcRect l="15151" r="12121" b="14667"/>
          <a:stretch>
            <a:fillRect/>
          </a:stretch>
        </p:blipFill>
        <p:spPr bwMode="auto">
          <a:xfrm>
            <a:off x="7543800" y="4191000"/>
            <a:ext cx="1828800" cy="1828800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детская картинка шапка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75" t="10839" r="20602" b="10140"/>
          <a:stretch>
            <a:fillRect/>
          </a:stretch>
        </p:blipFill>
        <p:spPr bwMode="auto">
          <a:xfrm>
            <a:off x="5029200" y="2667000"/>
            <a:ext cx="2071255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Картинки по запросу картинка знак вопрос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2" t="11905" r="32258" b="7143"/>
          <a:stretch>
            <a:fillRect/>
          </a:stretch>
        </p:blipFill>
        <p:spPr bwMode="auto">
          <a:xfrm>
            <a:off x="3657600" y="2209800"/>
            <a:ext cx="914400" cy="2590800"/>
          </a:xfrm>
          <a:prstGeom prst="rect">
            <a:avLst/>
          </a:prstGeom>
          <a:noFill/>
        </p:spPr>
      </p:pic>
      <p:pic>
        <p:nvPicPr>
          <p:cNvPr id="4108" name="Picture 12" descr="Картинки по запросу детская картинка  шарф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rcRect l="19355" t="13605" r="16129" b="12925"/>
          <a:stretch>
            <a:fillRect/>
          </a:stretch>
        </p:blipFill>
        <p:spPr bwMode="auto">
          <a:xfrm>
            <a:off x="1295400" y="3505200"/>
            <a:ext cx="1524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Методы и приемы формирования грамматически правильной речи</a:t>
            </a:r>
            <a:b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</a:br>
            <a:endParaRPr lang="ru-RU" b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 методам относятся:</a:t>
            </a:r>
          </a:p>
          <a:p>
            <a:r>
              <a:rPr lang="ru-RU" dirty="0" smtClean="0"/>
              <a:t> дидактические игры;</a:t>
            </a:r>
          </a:p>
          <a:p>
            <a:r>
              <a:rPr lang="ru-RU" dirty="0" smtClean="0"/>
              <a:t>игры-драматизации;</a:t>
            </a:r>
          </a:p>
          <a:p>
            <a:r>
              <a:rPr lang="ru-RU" dirty="0" smtClean="0"/>
              <a:t> словесные упражнения;</a:t>
            </a:r>
          </a:p>
          <a:p>
            <a:r>
              <a:rPr lang="ru-RU" dirty="0" smtClean="0"/>
              <a:t> рассматривание картин;</a:t>
            </a:r>
          </a:p>
          <a:p>
            <a:r>
              <a:rPr lang="ru-RU" dirty="0" smtClean="0"/>
              <a:t> пересказ коротких рассказов и сказок.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Эти методы могут выступать и в качестве приемов при использовании других методов.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533400"/>
            <a:ext cx="9601200" cy="4495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Дидактические игры </a:t>
            </a:r>
            <a:r>
              <a:rPr lang="ru-RU" sz="4000" dirty="0" smtClean="0"/>
              <a:t>и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игры-драматизации</a:t>
            </a:r>
            <a:r>
              <a:rPr lang="ru-RU" sz="4000" dirty="0" smtClean="0"/>
              <a:t> проводятся с детьми младшего и среднего возраста. </a:t>
            </a:r>
          </a:p>
          <a:p>
            <a:pPr algn="ctr">
              <a:buNone/>
            </a:pPr>
            <a:endParaRPr lang="ru-RU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Упражнения</a:t>
            </a:r>
            <a:r>
              <a:rPr lang="ru-RU" sz="4000" dirty="0" smtClean="0"/>
              <a:t> – с детьми старшего дошкольного возраста.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Дидактические игры</a:t>
            </a:r>
            <a:r>
              <a:rPr lang="ru-RU" dirty="0" smtClean="0"/>
              <a:t> могут проводиться как с игрушками, предметами и картинками, так и без наглядного материала – в форме словесных игр, построенных на словах и действиях играющих.</a:t>
            </a:r>
          </a:p>
          <a:p>
            <a:pPr algn="ctr">
              <a:buNone/>
            </a:pPr>
            <a:r>
              <a:rPr lang="ru-RU" dirty="0" smtClean="0"/>
              <a:t>В каждой дидактической игре четко определяется программное содержание. </a:t>
            </a:r>
          </a:p>
          <a:p>
            <a:pPr algn="ctr">
              <a:buNone/>
            </a:pPr>
            <a:r>
              <a:rPr lang="ru-RU" u="sng" dirty="0" smtClean="0"/>
              <a:t>Обязательное требование к наглядному материалу</a:t>
            </a:r>
            <a:r>
              <a:rPr lang="ru-RU" dirty="0" smtClean="0"/>
              <a:t>: он должен быть знаком детям, вызывать конкретные образы и будить мысль. Перед игрой игрушки рассматриваются, словарь детей активизируется за счет названий цвета, формы, назначения игрушек, действий, которые можно с ним совершать.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Игры-драматизации </a:t>
            </a:r>
            <a:r>
              <a:rPr lang="ru-RU" dirty="0" smtClean="0"/>
              <a:t>отличаются тем, что в них разыгрываются сценки (мини-спектакли) с игрушками. Игры такого рода предоставляют возможность для воспроизведения определенных жизненных ситуаций, в которых дети упражняются в употреблении предлогов, изменении глаголов, согласовании существительных с прилагательными.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2964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Игра-драматизация «День рождения куклы»</a:t>
            </a:r>
          </a:p>
          <a:p>
            <a:pPr>
              <a:buNone/>
            </a:pPr>
            <a:r>
              <a:rPr lang="ru-RU" dirty="0" smtClean="0"/>
              <a:t>У Маши день рождения. К ней должны прийти гости. Надо накрыть стол для чая. Поставим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большой самовар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заварочный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чайник</a:t>
            </a:r>
            <a:r>
              <a:rPr lang="ru-RU" dirty="0" smtClean="0"/>
              <a:t>. Какой он? Большой или маленький?</a:t>
            </a:r>
          </a:p>
          <a:p>
            <a:pPr>
              <a:buNone/>
            </a:pPr>
            <a:r>
              <a:rPr lang="ru-RU" dirty="0" smtClean="0"/>
              <a:t>- Из чего Машины друзья будут пить чай?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 чашек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Красивые чашки поставим на стол. Чего еще нет? (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Блюдец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Чашка должна быть с блюдцем. Что еще надо поставить на стол?  И т.д.</a:t>
            </a:r>
          </a:p>
          <a:p>
            <a:pPr>
              <a:buNone/>
            </a:pPr>
            <a:r>
              <a:rPr lang="ru-RU" dirty="0" smtClean="0"/>
              <a:t>Когда придут гости, их надо будет посадить за стол.</a:t>
            </a:r>
          </a:p>
          <a:p>
            <a:pPr>
              <a:buNone/>
            </a:pPr>
            <a:r>
              <a:rPr lang="ru-RU" dirty="0" smtClean="0"/>
              <a:t>–Зайка сядет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стул</a:t>
            </a:r>
            <a:r>
              <a:rPr lang="ru-RU" dirty="0" smtClean="0"/>
              <a:t>, Мишка –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кресло</a:t>
            </a:r>
            <a:r>
              <a:rPr lang="ru-RU" dirty="0" smtClean="0"/>
              <a:t>, Маша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диван</a:t>
            </a:r>
            <a:r>
              <a:rPr lang="ru-RU" dirty="0" smtClean="0"/>
              <a:t>.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Упражнения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4488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Ушинским разработаны образцы таких упражнений для «первоначального учения родному языку». </a:t>
            </a:r>
            <a:r>
              <a:rPr lang="ru-RU" b="1" dirty="0" smtClean="0"/>
              <a:t>Например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b="1" dirty="0" smtClean="0"/>
              <a:t>Словообразование: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гнездо птицы, или птичье гнездо; </a:t>
            </a:r>
          </a:p>
          <a:p>
            <a:r>
              <a:rPr lang="ru-RU" dirty="0" smtClean="0"/>
              <a:t>хвост лошади, или лошадиный хвост; </a:t>
            </a:r>
          </a:p>
          <a:p>
            <a:r>
              <a:rPr lang="ru-RU" dirty="0" smtClean="0"/>
              <a:t>хвост лисицы, или лисий хвост; </a:t>
            </a:r>
          </a:p>
          <a:p>
            <a:r>
              <a:rPr lang="ru-RU" dirty="0" smtClean="0"/>
              <a:t>верность собаки, или собачья верность; </a:t>
            </a:r>
          </a:p>
          <a:p>
            <a:r>
              <a:rPr lang="ru-RU" dirty="0" smtClean="0"/>
              <a:t>лапка лягушки, или лягушачья лапка; </a:t>
            </a:r>
          </a:p>
          <a:p>
            <a:r>
              <a:rPr lang="ru-RU" dirty="0" smtClean="0"/>
              <a:t>медведя, или медвежья лапа.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фоны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-228600"/>
            <a:ext cx="9601200" cy="1447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 детей в словообразовании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из личной практики 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219200"/>
            <a:ext cx="9677400" cy="54864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Гора из снега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снеговая гора;</a:t>
            </a:r>
          </a:p>
          <a:p>
            <a:r>
              <a:rPr lang="ru-RU" b="1" dirty="0" smtClean="0"/>
              <a:t>Сок из морковки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морковкин сок, </a:t>
            </a:r>
            <a:r>
              <a:rPr lang="ru-RU" dirty="0" err="1" smtClean="0">
                <a:solidFill>
                  <a:srgbClr val="FF0000"/>
                </a:solidFill>
              </a:rPr>
              <a:t>морковяный</a:t>
            </a:r>
            <a:r>
              <a:rPr lang="ru-RU" dirty="0" smtClean="0">
                <a:solidFill>
                  <a:srgbClr val="FF0000"/>
                </a:solidFill>
              </a:rPr>
              <a:t> сок,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сок из морковка;</a:t>
            </a:r>
          </a:p>
          <a:p>
            <a:r>
              <a:rPr lang="ru-RU" b="1" dirty="0" smtClean="0"/>
              <a:t>Лопата из железа </a:t>
            </a:r>
            <a:r>
              <a:rPr lang="ru-RU" dirty="0" smtClean="0"/>
              <a:t>– </a:t>
            </a:r>
            <a:r>
              <a:rPr lang="ru-RU" dirty="0" err="1" smtClean="0">
                <a:solidFill>
                  <a:srgbClr val="FF0000"/>
                </a:solidFill>
              </a:rPr>
              <a:t>железяная</a:t>
            </a:r>
            <a:r>
              <a:rPr lang="ru-RU" dirty="0" smtClean="0">
                <a:solidFill>
                  <a:srgbClr val="FF0000"/>
                </a:solidFill>
              </a:rPr>
              <a:t> лопата; </a:t>
            </a:r>
            <a:r>
              <a:rPr lang="ru-RU" dirty="0" err="1" smtClean="0">
                <a:solidFill>
                  <a:srgbClr val="FF0000"/>
                </a:solidFill>
              </a:rPr>
              <a:t>железовая</a:t>
            </a:r>
            <a:r>
              <a:rPr lang="ru-RU" dirty="0" smtClean="0">
                <a:solidFill>
                  <a:srgbClr val="FF0000"/>
                </a:solidFill>
              </a:rPr>
              <a:t>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лопата;</a:t>
            </a:r>
          </a:p>
          <a:p>
            <a:r>
              <a:rPr lang="ru-RU" b="1" dirty="0" smtClean="0"/>
              <a:t>Ваза из стекла </a:t>
            </a:r>
            <a:r>
              <a:rPr lang="ru-RU" dirty="0" smtClean="0"/>
              <a:t>– </a:t>
            </a:r>
            <a:r>
              <a:rPr lang="ru-RU" dirty="0" err="1" smtClean="0">
                <a:solidFill>
                  <a:srgbClr val="FF0000"/>
                </a:solidFill>
              </a:rPr>
              <a:t>стекловая</a:t>
            </a:r>
            <a:r>
              <a:rPr lang="ru-RU" dirty="0" smtClean="0">
                <a:solidFill>
                  <a:srgbClr val="FF0000"/>
                </a:solidFill>
              </a:rPr>
              <a:t> ваза, стекольная ваза; ваза     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стекло;</a:t>
            </a:r>
          </a:p>
          <a:p>
            <a:r>
              <a:rPr lang="ru-RU" b="1" dirty="0" smtClean="0"/>
              <a:t>Дом из кирпича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дом кирпич, </a:t>
            </a:r>
            <a:r>
              <a:rPr lang="ru-RU" dirty="0" err="1" smtClean="0">
                <a:solidFill>
                  <a:srgbClr val="FF0000"/>
                </a:solidFill>
              </a:rPr>
              <a:t>кирпичаный</a:t>
            </a:r>
            <a:r>
              <a:rPr lang="ru-RU" dirty="0" smtClean="0">
                <a:solidFill>
                  <a:srgbClr val="FF0000"/>
                </a:solidFill>
              </a:rPr>
              <a:t> дом;</a:t>
            </a:r>
          </a:p>
          <a:p>
            <a:r>
              <a:rPr lang="ru-RU" b="1" dirty="0" smtClean="0"/>
              <a:t>Дом из соломы </a:t>
            </a:r>
            <a:r>
              <a:rPr lang="ru-RU" dirty="0" smtClean="0"/>
              <a:t>– </a:t>
            </a:r>
            <a:r>
              <a:rPr lang="ru-RU" dirty="0" err="1" smtClean="0">
                <a:solidFill>
                  <a:srgbClr val="FF0000"/>
                </a:solidFill>
              </a:rPr>
              <a:t>соломяный</a:t>
            </a:r>
            <a:r>
              <a:rPr lang="ru-RU" dirty="0" smtClean="0">
                <a:solidFill>
                  <a:srgbClr val="FF0000"/>
                </a:solidFill>
              </a:rPr>
              <a:t> дом; соломковый дом;</a:t>
            </a:r>
          </a:p>
          <a:p>
            <a:r>
              <a:rPr lang="ru-RU" b="1" dirty="0" smtClean="0"/>
              <a:t>Сапоги из резины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резинковые сапоги, сапоги резина.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1309</Words>
  <Application>Microsoft Office PowerPoint</Application>
  <PresentationFormat>Экран (4:3)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Методика проведения игр и упражнений  с грамматическим содержанием </vt:lpstr>
      <vt:lpstr>Слайд 2</vt:lpstr>
      <vt:lpstr>  Методы и приемы формирования грамматически правильной речи </vt:lpstr>
      <vt:lpstr>Слайд 4</vt:lpstr>
      <vt:lpstr>Слайд 5</vt:lpstr>
      <vt:lpstr>Слайд 6</vt:lpstr>
      <vt:lpstr>Пример</vt:lpstr>
      <vt:lpstr>Упражнения</vt:lpstr>
      <vt:lpstr>Ошибки детей в словообразовании  из личной практики :</vt:lpstr>
      <vt:lpstr>Слайд 10</vt:lpstr>
      <vt:lpstr>Слайд 11</vt:lpstr>
      <vt:lpstr>Образец</vt:lpstr>
      <vt:lpstr>Объяснение</vt:lpstr>
      <vt:lpstr>Приемы при обучении грамматическим навыкам:</vt:lpstr>
      <vt:lpstr>Пример. «Какая посуда нужна для обеда?»</vt:lpstr>
      <vt:lpstr> Методика формирования морфологической стороны речи </vt:lpstr>
      <vt:lpstr>Игра «Волшебный мешочек</vt:lpstr>
      <vt:lpstr>Слайд 18</vt:lpstr>
      <vt:lpstr>Дидактическая игра «Что (кого) не стало?» </vt:lpstr>
      <vt:lpstr>Игра  «Опиши картинку»</vt:lpstr>
      <vt:lpstr> Дидактическая игра «Три рейки»  </vt:lpstr>
      <vt:lpstr>Игра «Чего нет у Тани?»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User</cp:lastModifiedBy>
  <cp:revision>54</cp:revision>
  <dcterms:created xsi:type="dcterms:W3CDTF">2016-09-12T11:11:27Z</dcterms:created>
  <dcterms:modified xsi:type="dcterms:W3CDTF">2016-09-17T16:35:16Z</dcterms:modified>
</cp:coreProperties>
</file>