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3.jpeg"/><Relationship Id="rId18" Type="http://schemas.openxmlformats.org/officeDocument/2006/relationships/hyperlink" Target="http://www.informio.ru/images/image033_1.jpg" TargetMode="External"/><Relationship Id="rId26" Type="http://schemas.openxmlformats.org/officeDocument/2006/relationships/image" Target="../media/image24.jpeg"/><Relationship Id="rId3" Type="http://schemas.openxmlformats.org/officeDocument/2006/relationships/image" Target="../media/image7.jpeg"/><Relationship Id="rId21" Type="http://schemas.openxmlformats.org/officeDocument/2006/relationships/image" Target="../media/image19.jpeg"/><Relationship Id="rId34" Type="http://schemas.openxmlformats.org/officeDocument/2006/relationships/image" Target="../media/image29.jpeg"/><Relationship Id="rId7" Type="http://schemas.openxmlformats.org/officeDocument/2006/relationships/image" Target="../media/image9.jpeg"/><Relationship Id="rId12" Type="http://schemas.openxmlformats.org/officeDocument/2006/relationships/image" Target="../media/image12.jpeg"/><Relationship Id="rId17" Type="http://schemas.openxmlformats.org/officeDocument/2006/relationships/image" Target="../media/image16.jpeg"/><Relationship Id="rId25" Type="http://schemas.openxmlformats.org/officeDocument/2006/relationships/image" Target="../media/image23.jpeg"/><Relationship Id="rId33" Type="http://schemas.openxmlformats.org/officeDocument/2006/relationships/hyperlink" Target="http://www.informio.ru/images/image022_4.jpg" TargetMode="External"/><Relationship Id="rId2" Type="http://schemas.openxmlformats.org/officeDocument/2006/relationships/image" Target="../media/image6.jpeg"/><Relationship Id="rId16" Type="http://schemas.openxmlformats.org/officeDocument/2006/relationships/image" Target="../media/image15.jpeg"/><Relationship Id="rId20" Type="http://schemas.openxmlformats.org/officeDocument/2006/relationships/image" Target="../media/image18.jpeg"/><Relationship Id="rId29" Type="http://schemas.openxmlformats.org/officeDocument/2006/relationships/image" Target="../media/image26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informio.ru/images/image025_1.jpg" TargetMode="External"/><Relationship Id="rId11" Type="http://schemas.openxmlformats.org/officeDocument/2006/relationships/hyperlink" Target="http://www.informio.ru/images/image028_3.jpg" TargetMode="External"/><Relationship Id="rId24" Type="http://schemas.openxmlformats.org/officeDocument/2006/relationships/image" Target="../media/image22.jpeg"/><Relationship Id="rId32" Type="http://schemas.openxmlformats.org/officeDocument/2006/relationships/image" Target="../media/image28.jpeg"/><Relationship Id="rId5" Type="http://schemas.openxmlformats.org/officeDocument/2006/relationships/image" Target="../media/image8.jpeg"/><Relationship Id="rId15" Type="http://schemas.openxmlformats.org/officeDocument/2006/relationships/image" Target="../media/image14.jpeg"/><Relationship Id="rId23" Type="http://schemas.openxmlformats.org/officeDocument/2006/relationships/image" Target="../media/image21.jpeg"/><Relationship Id="rId28" Type="http://schemas.openxmlformats.org/officeDocument/2006/relationships/hyperlink" Target="http://www.informio.ru/images/image019.jpg" TargetMode="External"/><Relationship Id="rId10" Type="http://schemas.openxmlformats.org/officeDocument/2006/relationships/image" Target="../media/image11.jpeg"/><Relationship Id="rId19" Type="http://schemas.openxmlformats.org/officeDocument/2006/relationships/image" Target="../media/image17.jpeg"/><Relationship Id="rId31" Type="http://schemas.openxmlformats.org/officeDocument/2006/relationships/image" Target="../media/image27.jpeg"/><Relationship Id="rId4" Type="http://schemas.openxmlformats.org/officeDocument/2006/relationships/hyperlink" Target="http://www.informio.ru/images/image024_4.jpg" TargetMode="External"/><Relationship Id="rId9" Type="http://schemas.openxmlformats.org/officeDocument/2006/relationships/hyperlink" Target="http://www.informio.ru/images/image027_1.jpg" TargetMode="External"/><Relationship Id="rId14" Type="http://schemas.openxmlformats.org/officeDocument/2006/relationships/hyperlink" Target="http://www.informio.ru/images/image030_4.jpg" TargetMode="External"/><Relationship Id="rId22" Type="http://schemas.openxmlformats.org/officeDocument/2006/relationships/image" Target="../media/image20.jpeg"/><Relationship Id="rId27" Type="http://schemas.openxmlformats.org/officeDocument/2006/relationships/image" Target="../media/image25.jpeg"/><Relationship Id="rId30" Type="http://schemas.openxmlformats.org/officeDocument/2006/relationships/hyperlink" Target="http://www.informio.ru/images/image020_4.j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500043"/>
            <a:ext cx="6672282" cy="1143007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Государственное бюджетное профессиональное </a:t>
            </a:r>
            <a:r>
              <a:rPr lang="ru-RU" sz="2200" dirty="0" smtClean="0">
                <a:solidFill>
                  <a:srgbClr val="FF0000"/>
                </a:solidFill>
              </a:rPr>
              <a:t/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образовательное учреждение Самарской области</a:t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«Чапаевский химико-технологический техникум»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786322"/>
            <a:ext cx="7858180" cy="1214446"/>
          </a:xfrm>
        </p:spPr>
        <p:txBody>
          <a:bodyPr/>
          <a:lstStyle/>
          <a:p>
            <a:pPr algn="r"/>
            <a:r>
              <a:rPr lang="ru-RU" sz="2800" b="1" dirty="0" smtClean="0">
                <a:solidFill>
                  <a:srgbClr val="C00000"/>
                </a:solidFill>
              </a:rPr>
              <a:t>Подготовила: </a:t>
            </a:r>
            <a:r>
              <a:rPr lang="ru-RU" sz="2800" b="1" dirty="0" smtClean="0">
                <a:solidFill>
                  <a:srgbClr val="0070C0"/>
                </a:solidFill>
              </a:rPr>
              <a:t>преподаватель </a:t>
            </a:r>
          </a:p>
          <a:p>
            <a:pPr algn="r"/>
            <a:r>
              <a:rPr lang="ru-RU" sz="2800" b="1" dirty="0" err="1" smtClean="0">
                <a:solidFill>
                  <a:srgbClr val="0070C0"/>
                </a:solidFill>
              </a:rPr>
              <a:t>Велигорская</a:t>
            </a:r>
            <a:r>
              <a:rPr lang="ru-RU" sz="2800" b="1" dirty="0" smtClean="0">
                <a:solidFill>
                  <a:srgbClr val="0070C0"/>
                </a:solidFill>
              </a:rPr>
              <a:t> Валентина Леонидовна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1087856" cy="111653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87492" y="1785926"/>
            <a:ext cx="55690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HeroicExtremeLeftFacing"/>
              <a:lightRig rig="threePt" dir="t"/>
            </a:scene3d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знатоки черчения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Рисунок 6" descr="C:\Documents and Settings\Пользователь\Local Settings\Temporary Internet Files\Content.IE5\EQW6RYI1\MC900233785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928934"/>
            <a:ext cx="2506437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500430" y="3078788"/>
            <a:ext cx="411639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Методическая разработка</a:t>
            </a:r>
            <a:endParaRPr lang="ru-RU" sz="7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внеклассного мероприятия</a:t>
            </a:r>
            <a:endParaRPr lang="ru-RU" sz="7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дисциплине: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Инженерная графика</a:t>
            </a:r>
            <a:r>
              <a:rPr lang="ru-RU" sz="1400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 build="allAtOnce"/>
      <p:bldP spid="10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Конкурс 3 «Разминка ума»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214422"/>
            <a:ext cx="4283106" cy="960453"/>
          </a:xfrm>
        </p:spPr>
        <p:txBody>
          <a:bodyPr>
            <a:normAutofit fontScale="25000" lnSpcReduction="20000"/>
          </a:bodyPr>
          <a:lstStyle/>
          <a:p>
            <a:endParaRPr lang="ru-RU" sz="6400" dirty="0" smtClean="0">
              <a:solidFill>
                <a:srgbClr val="C00000"/>
              </a:solidFill>
            </a:endParaRPr>
          </a:p>
          <a:p>
            <a:pPr algn="ctr"/>
            <a:r>
              <a:rPr lang="ru-RU" sz="6400" dirty="0" smtClean="0">
                <a:solidFill>
                  <a:srgbClr val="C00000"/>
                </a:solidFill>
              </a:rPr>
              <a:t>1 команда: </a:t>
            </a:r>
          </a:p>
          <a:p>
            <a:r>
              <a:rPr lang="ru-RU" sz="6400" dirty="0" smtClean="0">
                <a:solidFill>
                  <a:srgbClr val="C00000"/>
                </a:solidFill>
              </a:rPr>
              <a:t>Что, по-вашему, означает каждый из знаков? Какому выражению он соответствует?</a:t>
            </a:r>
          </a:p>
          <a:p>
            <a:endParaRPr lang="ru-RU" dirty="0"/>
          </a:p>
        </p:txBody>
      </p:sp>
      <p:pic>
        <p:nvPicPr>
          <p:cNvPr id="7" name="Содержимое 6" descr="Знаки современного пиктографического письма"/>
          <p:cNvPicPr>
            <a:picLocks noGrp="1"/>
          </p:cNvPicPr>
          <p:nvPr>
            <p:ph sz="half" idx="2"/>
          </p:nvPr>
        </p:nvPicPr>
        <p:blipFill>
          <a:blip r:embed="rId2" cstate="print"/>
          <a:srcRect b="66566"/>
          <a:stretch>
            <a:fillRect/>
          </a:stretch>
        </p:blipFill>
        <p:spPr bwMode="auto">
          <a:xfrm>
            <a:off x="142844" y="2571744"/>
            <a:ext cx="4354544" cy="23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498975" cy="817577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sz="6400" dirty="0" smtClean="0">
                <a:solidFill>
                  <a:srgbClr val="C00000"/>
                </a:solidFill>
              </a:rPr>
              <a:t>2 команда: </a:t>
            </a:r>
          </a:p>
          <a:p>
            <a:r>
              <a:rPr lang="ru-RU" sz="6400" dirty="0" smtClean="0">
                <a:solidFill>
                  <a:srgbClr val="C00000"/>
                </a:solidFill>
              </a:rPr>
              <a:t>Что, по-вашему, означает каждый из знаков? </a:t>
            </a:r>
          </a:p>
          <a:p>
            <a:r>
              <a:rPr lang="ru-RU" sz="6400" dirty="0" smtClean="0">
                <a:solidFill>
                  <a:srgbClr val="C00000"/>
                </a:solidFill>
              </a:rPr>
              <a:t>Какому выражению он соответствует?</a:t>
            </a:r>
          </a:p>
          <a:p>
            <a:endParaRPr lang="ru-RU" dirty="0"/>
          </a:p>
        </p:txBody>
      </p:sp>
      <p:pic>
        <p:nvPicPr>
          <p:cNvPr id="8" name="Содержимое 7" descr="Знаки современного пиктографического письма"/>
          <p:cNvPicPr>
            <a:picLocks noGrp="1"/>
          </p:cNvPicPr>
          <p:nvPr>
            <p:ph sz="quarter" idx="4"/>
          </p:nvPr>
        </p:nvPicPr>
        <p:blipFill>
          <a:blip r:embed="rId2" cstate="print"/>
          <a:srcRect t="65704"/>
          <a:stretch>
            <a:fillRect/>
          </a:stretch>
        </p:blipFill>
        <p:spPr bwMode="auto">
          <a:xfrm>
            <a:off x="4643438" y="2357430"/>
            <a:ext cx="4041775" cy="2377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>
                <a:solidFill>
                  <a:srgbClr val="C00000"/>
                </a:solidFill>
              </a:rPr>
              <a:t>Вопросы для болельщиков 1 и 2 команды: 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Что, по-вашему, означает каждый из знаков? 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Какому выражению он соответствует?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Знаки современного пиктографического письма"/>
          <p:cNvPicPr>
            <a:picLocks noGrp="1"/>
          </p:cNvPicPr>
          <p:nvPr>
            <p:ph idx="1"/>
          </p:nvPr>
        </p:nvPicPr>
        <p:blipFill>
          <a:blip r:embed="rId2" cstate="print"/>
          <a:srcRect t="31627" b="33855"/>
          <a:stretch>
            <a:fillRect/>
          </a:stretch>
        </p:blipFill>
        <p:spPr bwMode="auto">
          <a:xfrm>
            <a:off x="1571604" y="1785926"/>
            <a:ext cx="628654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86050" y="5786454"/>
            <a:ext cx="1208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 команда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6447" y="578645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2 команда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  <p:bldP spid="6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Конкурс 4 «Ребусы»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0188" cy="746139"/>
          </a:xfrm>
        </p:spPr>
        <p:txBody>
          <a:bodyPr>
            <a:normAutofit fontScale="25000" lnSpcReduction="20000"/>
          </a:bodyPr>
          <a:lstStyle/>
          <a:p>
            <a:endParaRPr lang="ru-RU" sz="2900" dirty="0" smtClean="0"/>
          </a:p>
          <a:p>
            <a:pPr algn="ctr"/>
            <a:r>
              <a:rPr lang="ru-RU" sz="5600" dirty="0" smtClean="0">
                <a:solidFill>
                  <a:srgbClr val="C00000"/>
                </a:solidFill>
              </a:rPr>
              <a:t>Задание для 1 команды:</a:t>
            </a:r>
          </a:p>
          <a:p>
            <a:pPr algn="ctr"/>
            <a:r>
              <a:rPr lang="ru-RU" sz="5600" dirty="0" smtClean="0">
                <a:solidFill>
                  <a:srgbClr val="C00000"/>
                </a:solidFill>
              </a:rPr>
              <a:t>РЕБУСЫ</a:t>
            </a:r>
            <a:r>
              <a:rPr lang="ru-RU" sz="5600" dirty="0" smtClean="0">
                <a:solidFill>
                  <a:srgbClr val="C00000"/>
                </a:solidFill>
              </a:rPr>
              <a:t>  </a:t>
            </a:r>
          </a:p>
          <a:p>
            <a:pPr algn="ctr"/>
            <a:r>
              <a:rPr lang="ru-RU" sz="5600" dirty="0" smtClean="0">
                <a:solidFill>
                  <a:srgbClr val="C00000"/>
                </a:solidFill>
              </a:rPr>
              <a:t>«ГЕОМЕТРИЧЕСКИЕ ТЕЛА И ИХ ПРОЕКЦИИ»</a:t>
            </a:r>
          </a:p>
          <a:p>
            <a:endParaRPr lang="ru-RU" dirty="0"/>
          </a:p>
        </p:txBody>
      </p:sp>
      <p:pic>
        <p:nvPicPr>
          <p:cNvPr id="7" name="Содержимое 6" descr="http://www.informio.ru/images/image023_1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5" y="2071678"/>
            <a:ext cx="107157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9" y="1428736"/>
            <a:ext cx="4043362" cy="746139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algn="ctr"/>
            <a:r>
              <a:rPr lang="ru-RU" sz="5600" dirty="0" smtClean="0">
                <a:solidFill>
                  <a:srgbClr val="C00000"/>
                </a:solidFill>
              </a:rPr>
              <a:t>Задание для 2 команды: </a:t>
            </a:r>
          </a:p>
          <a:p>
            <a:pPr algn="ctr"/>
            <a:r>
              <a:rPr lang="ru-RU" sz="5600" dirty="0" smtClean="0">
                <a:solidFill>
                  <a:srgbClr val="C00000"/>
                </a:solidFill>
              </a:rPr>
              <a:t>РЕБУСЫ</a:t>
            </a:r>
            <a:r>
              <a:rPr lang="ru-RU" sz="5600" dirty="0" smtClean="0">
                <a:solidFill>
                  <a:srgbClr val="C00000"/>
                </a:solidFill>
              </a:rPr>
              <a:t>  </a:t>
            </a:r>
          </a:p>
          <a:p>
            <a:pPr algn="ctr"/>
            <a:r>
              <a:rPr lang="ru-RU" sz="5600" dirty="0" smtClean="0">
                <a:solidFill>
                  <a:srgbClr val="C00000"/>
                </a:solidFill>
              </a:rPr>
              <a:t>«ОФОРМЛЕНИЕ ЧЕРТЕЖЕЙ» </a:t>
            </a:r>
          </a:p>
          <a:p>
            <a:endParaRPr lang="ru-RU" dirty="0"/>
          </a:p>
        </p:txBody>
      </p:sp>
      <p:pic>
        <p:nvPicPr>
          <p:cNvPr id="31" name="Содержимое 30" descr="http://www.informio.ru/images/image011_3.jp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143117"/>
            <a:ext cx="12144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informio.ru/images/image024_4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7" y="2143116"/>
            <a:ext cx="121444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informio.ru/images/image025_1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3241" y="2071678"/>
            <a:ext cx="114300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42976" y="3071810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</a:t>
            </a:r>
            <a:endParaRPr lang="ru-RU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2143108" y="3071810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2</a:t>
            </a:r>
            <a:endParaRPr lang="ru-RU" sz="900" dirty="0"/>
          </a:p>
        </p:txBody>
      </p:sp>
      <p:pic>
        <p:nvPicPr>
          <p:cNvPr id="12" name="Рисунок 11" descr="http://www.informio.ru/images/image026_3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1" y="3286124"/>
            <a:ext cx="1214446" cy="88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www.informio.ru/images/image027_1.jpg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71604" y="3286124"/>
            <a:ext cx="1428115" cy="770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www.informio.ru/images/image028_3.jpg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43240" y="3357562"/>
            <a:ext cx="1428115" cy="811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643306" y="3071810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3</a:t>
            </a:r>
            <a:endParaRPr lang="ru-RU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857224" y="421481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4</a:t>
            </a:r>
            <a:endParaRPr lang="ru-RU" sz="900" dirty="0"/>
          </a:p>
        </p:txBody>
      </p:sp>
      <p:sp>
        <p:nvSpPr>
          <p:cNvPr id="17" name="TextBox 16"/>
          <p:cNvSpPr txBox="1"/>
          <p:nvPr/>
        </p:nvSpPr>
        <p:spPr>
          <a:xfrm>
            <a:off x="2143108" y="421481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5</a:t>
            </a:r>
            <a:endParaRPr lang="ru-RU" sz="900" dirty="0"/>
          </a:p>
        </p:txBody>
      </p:sp>
      <p:sp>
        <p:nvSpPr>
          <p:cNvPr id="18" name="TextBox 17"/>
          <p:cNvSpPr txBox="1"/>
          <p:nvPr/>
        </p:nvSpPr>
        <p:spPr>
          <a:xfrm>
            <a:off x="3500430" y="421481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6</a:t>
            </a:r>
            <a:endParaRPr lang="ru-RU" sz="900" dirty="0"/>
          </a:p>
        </p:txBody>
      </p:sp>
      <p:pic>
        <p:nvPicPr>
          <p:cNvPr id="19" name="Рисунок 18" descr="http://www.informio.ru/images/image029_1.jpg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20" y="4429132"/>
            <a:ext cx="1294765" cy="92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www.informio.ru/images/image030_4.jpg">
            <a:hlinkClick r:id="rId14"/>
          </p:cNvPr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71604" y="4643446"/>
            <a:ext cx="1428115" cy="50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www.informio.ru/images/image031_1.jpg"/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071802" y="4500570"/>
            <a:ext cx="1160780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www.informio.ru/images/image032_4.jpg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42844" y="5429264"/>
            <a:ext cx="1572260" cy="92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www.informio.ru/images/image033_1.jpg">
            <a:hlinkClick r:id="rId18"/>
          </p:cNvPr>
          <p:cNvPicPr/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500166" y="5429264"/>
            <a:ext cx="1428115" cy="66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http://www.informio.ru/images/image034_3.jpg"/>
          <p:cNvPicPr/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928926" y="5429264"/>
            <a:ext cx="1510030" cy="986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1000100" y="528638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7</a:t>
            </a:r>
            <a:endParaRPr lang="ru-RU" sz="900" dirty="0"/>
          </a:p>
        </p:txBody>
      </p:sp>
      <p:sp>
        <p:nvSpPr>
          <p:cNvPr id="26" name="TextBox 25"/>
          <p:cNvSpPr txBox="1"/>
          <p:nvPr/>
        </p:nvSpPr>
        <p:spPr>
          <a:xfrm>
            <a:off x="2357422" y="528638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8</a:t>
            </a:r>
            <a:endParaRPr lang="ru-RU" sz="900" dirty="0"/>
          </a:p>
        </p:txBody>
      </p:sp>
      <p:sp>
        <p:nvSpPr>
          <p:cNvPr id="27" name="TextBox 26"/>
          <p:cNvSpPr txBox="1"/>
          <p:nvPr/>
        </p:nvSpPr>
        <p:spPr>
          <a:xfrm>
            <a:off x="3929058" y="528638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9</a:t>
            </a:r>
            <a:endParaRPr lang="ru-RU" sz="900" dirty="0"/>
          </a:p>
        </p:txBody>
      </p:sp>
      <p:sp>
        <p:nvSpPr>
          <p:cNvPr id="28" name="TextBox 27"/>
          <p:cNvSpPr txBox="1"/>
          <p:nvPr/>
        </p:nvSpPr>
        <p:spPr>
          <a:xfrm>
            <a:off x="500034" y="6429396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10</a:t>
            </a:r>
            <a:endParaRPr lang="ru-RU" sz="900" dirty="0"/>
          </a:p>
        </p:txBody>
      </p:sp>
      <p:sp>
        <p:nvSpPr>
          <p:cNvPr id="29" name="TextBox 28"/>
          <p:cNvSpPr txBox="1"/>
          <p:nvPr/>
        </p:nvSpPr>
        <p:spPr>
          <a:xfrm>
            <a:off x="2285984" y="6429396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11</a:t>
            </a:r>
            <a:endParaRPr lang="ru-RU" sz="900" dirty="0"/>
          </a:p>
        </p:txBody>
      </p:sp>
      <p:sp>
        <p:nvSpPr>
          <p:cNvPr id="30" name="TextBox 29"/>
          <p:cNvSpPr txBox="1"/>
          <p:nvPr/>
        </p:nvSpPr>
        <p:spPr>
          <a:xfrm>
            <a:off x="3929058" y="6429396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12</a:t>
            </a:r>
            <a:endParaRPr lang="ru-RU" sz="900" dirty="0"/>
          </a:p>
        </p:txBody>
      </p:sp>
      <p:pic>
        <p:nvPicPr>
          <p:cNvPr id="32" name="Рисунок 31" descr="http://www.informio.ru/images/image012_12.jpg"/>
          <p:cNvPicPr/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143636" y="2071678"/>
            <a:ext cx="107157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 descr="http://www.informio.ru/images/image013_3.jpg"/>
          <p:cNvPicPr/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572396" y="2071679"/>
            <a:ext cx="78581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33"/>
          <p:cNvSpPr txBox="1"/>
          <p:nvPr/>
        </p:nvSpPr>
        <p:spPr>
          <a:xfrm>
            <a:off x="5286380" y="2857496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</a:t>
            </a:r>
            <a:endParaRPr lang="ru-RU" sz="900" dirty="0"/>
          </a:p>
        </p:txBody>
      </p:sp>
      <p:sp>
        <p:nvSpPr>
          <p:cNvPr id="35" name="TextBox 34"/>
          <p:cNvSpPr txBox="1"/>
          <p:nvPr/>
        </p:nvSpPr>
        <p:spPr>
          <a:xfrm>
            <a:off x="6572264" y="2857496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2</a:t>
            </a:r>
            <a:endParaRPr lang="ru-RU" sz="900" dirty="0"/>
          </a:p>
        </p:txBody>
      </p:sp>
      <p:sp>
        <p:nvSpPr>
          <p:cNvPr id="36" name="TextBox 35"/>
          <p:cNvSpPr txBox="1"/>
          <p:nvPr/>
        </p:nvSpPr>
        <p:spPr>
          <a:xfrm>
            <a:off x="7929586" y="2857496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3</a:t>
            </a:r>
            <a:endParaRPr lang="ru-RU" sz="900" dirty="0"/>
          </a:p>
        </p:txBody>
      </p:sp>
      <p:pic>
        <p:nvPicPr>
          <p:cNvPr id="37" name="Рисунок 36" descr="http://www.informio.ru/images/image014_6.jpg"/>
          <p:cNvPicPr/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714876" y="3143248"/>
            <a:ext cx="1429389" cy="79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Рисунок 37" descr="http://www.informio.ru/images/image015_3.jpg"/>
          <p:cNvPicPr/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072199" y="3071810"/>
            <a:ext cx="107157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Рисунок 38" descr="http://www.informio.ru/images/image016_5.jpg"/>
          <p:cNvPicPr/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429520" y="3071810"/>
            <a:ext cx="1140460" cy="801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Рисунок 39" descr="http://www.informio.ru/images/image017_2.jpg"/>
          <p:cNvPicPr/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4714876" y="4143380"/>
            <a:ext cx="1244921" cy="72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Рисунок 40" descr="http://www.informio.ru/images/image018_5.jpg"/>
          <p:cNvPicPr/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6286512" y="4000504"/>
            <a:ext cx="124333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Рисунок 41" descr="http://www.informio.ru/images/image019.jpg">
            <a:hlinkClick r:id="rId28"/>
          </p:cNvPr>
          <p:cNvPicPr/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43834" y="4071942"/>
            <a:ext cx="1214446" cy="65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Рисунок 42" descr="http://www.informio.ru/images/image020_4.jpg">
            <a:hlinkClick r:id="rId30"/>
          </p:cNvPr>
          <p:cNvPicPr/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4786315" y="5286388"/>
            <a:ext cx="1143008" cy="76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Рисунок 43" descr="http://www.informio.ru/images/image021_1.jpg"/>
          <p:cNvPicPr/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6000760" y="5214950"/>
            <a:ext cx="142876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Рисунок 44" descr="http://www.informio.ru/images/image022_4.jpg">
            <a:hlinkClick r:id="rId33"/>
          </p:cNvPr>
          <p:cNvPicPr/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7786710" y="5214950"/>
            <a:ext cx="114239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>
            <a:off x="5286380" y="4000504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4</a:t>
            </a:r>
            <a:endParaRPr lang="ru-RU" sz="900" dirty="0"/>
          </a:p>
        </p:txBody>
      </p:sp>
      <p:sp>
        <p:nvSpPr>
          <p:cNvPr id="47" name="TextBox 46"/>
          <p:cNvSpPr txBox="1"/>
          <p:nvPr/>
        </p:nvSpPr>
        <p:spPr>
          <a:xfrm>
            <a:off x="6572264" y="4000504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5</a:t>
            </a:r>
            <a:endParaRPr lang="ru-RU" sz="900" dirty="0"/>
          </a:p>
        </p:txBody>
      </p:sp>
      <p:sp>
        <p:nvSpPr>
          <p:cNvPr id="48" name="TextBox 47"/>
          <p:cNvSpPr txBox="1"/>
          <p:nvPr/>
        </p:nvSpPr>
        <p:spPr>
          <a:xfrm>
            <a:off x="8215338" y="4000504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6</a:t>
            </a:r>
            <a:endParaRPr lang="ru-RU" sz="900" dirty="0"/>
          </a:p>
        </p:txBody>
      </p:sp>
      <p:sp>
        <p:nvSpPr>
          <p:cNvPr id="49" name="TextBox 48"/>
          <p:cNvSpPr txBox="1"/>
          <p:nvPr/>
        </p:nvSpPr>
        <p:spPr>
          <a:xfrm>
            <a:off x="5143504" y="492919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7</a:t>
            </a:r>
            <a:endParaRPr lang="ru-RU" sz="900" dirty="0"/>
          </a:p>
        </p:txBody>
      </p:sp>
      <p:sp>
        <p:nvSpPr>
          <p:cNvPr id="50" name="TextBox 49"/>
          <p:cNvSpPr txBox="1"/>
          <p:nvPr/>
        </p:nvSpPr>
        <p:spPr>
          <a:xfrm>
            <a:off x="6715140" y="492919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8</a:t>
            </a:r>
            <a:endParaRPr lang="ru-RU" sz="900" dirty="0"/>
          </a:p>
        </p:txBody>
      </p:sp>
      <p:sp>
        <p:nvSpPr>
          <p:cNvPr id="51" name="TextBox 50"/>
          <p:cNvSpPr txBox="1"/>
          <p:nvPr/>
        </p:nvSpPr>
        <p:spPr>
          <a:xfrm>
            <a:off x="8286776" y="492919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9</a:t>
            </a:r>
            <a:endParaRPr lang="ru-RU" sz="900" dirty="0"/>
          </a:p>
        </p:txBody>
      </p:sp>
      <p:sp>
        <p:nvSpPr>
          <p:cNvPr id="52" name="TextBox 51"/>
          <p:cNvSpPr txBox="1"/>
          <p:nvPr/>
        </p:nvSpPr>
        <p:spPr>
          <a:xfrm>
            <a:off x="5214942" y="6357958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10</a:t>
            </a:r>
            <a:endParaRPr lang="ru-RU" sz="900" dirty="0"/>
          </a:p>
        </p:txBody>
      </p:sp>
      <p:sp>
        <p:nvSpPr>
          <p:cNvPr id="53" name="TextBox 52"/>
          <p:cNvSpPr txBox="1"/>
          <p:nvPr/>
        </p:nvSpPr>
        <p:spPr>
          <a:xfrm>
            <a:off x="6786578" y="6429396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11</a:t>
            </a:r>
            <a:endParaRPr lang="ru-RU" sz="900" dirty="0"/>
          </a:p>
        </p:txBody>
      </p:sp>
      <p:sp>
        <p:nvSpPr>
          <p:cNvPr id="54" name="TextBox 53"/>
          <p:cNvSpPr txBox="1"/>
          <p:nvPr/>
        </p:nvSpPr>
        <p:spPr>
          <a:xfrm>
            <a:off x="8215338" y="6429396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12</a:t>
            </a:r>
            <a:endParaRPr lang="ru-RU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Задания для болельщиков: «</a:t>
            </a:r>
            <a:r>
              <a:rPr lang="ru-RU" b="1" dirty="0" err="1" smtClean="0">
                <a:solidFill>
                  <a:srgbClr val="C00000"/>
                </a:solidFill>
              </a:rPr>
              <a:t>Рассуждалка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1 команда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Рассуждалка</a:t>
            </a:r>
            <a:r>
              <a:rPr lang="ru-RU" dirty="0">
                <a:solidFill>
                  <a:srgbClr val="002060"/>
                </a:solidFill>
              </a:rPr>
              <a:t> № 1: у теннисного шарика такая же </a:t>
            </a:r>
            <a:r>
              <a:rPr lang="ru-RU" dirty="0" smtClean="0">
                <a:solidFill>
                  <a:srgbClr val="002060"/>
                </a:solidFill>
              </a:rPr>
              <a:t>форма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err="1">
                <a:solidFill>
                  <a:srgbClr val="002060"/>
                </a:solidFill>
              </a:rPr>
              <a:t>Рассуждалка</a:t>
            </a:r>
            <a:r>
              <a:rPr lang="ru-RU" dirty="0">
                <a:solidFill>
                  <a:srgbClr val="002060"/>
                </a:solidFill>
              </a:rPr>
              <a:t> № 2: одно из чудес света имеет такую же форму. </a:t>
            </a:r>
          </a:p>
          <a:p>
            <a:r>
              <a:rPr lang="ru-RU" dirty="0" err="1">
                <a:solidFill>
                  <a:srgbClr val="002060"/>
                </a:solidFill>
              </a:rPr>
              <a:t>Рассуждалка</a:t>
            </a:r>
            <a:r>
              <a:rPr lang="ru-RU" dirty="0">
                <a:solidFill>
                  <a:srgbClr val="002060"/>
                </a:solidFill>
              </a:rPr>
              <a:t> № 3: “это” можно получить, вращая прямоугольный треугольник вокруг оси; оно похоже на колпак. </a:t>
            </a:r>
          </a:p>
          <a:p>
            <a:r>
              <a:rPr lang="ru-RU" dirty="0" err="1">
                <a:solidFill>
                  <a:srgbClr val="002060"/>
                </a:solidFill>
              </a:rPr>
              <a:t>Рассуждалка</a:t>
            </a:r>
            <a:r>
              <a:rPr lang="ru-RU" dirty="0">
                <a:solidFill>
                  <a:srgbClr val="002060"/>
                </a:solidFill>
              </a:rPr>
              <a:t> № 4: “это” есть у всех детей и некоторых спортсменов, я “этим” люблю играть.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2 команда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Рассуждалка</a:t>
            </a:r>
            <a:r>
              <a:rPr lang="ru-RU" dirty="0">
                <a:solidFill>
                  <a:srgbClr val="002060"/>
                </a:solidFill>
              </a:rPr>
              <a:t> № 5: “это” похоже на спичечный коробок. </a:t>
            </a:r>
          </a:p>
          <a:p>
            <a:r>
              <a:rPr lang="ru-RU" dirty="0" err="1">
                <a:solidFill>
                  <a:srgbClr val="002060"/>
                </a:solidFill>
              </a:rPr>
              <a:t>Рассуждалка</a:t>
            </a:r>
            <a:r>
              <a:rPr lang="ru-RU" dirty="0">
                <a:solidFill>
                  <a:srgbClr val="002060"/>
                </a:solidFill>
              </a:rPr>
              <a:t> № 6: “это” похоже на бублик. </a:t>
            </a:r>
          </a:p>
          <a:p>
            <a:r>
              <a:rPr lang="ru-RU" dirty="0" err="1">
                <a:solidFill>
                  <a:srgbClr val="002060"/>
                </a:solidFill>
              </a:rPr>
              <a:t>Рассуждалка</a:t>
            </a:r>
            <a:r>
              <a:rPr lang="ru-RU" dirty="0">
                <a:solidFill>
                  <a:srgbClr val="002060"/>
                </a:solidFill>
              </a:rPr>
              <a:t> № 7: “это” можно получить, если вращать прямоугольник вокруг оси; оно похоже на бидончик. </a:t>
            </a:r>
          </a:p>
          <a:p>
            <a:r>
              <a:rPr lang="ru-RU" dirty="0" err="1">
                <a:solidFill>
                  <a:srgbClr val="002060"/>
                </a:solidFill>
              </a:rPr>
              <a:t>Рассуждалка</a:t>
            </a:r>
            <a:r>
              <a:rPr lang="ru-RU" dirty="0">
                <a:solidFill>
                  <a:srgbClr val="002060"/>
                </a:solidFill>
              </a:rPr>
              <a:t> № 8: может ли отрезок проецироваться в точку?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/>
      <p:bldP spid="5" grpId="0" build="allAtOnce"/>
      <p:bldP spid="6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Конкурс 5 «Смотреть и видеть»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1000132"/>
          </a:xfrm>
        </p:spPr>
        <p:txBody>
          <a:bodyPr>
            <a:normAutofit fontScale="25000" lnSpcReduction="20000"/>
          </a:bodyPr>
          <a:lstStyle/>
          <a:p>
            <a:endParaRPr lang="ru-RU" sz="6400" dirty="0" smtClean="0"/>
          </a:p>
          <a:p>
            <a:endParaRPr lang="ru-RU" sz="6400" dirty="0" smtClean="0"/>
          </a:p>
          <a:p>
            <a:endParaRPr lang="ru-RU" sz="6400" dirty="0" smtClean="0"/>
          </a:p>
          <a:p>
            <a:pPr algn="ctr"/>
            <a:r>
              <a:rPr lang="ru-RU" sz="6400" dirty="0" smtClean="0">
                <a:solidFill>
                  <a:srgbClr val="FF0000"/>
                </a:solidFill>
              </a:rPr>
              <a:t>Задание для 1 команды:</a:t>
            </a:r>
          </a:p>
          <a:p>
            <a:pPr algn="ctr"/>
            <a:r>
              <a:rPr lang="ru-RU" sz="6400" dirty="0" smtClean="0">
                <a:solidFill>
                  <a:srgbClr val="00B050"/>
                </a:solidFill>
              </a:rPr>
              <a:t>Внимательно </a:t>
            </a:r>
            <a:r>
              <a:rPr lang="ru-RU" sz="6400" dirty="0" smtClean="0">
                <a:solidFill>
                  <a:srgbClr val="00B050"/>
                </a:solidFill>
              </a:rPr>
              <a:t>посмотрите на рисунок </a:t>
            </a:r>
            <a:r>
              <a:rPr lang="ru-RU" sz="6400" dirty="0" smtClean="0">
                <a:solidFill>
                  <a:srgbClr val="00B050"/>
                </a:solidFill>
              </a:rPr>
              <a:t>и </a:t>
            </a:r>
            <a:r>
              <a:rPr lang="ru-RU" sz="6400" dirty="0" smtClean="0">
                <a:solidFill>
                  <a:srgbClr val="00B050"/>
                </a:solidFill>
              </a:rPr>
              <a:t>перечислите все встречающиеся буквы чертёжного шрифта:</a:t>
            </a:r>
          </a:p>
          <a:p>
            <a:endParaRPr lang="ru-RU" dirty="0"/>
          </a:p>
        </p:txBody>
      </p:sp>
      <p:pic>
        <p:nvPicPr>
          <p:cNvPr id="7" name="Содержимое 6" descr="викт"/>
          <p:cNvPicPr>
            <a:picLocks noGrp="1"/>
          </p:cNvPicPr>
          <p:nvPr>
            <p:ph sz="half" idx="2"/>
          </p:nvPr>
        </p:nvPicPr>
        <p:blipFill>
          <a:blip r:embed="rId2" cstate="print"/>
          <a:srcRect t="12791"/>
          <a:stretch>
            <a:fillRect/>
          </a:stretch>
        </p:blipFill>
        <p:spPr bwMode="auto">
          <a:xfrm>
            <a:off x="928662" y="2428868"/>
            <a:ext cx="300039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85860"/>
            <a:ext cx="4041775" cy="92869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600" dirty="0" smtClean="0">
              <a:solidFill>
                <a:srgbClr val="FF0000"/>
              </a:solidFill>
            </a:endParaRPr>
          </a:p>
          <a:p>
            <a:pPr algn="ctr">
              <a:spcBef>
                <a:spcPts val="0"/>
              </a:spcBef>
            </a:pPr>
            <a:endParaRPr lang="ru-RU" sz="1600" dirty="0" smtClean="0">
              <a:solidFill>
                <a:srgbClr val="FF00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1600" dirty="0" smtClean="0">
                <a:solidFill>
                  <a:srgbClr val="FF0000"/>
                </a:solidFill>
              </a:rPr>
              <a:t>Задание для 2 команды:</a:t>
            </a:r>
          </a:p>
          <a:p>
            <a:pPr algn="ctr">
              <a:spcBef>
                <a:spcPts val="0"/>
              </a:spcBef>
            </a:pPr>
            <a:r>
              <a:rPr lang="ru-RU" sz="1600" dirty="0" smtClean="0">
                <a:solidFill>
                  <a:srgbClr val="00B050"/>
                </a:solidFill>
              </a:rPr>
              <a:t>С большинством этих предметов вы встречаетесь каждый день – узнайте их по проекциям</a:t>
            </a:r>
            <a:endParaRPr lang="ru-RU" sz="1600" dirty="0">
              <a:solidFill>
                <a:srgbClr val="00B050"/>
              </a:solidFill>
            </a:endParaRPr>
          </a:p>
        </p:txBody>
      </p:sp>
      <p:pic>
        <p:nvPicPr>
          <p:cNvPr id="8" name="Содержимое 7" descr="задание 2"/>
          <p:cNvPicPr>
            <a:picLocks noGrp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903030" y="2174875"/>
            <a:ext cx="352576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Задание   для болельщиков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1 и 2 команды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Что изображено на чертеже слева, справа и какая цифра проставлена там? 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7" name="Содержимое 6" descr="Упражнение на чтение чертежа"/>
          <p:cNvPicPr>
            <a:picLocks noGrp="1"/>
          </p:cNvPicPr>
          <p:nvPr>
            <p:ph sz="half" idx="2"/>
          </p:nvPr>
        </p:nvPicPr>
        <p:blipFill>
          <a:blip r:embed="rId2" cstate="print"/>
          <a:srcRect r="49431"/>
          <a:stretch>
            <a:fillRect/>
          </a:stretch>
        </p:blipFill>
        <p:spPr bwMode="auto">
          <a:xfrm>
            <a:off x="285720" y="2786058"/>
            <a:ext cx="371477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Что изображено на чертеже слева, справа и какая цифра проставлена там? 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8" name="Содержимое 7" descr="Упражнение на чтение чертежа"/>
          <p:cNvPicPr>
            <a:picLocks noGrp="1"/>
          </p:cNvPicPr>
          <p:nvPr>
            <p:ph sz="quarter" idx="4"/>
          </p:nvPr>
        </p:nvPicPr>
        <p:blipFill>
          <a:blip r:embed="rId2" cstate="print"/>
          <a:srcRect l="49450"/>
          <a:stretch>
            <a:fillRect/>
          </a:stretch>
        </p:blipFill>
        <p:spPr bwMode="auto">
          <a:xfrm>
            <a:off x="5072066" y="2786058"/>
            <a:ext cx="361473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Конкурс </a:t>
            </a:r>
            <a:r>
              <a:rPr lang="ru-RU" sz="3600" b="1" dirty="0" smtClean="0">
                <a:solidFill>
                  <a:srgbClr val="C00000"/>
                </a:solidFill>
              </a:rPr>
              <a:t>6 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«</a:t>
            </a:r>
            <a:r>
              <a:rPr lang="ru-RU" sz="3600" b="1" dirty="0" smtClean="0">
                <a:solidFill>
                  <a:srgbClr val="C00000"/>
                </a:solidFill>
              </a:rPr>
              <a:t>Рисуешь глаз - смотри на ухо»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500174"/>
            <a:ext cx="4254502" cy="928694"/>
          </a:xfrm>
        </p:spPr>
        <p:txBody>
          <a:bodyPr>
            <a:normAutofit fontScale="40000" lnSpcReduction="20000"/>
          </a:bodyPr>
          <a:lstStyle/>
          <a:p>
            <a:pPr algn="ctr"/>
            <a:endParaRPr lang="ru-RU" sz="2900" dirty="0" smtClean="0">
              <a:solidFill>
                <a:srgbClr val="C00000"/>
              </a:solidFill>
            </a:endParaRPr>
          </a:p>
          <a:p>
            <a:pPr algn="ctr"/>
            <a:r>
              <a:rPr lang="ru-RU" sz="2900" dirty="0" smtClean="0">
                <a:solidFill>
                  <a:srgbClr val="C00000"/>
                </a:solidFill>
              </a:rPr>
              <a:t>Задание </a:t>
            </a:r>
            <a:r>
              <a:rPr lang="ru-RU" sz="2900" dirty="0" smtClean="0">
                <a:solidFill>
                  <a:srgbClr val="C00000"/>
                </a:solidFill>
              </a:rPr>
              <a:t>для 1 </a:t>
            </a:r>
            <a:r>
              <a:rPr lang="ru-RU" sz="2900" dirty="0" smtClean="0">
                <a:solidFill>
                  <a:srgbClr val="C00000"/>
                </a:solidFill>
              </a:rPr>
              <a:t>команды:</a:t>
            </a:r>
          </a:p>
          <a:p>
            <a:pPr algn="ctr"/>
            <a:r>
              <a:rPr lang="ru-RU" sz="3000" dirty="0" smtClean="0">
                <a:solidFill>
                  <a:srgbClr val="00B050"/>
                </a:solidFill>
              </a:rPr>
              <a:t>Беря по порядку цифры с прямоугольных проекций и заменяя их буквами с аксонометрической проекции, прочитайте: что такое чертёж?</a:t>
            </a:r>
          </a:p>
          <a:p>
            <a:endParaRPr lang="ru-RU" dirty="0"/>
          </a:p>
        </p:txBody>
      </p:sp>
      <p:pic>
        <p:nvPicPr>
          <p:cNvPr id="7" name="Содержимое 6" descr="конкурс 5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500306"/>
            <a:ext cx="435771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357298"/>
            <a:ext cx="4114800" cy="817577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sz="1600" dirty="0" smtClean="0">
              <a:solidFill>
                <a:srgbClr val="C00000"/>
              </a:solidFill>
            </a:endParaRPr>
          </a:p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Задание </a:t>
            </a:r>
            <a:r>
              <a:rPr lang="ru-RU" sz="1800" dirty="0" smtClean="0">
                <a:solidFill>
                  <a:srgbClr val="C00000"/>
                </a:solidFill>
              </a:rPr>
              <a:t>для </a:t>
            </a:r>
            <a:r>
              <a:rPr lang="ru-RU" sz="1800" dirty="0" smtClean="0">
                <a:solidFill>
                  <a:srgbClr val="C00000"/>
                </a:solidFill>
              </a:rPr>
              <a:t>2 </a:t>
            </a:r>
            <a:r>
              <a:rPr lang="ru-RU" sz="1800" dirty="0" smtClean="0">
                <a:solidFill>
                  <a:srgbClr val="C00000"/>
                </a:solidFill>
              </a:rPr>
              <a:t>команды</a:t>
            </a:r>
            <a:r>
              <a:rPr lang="ru-RU" sz="1800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r>
              <a:rPr lang="ru-RU" sz="1800" dirty="0" smtClean="0">
                <a:solidFill>
                  <a:srgbClr val="00B050"/>
                </a:solidFill>
              </a:rPr>
              <a:t>Выполнить от руки фигуры в указанной последовательности </a:t>
            </a:r>
          </a:p>
          <a:p>
            <a:endParaRPr lang="ru-RU" sz="1200" dirty="0"/>
          </a:p>
        </p:txBody>
      </p:sp>
      <p:pic>
        <p:nvPicPr>
          <p:cNvPr id="8" name="Содержимое 7" descr="фигуры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500306"/>
            <a:ext cx="442915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Задание   для болельщиков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 1 и 2 команды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Найдите ошибки в словах, написанных стандартным шрифтом 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7" name="Содержимое 6" descr="Ошибки в словах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857496"/>
            <a:ext cx="328614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535113"/>
            <a:ext cx="4286279" cy="639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Какая из двух линеек </a:t>
            </a:r>
            <a:r>
              <a:rPr lang="ru-RU" dirty="0" smtClean="0">
                <a:solidFill>
                  <a:srgbClr val="00B050"/>
                </a:solidFill>
              </a:rPr>
              <a:t>деревянная,</a:t>
            </a:r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а </a:t>
            </a:r>
            <a:r>
              <a:rPr lang="ru-RU" dirty="0" smtClean="0">
                <a:solidFill>
                  <a:srgbClr val="00B050"/>
                </a:solidFill>
              </a:rPr>
              <a:t>какая металлическая рисунок 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8" name="Содержимое 7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9192" y="2643182"/>
            <a:ext cx="295189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H="1">
            <a:off x="821620" y="2967335"/>
            <a:ext cx="7500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внимание!!!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Содержание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Введение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Вступление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1 конкурс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 конкурс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3 конкурс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4 конкурс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5 конкурс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6 конкурс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Заключение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Список литературы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Цель </a:t>
            </a:r>
            <a:r>
              <a:rPr lang="ru-RU" dirty="0" smtClean="0">
                <a:solidFill>
                  <a:srgbClr val="C00000"/>
                </a:solidFill>
              </a:rPr>
              <a:t>мероприятия: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0070C0"/>
                </a:solidFill>
              </a:rPr>
              <a:t>развитие интереса у студентов к изучению курса «Инженерная графика» 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расширение кругозора обучающихся; повышение их интеллекта и общей культуры;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развитие культуры общения, скорости мышления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smtClean="0">
                <a:solidFill>
                  <a:srgbClr val="0070C0"/>
                </a:solidFill>
              </a:rPr>
              <a:t>приобщение студентов к проведению мероприятия;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поощрение лучших студентов ;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формирование технических навыков , применение полученных знаний на практике;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развитие коллективной и групповой деятельности. 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 игре участвуют: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I</a:t>
            </a:r>
            <a:r>
              <a:rPr lang="ru-RU" b="1" dirty="0" smtClean="0">
                <a:solidFill>
                  <a:srgbClr val="0070C0"/>
                </a:solidFill>
              </a:rPr>
              <a:t> команда: 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Горбунов Даниил.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i="1" dirty="0" err="1" smtClean="0">
                <a:solidFill>
                  <a:srgbClr val="0070C0"/>
                </a:solidFill>
              </a:rPr>
              <a:t>Галеев</a:t>
            </a:r>
            <a:r>
              <a:rPr lang="ru-RU" i="1" dirty="0" smtClean="0">
                <a:solidFill>
                  <a:srgbClr val="0070C0"/>
                </a:solidFill>
              </a:rPr>
              <a:t> Алексей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Дорофеев Никита.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i="1" dirty="0" err="1" smtClean="0">
                <a:solidFill>
                  <a:srgbClr val="0070C0"/>
                </a:solidFill>
              </a:rPr>
              <a:t>Кизатов</a:t>
            </a:r>
            <a:r>
              <a:rPr lang="ru-RU" i="1" dirty="0" smtClean="0">
                <a:solidFill>
                  <a:srgbClr val="0070C0"/>
                </a:solidFill>
              </a:rPr>
              <a:t> Павел. 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i="1" dirty="0" err="1" smtClean="0">
                <a:solidFill>
                  <a:srgbClr val="0070C0"/>
                </a:solidFill>
              </a:rPr>
              <a:t>Мосендз</a:t>
            </a:r>
            <a:r>
              <a:rPr lang="ru-RU" i="1" dirty="0" smtClean="0">
                <a:solidFill>
                  <a:srgbClr val="0070C0"/>
                </a:solidFill>
              </a:rPr>
              <a:t> Андрей.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Попов Алексей.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II </a:t>
            </a:r>
            <a:r>
              <a:rPr lang="ru-RU" b="1" dirty="0" smtClean="0">
                <a:solidFill>
                  <a:srgbClr val="0070C0"/>
                </a:solidFill>
              </a:rPr>
              <a:t>команда: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i="1" dirty="0" err="1" smtClean="0">
                <a:solidFill>
                  <a:srgbClr val="0070C0"/>
                </a:solidFill>
              </a:rPr>
              <a:t>Вельмесев</a:t>
            </a:r>
            <a:r>
              <a:rPr lang="ru-RU" i="1" dirty="0" smtClean="0">
                <a:solidFill>
                  <a:srgbClr val="0070C0"/>
                </a:solidFill>
              </a:rPr>
              <a:t> Сергей.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i="1" dirty="0" err="1" smtClean="0">
                <a:solidFill>
                  <a:srgbClr val="0070C0"/>
                </a:solidFill>
              </a:rPr>
              <a:t>Доронькин</a:t>
            </a:r>
            <a:r>
              <a:rPr lang="ru-RU" i="1" dirty="0" smtClean="0">
                <a:solidFill>
                  <a:srgbClr val="0070C0"/>
                </a:solidFill>
              </a:rPr>
              <a:t> Ярослав.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Злобин Роман.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Курбанов </a:t>
            </a:r>
            <a:r>
              <a:rPr lang="ru-RU" i="1" dirty="0" err="1" smtClean="0">
                <a:solidFill>
                  <a:srgbClr val="0070C0"/>
                </a:solidFill>
              </a:rPr>
              <a:t>Дамир</a:t>
            </a:r>
            <a:r>
              <a:rPr lang="ru-RU" i="1" dirty="0" smtClean="0">
                <a:solidFill>
                  <a:srgbClr val="0070C0"/>
                </a:solidFill>
              </a:rPr>
              <a:t>.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i="1" dirty="0" err="1" smtClean="0">
                <a:solidFill>
                  <a:srgbClr val="0070C0"/>
                </a:solidFill>
              </a:rPr>
              <a:t>Стрельников</a:t>
            </a:r>
            <a:r>
              <a:rPr lang="ru-RU" i="1" dirty="0" smtClean="0">
                <a:solidFill>
                  <a:srgbClr val="0070C0"/>
                </a:solidFill>
              </a:rPr>
              <a:t> Александр.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Сулейманов </a:t>
            </a:r>
            <a:r>
              <a:rPr lang="ru-RU" i="1" dirty="0" err="1" smtClean="0">
                <a:solidFill>
                  <a:srgbClr val="0070C0"/>
                </a:solidFill>
              </a:rPr>
              <a:t>Субхан</a:t>
            </a:r>
            <a:r>
              <a:rPr lang="ru-RU" i="1" dirty="0" smtClean="0">
                <a:solidFill>
                  <a:srgbClr val="0070C0"/>
                </a:solidFill>
              </a:rPr>
              <a:t>.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Конкурс  </a:t>
            </a:r>
            <a:r>
              <a:rPr lang="en-US" b="1" dirty="0" smtClean="0">
                <a:solidFill>
                  <a:srgbClr val="C00000"/>
                </a:solidFill>
              </a:rPr>
              <a:t>I</a:t>
            </a:r>
            <a:r>
              <a:rPr lang="ru-RU" b="1" dirty="0" smtClean="0">
                <a:solidFill>
                  <a:srgbClr val="C00000"/>
                </a:solidFill>
              </a:rPr>
              <a:t>  «ТЕСТИРОВАНИЕ»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285860"/>
            <a:ext cx="4352956" cy="55721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dirty="0" smtClean="0">
                <a:solidFill>
                  <a:srgbClr val="0070C0"/>
                </a:solidFill>
              </a:rPr>
              <a:t>Тесты для 1 команды:</a:t>
            </a:r>
            <a:endParaRPr lang="ru-RU" sz="56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5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rgbClr val="0070C0"/>
                </a:solidFill>
              </a:rPr>
              <a:t>1. Какой способ проецирования   используется при построении чертежа?</a:t>
            </a:r>
            <a:r>
              <a:rPr lang="ru-RU" sz="5600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</a:rPr>
              <a:t>              1) центральное;</a:t>
            </a: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</a:rPr>
              <a:t>              2) параллельное;</a:t>
            </a: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</a:rPr>
              <a:t>              3) прямоугольное.</a:t>
            </a:r>
          </a:p>
          <a:p>
            <a:pPr>
              <a:buNone/>
            </a:pPr>
            <a:r>
              <a:rPr lang="ru-RU" sz="5600" b="1" dirty="0" smtClean="0">
                <a:solidFill>
                  <a:srgbClr val="0070C0"/>
                </a:solidFill>
              </a:rPr>
              <a:t>2. Всегда ли достаточно одной проекции предмета?</a:t>
            </a:r>
            <a:endParaRPr lang="ru-RU" sz="5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</a:rPr>
              <a:t>          1) всегда</a:t>
            </a: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</a:rPr>
              <a:t>          2) иногда</a:t>
            </a: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</a:rPr>
              <a:t>          3) не всегда</a:t>
            </a: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</a:rPr>
              <a:t> </a:t>
            </a:r>
            <a:r>
              <a:rPr lang="ru-RU" sz="5600" b="1" dirty="0" smtClean="0">
                <a:solidFill>
                  <a:srgbClr val="0070C0"/>
                </a:solidFill>
              </a:rPr>
              <a:t>3. Где правильно обозначены  плоскости проекций?  </a:t>
            </a:r>
            <a:r>
              <a:rPr lang="ru-RU" sz="5600" dirty="0" smtClean="0">
                <a:solidFill>
                  <a:srgbClr val="0070C0"/>
                </a:solidFill>
              </a:rPr>
              <a:t>     </a:t>
            </a: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</a:rPr>
              <a:t>              1)</a:t>
            </a:r>
            <a:r>
              <a:rPr lang="en-US" sz="5600" dirty="0" smtClean="0">
                <a:solidFill>
                  <a:srgbClr val="0070C0"/>
                </a:solidFill>
              </a:rPr>
              <a:t>V</a:t>
            </a:r>
            <a:r>
              <a:rPr lang="ru-RU" sz="5600" dirty="0" smtClean="0">
                <a:solidFill>
                  <a:srgbClr val="0070C0"/>
                </a:solidFill>
              </a:rPr>
              <a:t>     </a:t>
            </a:r>
            <a:r>
              <a:rPr lang="en-US" sz="5600" dirty="0" smtClean="0">
                <a:solidFill>
                  <a:srgbClr val="0070C0"/>
                </a:solidFill>
              </a:rPr>
              <a:t>W</a:t>
            </a:r>
            <a:r>
              <a:rPr lang="ru-RU" sz="5600" dirty="0" smtClean="0">
                <a:solidFill>
                  <a:srgbClr val="0070C0"/>
                </a:solidFill>
              </a:rPr>
              <a:t>          2) </a:t>
            </a:r>
            <a:r>
              <a:rPr lang="en-US" sz="5600" dirty="0" smtClean="0">
                <a:solidFill>
                  <a:srgbClr val="0070C0"/>
                </a:solidFill>
              </a:rPr>
              <a:t>H</a:t>
            </a:r>
            <a:r>
              <a:rPr lang="ru-RU" sz="5600" dirty="0" smtClean="0">
                <a:solidFill>
                  <a:srgbClr val="0070C0"/>
                </a:solidFill>
              </a:rPr>
              <a:t>     </a:t>
            </a:r>
            <a:r>
              <a:rPr lang="en-US" sz="5600" dirty="0" smtClean="0">
                <a:solidFill>
                  <a:srgbClr val="0070C0"/>
                </a:solidFill>
              </a:rPr>
              <a:t>W</a:t>
            </a:r>
            <a:endParaRPr lang="ru-RU" sz="5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</a:rPr>
              <a:t>                  </a:t>
            </a:r>
            <a:r>
              <a:rPr lang="en-US" sz="5600" dirty="0" smtClean="0">
                <a:solidFill>
                  <a:srgbClr val="0070C0"/>
                </a:solidFill>
              </a:rPr>
              <a:t>H</a:t>
            </a:r>
            <a:r>
              <a:rPr lang="ru-RU" sz="5600" dirty="0" smtClean="0">
                <a:solidFill>
                  <a:srgbClr val="0070C0"/>
                </a:solidFill>
              </a:rPr>
              <a:t>                        </a:t>
            </a:r>
            <a:r>
              <a:rPr lang="en-US" sz="5600" dirty="0" smtClean="0">
                <a:solidFill>
                  <a:srgbClr val="0070C0"/>
                </a:solidFill>
              </a:rPr>
              <a:t>V</a:t>
            </a:r>
            <a:endParaRPr lang="ru-RU" sz="5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rgbClr val="0070C0"/>
                </a:solidFill>
              </a:rPr>
              <a:t> 4.  Какие основные три вида вы знаете?    </a:t>
            </a:r>
            <a:endParaRPr lang="ru-RU" sz="5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</a:rPr>
              <a:t>             1)</a:t>
            </a:r>
            <a:r>
              <a:rPr lang="ru-RU" sz="5600" b="1" dirty="0" smtClean="0">
                <a:solidFill>
                  <a:srgbClr val="0070C0"/>
                </a:solidFill>
              </a:rPr>
              <a:t> </a:t>
            </a:r>
            <a:r>
              <a:rPr lang="ru-RU" sz="5600" dirty="0" smtClean="0">
                <a:solidFill>
                  <a:srgbClr val="0070C0"/>
                </a:solidFill>
              </a:rPr>
              <a:t>Главный вид, фронтальный, прямоугольный;</a:t>
            </a: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</a:rPr>
              <a:t>              2) Главный вид, вид сверху, слева;</a:t>
            </a: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</a:rPr>
              <a:t>              3) Главный вид, слева,  вид справа,</a:t>
            </a:r>
          </a:p>
          <a:p>
            <a:pPr>
              <a:buNone/>
            </a:pPr>
            <a:r>
              <a:rPr lang="ru-RU" sz="5600" b="1" dirty="0" smtClean="0">
                <a:solidFill>
                  <a:srgbClr val="0070C0"/>
                </a:solidFill>
              </a:rPr>
              <a:t>5 Изображение отдельного ограниченного места поверхности предмета называется…..</a:t>
            </a:r>
            <a:endParaRPr lang="ru-RU" sz="5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</a:rPr>
              <a:t>         1) Главным видом</a:t>
            </a: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</a:rPr>
              <a:t>          2) Местным видом</a:t>
            </a: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</a:rPr>
              <a:t>          3) Видом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285860"/>
            <a:ext cx="4714876" cy="55721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Тесты для 2 команды: </a:t>
            </a:r>
            <a:endParaRPr lang="ru-RU" sz="4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1. Каковы названия основных плоскостей проекций:</a:t>
            </a:r>
            <a:endParaRPr lang="ru-RU" sz="4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1) фронтальная, горизонтальная, профильная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2) центральная, нижняя, боковая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3) передняя, левая, верхняя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4) передняя, левая боковая, верхняя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2. С чего начинают чтение сборочного чертежа:</a:t>
            </a:r>
            <a:endParaRPr lang="ru-RU" sz="4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1) изучение видов соединений и креплений сборочных единиц и деталей изделия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2) чтение спецификации изделия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3) ознакомление со спецификацией и основными составными частями изделия и принципом его работы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4) изучение соединений сборочных единиц изделия.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3. Что такое «</a:t>
            </a:r>
            <a:r>
              <a:rPr lang="ru-RU" sz="4800" b="1" dirty="0" err="1" smtClean="0">
                <a:solidFill>
                  <a:srgbClr val="0070C0"/>
                </a:solidFill>
              </a:rPr>
              <a:t>Деталирование</a:t>
            </a:r>
            <a:r>
              <a:rPr lang="ru-RU" sz="4800" b="1" dirty="0" smtClean="0">
                <a:solidFill>
                  <a:srgbClr val="0070C0"/>
                </a:solidFill>
              </a:rPr>
              <a:t>»:</a:t>
            </a:r>
            <a:endParaRPr lang="ru-RU" sz="4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1) процесс составления рабочих чертежей деталей по сборочным чертежам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2) процесс сборки изделия по отдельным чертежам деталей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3) процесс создания рабочих чертежей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4) процесс составления спецификации сборочного чертежа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4. Какой знак, позволяющий сократить число изображений, применяют на простых</a:t>
            </a:r>
            <a:r>
              <a:rPr lang="ru-RU" sz="4800" dirty="0" smtClean="0">
                <a:solidFill>
                  <a:srgbClr val="0070C0"/>
                </a:solidFill>
              </a:rPr>
              <a:t> </a:t>
            </a:r>
            <a:r>
              <a:rPr lang="ru-RU" sz="4800" b="1" dirty="0" smtClean="0">
                <a:solidFill>
                  <a:srgbClr val="0070C0"/>
                </a:solidFill>
              </a:rPr>
              <a:t>чертежах:</a:t>
            </a:r>
            <a:endParaRPr lang="ru-RU" sz="4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1) знак диаметра;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2) знак шероховатости поверхности;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3) знак осевого биения;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4) знак радиуса.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5. Что означает «Изометрия»</a:t>
            </a:r>
            <a:endParaRPr lang="ru-RU" sz="4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1) двойное измерение по осям 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2) прямое измерение осям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3) равное измерение по осям 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4) технический рисунок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Задание для болельщиков «Вопросы на засыпку»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Для 1 команды</a:t>
            </a:r>
            <a:r>
              <a:rPr lang="ru-RU" dirty="0" smtClean="0">
                <a:solidFill>
                  <a:srgbClr val="0070C0"/>
                </a:solidFill>
              </a:rPr>
              <a:t> 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1. Эту фигуру можно вычертить циркулем;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2. Спереди, сверху, сбоку это; 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3. Он бывает любовный;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4. В каких единицах нанесены линейные размеры на машиностроительных чертежах.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5. 297х420 это формат А. 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6. Какое расстояние между контуром и размерной линией. 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7. Изображение обращенной к наблюдателю видимой части поверхности предмета называют?  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8. Эта линия видимого контура;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9. Как расшифровать ГОСТ; 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10. Плавный переход прямой линии в дугу окружности или одной дуги в другую называется.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008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Для 2 команды</a:t>
            </a:r>
            <a:r>
              <a:rPr lang="ru-RU" dirty="0" smtClean="0">
                <a:solidFill>
                  <a:srgbClr val="0070C0"/>
                </a:solidFill>
              </a:rPr>
              <a:t> 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1. У Малевича он “черный»; 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2. Какой линий чертим невидимый контур;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3. Сколько форматов А 4 входит в формат А3;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4. Чем измеряют углы; 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5. Сколько основных видов4 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6. Какие бывают карандаши;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7. Отношение линейных размеров изображения предмета на чертеже к действительным размерам этого предмета;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8. Каким методом проецирования выполняются чертежи;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9. Чему должен быть равен раствор циркуля при делении окружности на 6 равных частей; 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10. Где наносятся размерные числа.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Конкурс 2 «Резьба»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По  изображению 1 команда определяет винтовую линию  резьбы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Содержимое 6" descr="C:\Documents and Settings\Администратор.COMP\Рабочий стол\image018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780729"/>
            <a:ext cx="4040188" cy="273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43049"/>
            <a:ext cx="4041775" cy="531825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algn="ctr"/>
            <a:endParaRPr lang="ru-RU" sz="7200" dirty="0" smtClean="0">
              <a:solidFill>
                <a:srgbClr val="7030A0"/>
              </a:solidFill>
            </a:endParaRPr>
          </a:p>
          <a:p>
            <a:pPr algn="ctr"/>
            <a:endParaRPr lang="ru-RU" sz="7200" dirty="0" smtClean="0">
              <a:solidFill>
                <a:srgbClr val="7030A0"/>
              </a:solidFill>
            </a:endParaRPr>
          </a:p>
          <a:p>
            <a:pPr algn="ctr"/>
            <a:endParaRPr lang="ru-RU" sz="7200" dirty="0" smtClean="0">
              <a:solidFill>
                <a:srgbClr val="7030A0"/>
              </a:solidFill>
            </a:endParaRPr>
          </a:p>
          <a:p>
            <a:pPr algn="ctr"/>
            <a:r>
              <a:rPr lang="ru-RU" sz="7200" dirty="0" smtClean="0">
                <a:solidFill>
                  <a:srgbClr val="7030A0"/>
                </a:solidFill>
              </a:rPr>
              <a:t>По  изображению2 команда  определяет параметры резьбы:</a:t>
            </a:r>
          </a:p>
          <a:p>
            <a:endParaRPr lang="ru-RU" dirty="0"/>
          </a:p>
        </p:txBody>
      </p:sp>
      <p:pic>
        <p:nvPicPr>
          <p:cNvPr id="8" name="Содержимое 7" descr="C:\Documents and Settings\Администратор.COMP\Рабочий стол\images.jp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500306"/>
            <a:ext cx="3643337" cy="307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Вопросы для болельщиков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«Знаешь ли ты»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Вопросы для 1 команды: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1. Перечислить название плоскостей проекций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2.</a:t>
            </a:r>
            <a:r>
              <a:rPr lang="ru-RU" dirty="0" smtClean="0">
                <a:solidFill>
                  <a:srgbClr val="002060"/>
                </a:solidFill>
              </a:rPr>
              <a:t> Каким инструментом можно измерить внутренний диаметр отверстия?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3. В каком масштабе выполняется эскиз?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Вопросы для 2 команды: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1.Чем отличается эскиз от чертежа? 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2.</a:t>
            </a:r>
            <a:r>
              <a:rPr lang="ru-RU" dirty="0" smtClean="0">
                <a:solidFill>
                  <a:srgbClr val="002060"/>
                </a:solidFill>
              </a:rPr>
              <a:t> Каким инструментом пользуются при проведении плавных кривых линий? 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3.</a:t>
            </a:r>
            <a:r>
              <a:rPr lang="ru-RU" dirty="0" smtClean="0">
                <a:solidFill>
                  <a:srgbClr val="002060"/>
                </a:solidFill>
              </a:rPr>
              <a:t> Как называется инструмент для проведения окружностей малого диаметра?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253</TotalTime>
  <Words>799</Words>
  <Application>Microsoft Office PowerPoint</Application>
  <PresentationFormat>Экран (4:3)</PresentationFormat>
  <Paragraphs>191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Государственное бюджетное профессиональное  образовательное учреждение Самарской области «Чапаевский химико-технологический техникум»  </vt:lpstr>
      <vt:lpstr>Содержание </vt:lpstr>
      <vt:lpstr>Цель мероприятия: </vt:lpstr>
      <vt:lpstr>Задачи: </vt:lpstr>
      <vt:lpstr>В игре участвуют:  </vt:lpstr>
      <vt:lpstr>Конкурс  I  «ТЕСТИРОВАНИЕ»</vt:lpstr>
      <vt:lpstr>Задание для болельщиков «Вопросы на засыпку».</vt:lpstr>
      <vt:lpstr>Конкурс 2 «Резьба»</vt:lpstr>
      <vt:lpstr>Вопросы для болельщиков  «Знаешь ли ты»</vt:lpstr>
      <vt:lpstr>Конкурс 3 «Разминка ума»</vt:lpstr>
      <vt:lpstr>  Вопросы для болельщиков 1 и 2 команды:  Что, по-вашему, означает каждый из знаков?  Какому выражению он соответствует? </vt:lpstr>
      <vt:lpstr>Конкурс 4 «Ребусы»</vt:lpstr>
      <vt:lpstr>Задания для болельщиков: «Рассуждалка»</vt:lpstr>
      <vt:lpstr>Конкурс 5 «Смотреть и видеть»</vt:lpstr>
      <vt:lpstr>Задание   для болельщиков  1 и 2 команды</vt:lpstr>
      <vt:lpstr>  Конкурс 6  «Рисуешь глаз - смотри на ухо»    </vt:lpstr>
      <vt:lpstr>Задание   для болельщиков  1 и 2 команды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профессиональное  образовательное учреждение Самарской области «Чапаевский химико-технологический техникум»  </dc:title>
  <dc:creator>1</dc:creator>
  <cp:lastModifiedBy>1</cp:lastModifiedBy>
  <cp:revision>34</cp:revision>
  <dcterms:created xsi:type="dcterms:W3CDTF">2016-03-28T07:51:29Z</dcterms:created>
  <dcterms:modified xsi:type="dcterms:W3CDTF">2016-03-29T06:01:53Z</dcterms:modified>
</cp:coreProperties>
</file>