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8ADC5-CD5B-4143-B2B2-63FFA7C51F37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9817E-26D7-4A2A-9A00-1E42C0D0F1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8ADC5-CD5B-4143-B2B2-63FFA7C51F37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9817E-26D7-4A2A-9A00-1E42C0D0F1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8ADC5-CD5B-4143-B2B2-63FFA7C51F37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9817E-26D7-4A2A-9A00-1E42C0D0F1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8ADC5-CD5B-4143-B2B2-63FFA7C51F37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9817E-26D7-4A2A-9A00-1E42C0D0F1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8ADC5-CD5B-4143-B2B2-63FFA7C51F37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9817E-26D7-4A2A-9A00-1E42C0D0F1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8ADC5-CD5B-4143-B2B2-63FFA7C51F37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9817E-26D7-4A2A-9A00-1E42C0D0F1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8ADC5-CD5B-4143-B2B2-63FFA7C51F37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9817E-26D7-4A2A-9A00-1E42C0D0F1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8ADC5-CD5B-4143-B2B2-63FFA7C51F37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9817E-26D7-4A2A-9A00-1E42C0D0F1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8ADC5-CD5B-4143-B2B2-63FFA7C51F37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9817E-26D7-4A2A-9A00-1E42C0D0F1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8ADC5-CD5B-4143-B2B2-63FFA7C51F37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9817E-26D7-4A2A-9A00-1E42C0D0F1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8ADC5-CD5B-4143-B2B2-63FFA7C51F37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9817E-26D7-4A2A-9A00-1E42C0D0F1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8ADC5-CD5B-4143-B2B2-63FFA7C51F37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9817E-26D7-4A2A-9A00-1E42C0D0F1F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571480"/>
            <a:ext cx="85725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Segoe Print" pitchFamily="2" charset="0"/>
              </a:rPr>
              <a:t>МОБУДО Дворец творчества детей и молодёжи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Segoe Print" pitchFamily="2" charset="0"/>
              </a:rPr>
              <a:t>Отдел «Пластические искусства» </a:t>
            </a:r>
          </a:p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Segoe Print" pitchFamily="2" charset="0"/>
              </a:rPr>
              <a:t>ДИДАКТИЧЕСКОЕ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Segoe Print" pitchFamily="2" charset="0"/>
              </a:rPr>
              <a:t> ПОСОБИЕ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Segoe Print" pitchFamily="2" charset="0"/>
              </a:rPr>
              <a:t>К дополнительной общеобразовательной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  <a:latin typeface="Segoe Print" pitchFamily="2" charset="0"/>
              </a:rPr>
              <a:t>общеразвивающей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Segoe Print" pitchFamily="2" charset="0"/>
              </a:rPr>
              <a:t> программе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Segoe Print" pitchFamily="2" charset="0"/>
              </a:rPr>
              <a:t>«Пластика и фантазия» (2 год обучения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Segoe Print" pitchFamily="2" charset="0"/>
              </a:rPr>
              <a:t>,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Segoe Print" pitchFamily="2" charset="0"/>
              </a:rPr>
              <a:t>лепка из пласта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Segoe Print" pitchFamily="2" charset="0"/>
              </a:rPr>
              <a:t>)</a:t>
            </a:r>
          </a:p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>ДЕКОРАТИВНАЯ КЕРАМИЧЕСКАЯ</a:t>
            </a:r>
          </a:p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>ПОДСТАВКА ДЛЯ КАНЦЕЛЯРИИ </a:t>
            </a:r>
            <a:endParaRPr lang="ru-RU" sz="3200" b="1" dirty="0" smtClean="0">
              <a:solidFill>
                <a:schemeClr val="accent3">
                  <a:lumMod val="75000"/>
                </a:schemeClr>
              </a:solidFill>
              <a:latin typeface="Segoe Print" pitchFamily="2" charset="0"/>
            </a:endParaRP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</a:rPr>
              <a:t>Авторская разработка: </a:t>
            </a:r>
          </a:p>
          <a:p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</a:rPr>
              <a:t>пдо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</a:rPr>
              <a:t> МАКАРОВА Е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</a:rPr>
              <a:t>лена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</a:rPr>
              <a:t>И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</a:rPr>
              <a:t>вановна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Segoe Print" pitchFamily="2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User\Pictures\20180221_122906.jpg"/>
          <p:cNvPicPr>
            <a:picLocks noChangeAspect="1" noChangeArrowheads="1"/>
          </p:cNvPicPr>
          <p:nvPr/>
        </p:nvPicPr>
        <p:blipFill>
          <a:blip r:embed="rId2" cstate="print"/>
          <a:srcRect l="2352" t="17198" r="1222" b="25916"/>
          <a:stretch>
            <a:fillRect/>
          </a:stretch>
        </p:blipFill>
        <p:spPr bwMode="auto">
          <a:xfrm>
            <a:off x="5857884" y="214290"/>
            <a:ext cx="2928958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D:\User\Pictures\20180221_123007.jpg"/>
          <p:cNvPicPr>
            <a:picLocks noChangeAspect="1" noChangeArrowheads="1"/>
          </p:cNvPicPr>
          <p:nvPr/>
        </p:nvPicPr>
        <p:blipFill>
          <a:blip r:embed="rId3" cstate="print"/>
          <a:srcRect t="15875" b="20624"/>
          <a:stretch>
            <a:fillRect/>
          </a:stretch>
        </p:blipFill>
        <p:spPr bwMode="auto">
          <a:xfrm>
            <a:off x="5929322" y="3429000"/>
            <a:ext cx="2806278" cy="316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85721" y="285728"/>
            <a:ext cx="52864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5</a:t>
            </a:r>
            <a:r>
              <a:rPr lang="en-US" b="1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Этап</a:t>
            </a:r>
            <a:r>
              <a:rPr lang="en-US" b="1" i="1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Декор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</a:rPr>
              <a:t>налепами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 тычками и стеками</a:t>
            </a:r>
            <a:r>
              <a:rPr lang="en-US" b="1" i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Украсить всю поверхность подставки можно по собственному замыслу</a:t>
            </a:r>
            <a:r>
              <a:rPr lang="en-US" b="1" i="1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На деревья посадить птиц</a:t>
            </a:r>
            <a:r>
              <a:rPr lang="en-US" b="1" i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а в окно – кота</a:t>
            </a:r>
            <a:r>
              <a:rPr lang="en-US" b="1" i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 Сверху – бабочку</a:t>
            </a:r>
            <a:r>
              <a:rPr lang="en-US" b="1" i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</a:p>
          <a:p>
            <a:r>
              <a:rPr lang="ru-RU" b="1" i="1" dirty="0">
                <a:solidFill>
                  <a:schemeClr val="bg2">
                    <a:lumMod val="25000"/>
                  </a:schemeClr>
                </a:solidFill>
              </a:rPr>
              <a:t>а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 внизу – улитку</a:t>
            </a:r>
            <a:r>
              <a:rPr lang="en-US" b="1" i="1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Все детали лепить традиционно из элементов конструктивного способа лепки: шары</a:t>
            </a:r>
            <a:r>
              <a:rPr lang="en-US" b="1" i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жгуты</a:t>
            </a:r>
            <a:r>
              <a:rPr lang="en-US" b="1" i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лепёшки</a:t>
            </a:r>
            <a:r>
              <a:rPr lang="en-US" b="1" i="1" dirty="0" smtClean="0">
                <a:solidFill>
                  <a:schemeClr val="bg2">
                    <a:lumMod val="25000"/>
                  </a:schemeClr>
                </a:solidFill>
              </a:rPr>
              <a:t>, c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</a:rPr>
              <a:t>пирали</a:t>
            </a:r>
            <a:r>
              <a:rPr lang="en-US" b="1" i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капельки</a:t>
            </a:r>
            <a:r>
              <a:rPr lang="en-US" b="1" i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листики</a:t>
            </a:r>
            <a:r>
              <a:rPr lang="en-US" b="1" i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морковки</a:t>
            </a:r>
            <a:r>
              <a:rPr lang="en-US" b="1" i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b="1" i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Травку (укроп) сделать с помощью стека и тычка</a:t>
            </a:r>
            <a:r>
              <a:rPr lang="en-US" b="1" i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процарапав её и сделав оттиски</a:t>
            </a:r>
            <a:r>
              <a:rPr lang="en-US" b="1" i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en-US" b="1" i="1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6148" name="Picture 4" descr="D:\User\Pictures\20180122_124835.jpg"/>
          <p:cNvPicPr>
            <a:picLocks noChangeAspect="1" noChangeArrowheads="1"/>
          </p:cNvPicPr>
          <p:nvPr/>
        </p:nvPicPr>
        <p:blipFill>
          <a:blip r:embed="rId4" cstate="print"/>
          <a:srcRect t="35719" b="14010"/>
          <a:stretch>
            <a:fillRect/>
          </a:stretch>
        </p:blipFill>
        <p:spPr bwMode="auto">
          <a:xfrm>
            <a:off x="1428728" y="3786190"/>
            <a:ext cx="3037500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0"/>
            <a:ext cx="8786874" cy="775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Данное пособие разработано к общеобразовательной </a:t>
            </a:r>
            <a:r>
              <a:rPr lang="ru-RU" sz="1400" b="1" dirty="0" err="1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общеразвивающей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программе «Пластика и фантазия»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1400" b="1" dirty="0" smtClean="0">
              <a:solidFill>
                <a:schemeClr val="bg2">
                  <a:lumMod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Лепка из пластов объёмных изделий с прорезными элементами утилитарного назначения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lang="en-US" sz="1400" b="1" dirty="0" err="1">
              <a:solidFill>
                <a:schemeClr val="bg2">
                  <a:lumMod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Предназначено для детей 8 – 10 (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год обучения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 также может быть использовано всеми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кто хочет познакомиться с лепкой из пласта объёмных изделий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1400" dirty="0">
              <a:solidFill>
                <a:schemeClr val="bg2">
                  <a:lumMod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265113" algn="just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Цель: Формирование навыка раскатывания пласта и моделирования из него различных объёмных форм (на примере подставки для канцелярии)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lvl="0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Задачи:</a:t>
            </a:r>
          </a:p>
          <a:p>
            <a:pPr lvl="0"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познакомить с перечнем необходимых инструментов и материалов для            раскатывания пласта;</a:t>
            </a:r>
            <a:endParaRPr lang="ru-RU" sz="1400" b="1" dirty="0" smtClean="0">
              <a:solidFill>
                <a:schemeClr val="bg2">
                  <a:lumMod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научить этапам изготовления подставки из пласта и способам декора;</a:t>
            </a:r>
          </a:p>
          <a:p>
            <a:pPr lvl="0">
              <a:buFont typeface="Arial" pitchFamily="34" charset="0"/>
              <a:buChar char="•"/>
            </a:pPr>
            <a:r>
              <a:rPr lang="ru-RU" sz="1400" b="1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формировать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навык раскатывания пласта;</a:t>
            </a:r>
            <a:endParaRPr lang="ru-RU" sz="1400" b="1" dirty="0" smtClean="0">
              <a:solidFill>
                <a:schemeClr val="bg2">
                  <a:lumMod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воспитывать умение чувствовать, понимать и создавать прекрасное;</a:t>
            </a:r>
          </a:p>
          <a:p>
            <a:pPr lvl="0"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формировать этические и эстетические потребности, осознание ценности создаваемого художественного продукта и ценностное отношение воспитанников к труду, творчеству; </a:t>
            </a:r>
          </a:p>
          <a:p>
            <a:pPr lvl="0"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формировать доброжелательность и эмоционально-нравственную отзывчивость, понимание и сопереживание чувствам других людей;</a:t>
            </a:r>
          </a:p>
          <a:p>
            <a:pPr lvl="0"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воспитывать аккуратность, бережливость и усидчивость при работе с материалом и инструментом;</a:t>
            </a:r>
          </a:p>
          <a:p>
            <a:pPr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воспитывать потребность в самореализации и саморазвитии, стремление к самостоятельному творчеству, волю в достижении цели, ответственность за конечный результат;</a:t>
            </a:r>
          </a:p>
          <a:p>
            <a:pPr lvl="0"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развивать образное мышление, зрительную память, наблюдательность; </a:t>
            </a:r>
          </a:p>
          <a:p>
            <a:pPr lvl="0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развивать навыки активной самостоятельной деятельности, целенаправленное и ответственное отношение к практической деятельности; </a:t>
            </a:r>
          </a:p>
          <a:p>
            <a:pPr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развивать сенсомоторную координацию обучающихся, расширять их сенсорный опыт (сравнение деталей по размеру, цвету, расположению по отношению друг к другу и к основной форме изделия)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1400" dirty="0" smtClean="0">
              <a:solidFill>
                <a:schemeClr val="bg2">
                  <a:lumMod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400" dirty="0" smtClean="0">
              <a:solidFill>
                <a:schemeClr val="bg2">
                  <a:lumMod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1"/>
            <a:ext cx="85725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пособии представлены этапы лепки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подставки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из пласта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различные способы декора: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налепы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декор специальными приспособлениями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Данное пособие может быть использовано для обогащения творческого опыта и как основа для создания собственных образов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\Pictures\20180303_130455.jpg"/>
          <p:cNvPicPr>
            <a:picLocks noChangeAspect="1" noChangeArrowheads="1"/>
          </p:cNvPicPr>
          <p:nvPr/>
        </p:nvPicPr>
        <p:blipFill>
          <a:blip r:embed="rId2" cstate="print"/>
          <a:srcRect t="21167" b="7395"/>
          <a:stretch>
            <a:fillRect/>
          </a:stretch>
        </p:blipFill>
        <p:spPr bwMode="auto">
          <a:xfrm rot="20668320">
            <a:off x="326907" y="550069"/>
            <a:ext cx="2154309" cy="273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User\Pictures\20180303_130503.jpg"/>
          <p:cNvPicPr>
            <a:picLocks noChangeAspect="1" noChangeArrowheads="1"/>
          </p:cNvPicPr>
          <p:nvPr/>
        </p:nvPicPr>
        <p:blipFill>
          <a:blip r:embed="rId3" cstate="print"/>
          <a:srcRect l="5588" t="25633" b="7395"/>
          <a:stretch>
            <a:fillRect/>
          </a:stretch>
        </p:blipFill>
        <p:spPr bwMode="auto">
          <a:xfrm rot="1309234">
            <a:off x="6607322" y="527525"/>
            <a:ext cx="2226671" cy="280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User\Pictures\20180303_130526.jpg"/>
          <p:cNvPicPr>
            <a:picLocks noChangeAspect="1" noChangeArrowheads="1"/>
          </p:cNvPicPr>
          <p:nvPr/>
        </p:nvPicPr>
        <p:blipFill>
          <a:blip r:embed="rId4" cstate="print"/>
          <a:srcRect t="25136" r="3573" b="7395"/>
          <a:stretch>
            <a:fillRect/>
          </a:stretch>
        </p:blipFill>
        <p:spPr bwMode="auto">
          <a:xfrm>
            <a:off x="2786049" y="928669"/>
            <a:ext cx="3780000" cy="4701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D:\User\Pictures\20180303_130537.jpg"/>
          <p:cNvPicPr>
            <a:picLocks noChangeAspect="1" noChangeArrowheads="1"/>
          </p:cNvPicPr>
          <p:nvPr/>
        </p:nvPicPr>
        <p:blipFill>
          <a:blip r:embed="rId5" cstate="print"/>
          <a:srcRect l="4704" t="22490" r="3573" b="10041"/>
          <a:stretch>
            <a:fillRect/>
          </a:stretch>
        </p:blipFill>
        <p:spPr bwMode="auto">
          <a:xfrm rot="20680171">
            <a:off x="626267" y="3525328"/>
            <a:ext cx="2196000" cy="2871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D:\User\Pictures\20180303_130515.jpg"/>
          <p:cNvPicPr>
            <a:picLocks noChangeAspect="1" noChangeArrowheads="1"/>
          </p:cNvPicPr>
          <p:nvPr/>
        </p:nvPicPr>
        <p:blipFill>
          <a:blip r:embed="rId6" cstate="print"/>
          <a:srcRect t="25136"/>
          <a:stretch>
            <a:fillRect/>
          </a:stretch>
        </p:blipFill>
        <p:spPr bwMode="auto">
          <a:xfrm rot="1140246">
            <a:off x="6403144" y="3554910"/>
            <a:ext cx="2124000" cy="2826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User\Desktop\мастер - класс Русь православная\_10305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2143116"/>
            <a:ext cx="6000000" cy="45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28596" y="285728"/>
            <a:ext cx="778674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</a:rPr>
              <a:t>Необходимые инструменты и материалы:</a:t>
            </a:r>
          </a:p>
          <a:p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</a:rPr>
              <a:t>влажная ткань</a:t>
            </a: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</a:rPr>
              <a:t>глина</a:t>
            </a: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</a:rPr>
              <a:t>скалка</a:t>
            </a: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</a:rPr>
              <a:t>баночка с </a:t>
            </a:r>
            <a:r>
              <a:rPr lang="ru-RU" sz="2800" b="1" i="1" dirty="0" err="1" smtClean="0">
                <a:solidFill>
                  <a:schemeClr val="bg2">
                    <a:lumMod val="25000"/>
                  </a:schemeClr>
                </a:solidFill>
              </a:rPr>
              <a:t>шликером</a:t>
            </a: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</a:rPr>
              <a:t>кисточка – щетина</a:t>
            </a: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</a:rPr>
              <a:t>стеки</a:t>
            </a: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</a:rPr>
              <a:t>тычки</a:t>
            </a: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</a:rPr>
              <a:t>поролоновая губка</a:t>
            </a: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28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\Pictures\20180122_121135.jpg"/>
          <p:cNvPicPr>
            <a:picLocks noChangeAspect="1" noChangeArrowheads="1"/>
          </p:cNvPicPr>
          <p:nvPr/>
        </p:nvPicPr>
        <p:blipFill>
          <a:blip r:embed="rId2" cstate="print"/>
          <a:srcRect l="20092" t="27781" r="19632" b="6072"/>
          <a:stretch>
            <a:fillRect/>
          </a:stretch>
        </p:blipFill>
        <p:spPr bwMode="auto">
          <a:xfrm>
            <a:off x="4214810" y="857232"/>
            <a:ext cx="46656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D:\User\Pictures\20180214_144226.jpg"/>
          <p:cNvPicPr>
            <a:picLocks noChangeAspect="1" noChangeArrowheads="1"/>
          </p:cNvPicPr>
          <p:nvPr/>
        </p:nvPicPr>
        <p:blipFill>
          <a:blip r:embed="rId3" cstate="print"/>
          <a:srcRect l="3349" t="22820" r="8470" b="17648"/>
          <a:stretch>
            <a:fillRect/>
          </a:stretch>
        </p:blipFill>
        <p:spPr bwMode="auto">
          <a:xfrm>
            <a:off x="1357290" y="3929066"/>
            <a:ext cx="6351600" cy="241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14282" y="285728"/>
            <a:ext cx="35719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1 Этап</a:t>
            </a:r>
            <a:r>
              <a:rPr lang="en-US" sz="2400" b="1" i="1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Взять необходимый кусок глины  размять его на влажной ткани в лепёшку</a:t>
            </a:r>
            <a:r>
              <a:rPr lang="en-US" sz="2400" b="1" i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затем накрыть влажной тканью и прокатать скалкой</a:t>
            </a:r>
            <a:r>
              <a:rPr lang="en-US" sz="2400" b="1" i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24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User\Pictures\20180214_144323.jpg"/>
          <p:cNvPicPr>
            <a:picLocks noChangeAspect="1" noChangeArrowheads="1"/>
          </p:cNvPicPr>
          <p:nvPr/>
        </p:nvPicPr>
        <p:blipFill>
          <a:blip r:embed="rId2" cstate="print"/>
          <a:srcRect l="16371" t="11906" r="19632" b="3426"/>
          <a:stretch>
            <a:fillRect/>
          </a:stretch>
        </p:blipFill>
        <p:spPr bwMode="auto">
          <a:xfrm>
            <a:off x="4572000" y="357166"/>
            <a:ext cx="4160250" cy="3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D:\User\Pictures\20180220_141057.jpg"/>
          <p:cNvPicPr>
            <a:picLocks noChangeAspect="1" noChangeArrowheads="1"/>
          </p:cNvPicPr>
          <p:nvPr/>
        </p:nvPicPr>
        <p:blipFill>
          <a:blip r:embed="rId3" cstate="print"/>
          <a:srcRect l="5313" t="13229" r="5316" b="28562"/>
          <a:stretch>
            <a:fillRect/>
          </a:stretch>
        </p:blipFill>
        <p:spPr bwMode="auto">
          <a:xfrm>
            <a:off x="5643570" y="3714752"/>
            <a:ext cx="2456181" cy="284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14282" y="142852"/>
            <a:ext cx="421484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</a:rPr>
              <a:t>2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 Этап</a:t>
            </a:r>
            <a:r>
              <a:rPr lang="en-US" sz="2000" b="1" i="1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Изготовление  формы цилиндра</a:t>
            </a:r>
            <a:r>
              <a:rPr lang="en-US" sz="2000" b="1" i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2000" b="1" i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Для создания фактурной поверхности</a:t>
            </a:r>
            <a:r>
              <a:rPr lang="en-US" sz="2000" b="1" i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накрыть глиняный пласт фактурной тканью (мешковиной)</a:t>
            </a:r>
            <a:r>
              <a:rPr lang="en-US" sz="2000" b="1" i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прокатать сверху скалкой</a:t>
            </a:r>
            <a:r>
              <a:rPr lang="en-US" sz="2000" b="1" i="1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Вырезать форму 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прямоу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гольника и свернуть его в цилиндр</a:t>
            </a:r>
            <a:r>
              <a:rPr lang="en-US" sz="2000" b="1" i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2000" b="1" i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На торцах прямоугольника сделать насечки </a:t>
            </a:r>
            <a:r>
              <a:rPr lang="en-US" sz="2000" b="1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стеком и смазать их </a:t>
            </a:r>
            <a:r>
              <a:rPr lang="ru-RU" sz="2000" b="1" i="1" dirty="0" err="1" smtClean="0">
                <a:solidFill>
                  <a:schemeClr val="bg2">
                    <a:lumMod val="25000"/>
                  </a:schemeClr>
                </a:solidFill>
              </a:rPr>
              <a:t>шликером</a:t>
            </a:r>
            <a:r>
              <a:rPr lang="en-US" sz="2000" b="1" i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а затем соединить </a:t>
            </a:r>
            <a:r>
              <a:rPr lang="en-US" sz="2000" b="1" i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20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Picture 2" descr="D:\User\Pictures\20180214_144341.jpg"/>
          <p:cNvPicPr>
            <a:picLocks noChangeAspect="1" noChangeArrowheads="1"/>
          </p:cNvPicPr>
          <p:nvPr/>
        </p:nvPicPr>
        <p:blipFill>
          <a:blip r:embed="rId4" cstate="print"/>
          <a:srcRect l="8930" t="30758" r="11261"/>
          <a:stretch>
            <a:fillRect/>
          </a:stretch>
        </p:blipFill>
        <p:spPr bwMode="auto">
          <a:xfrm>
            <a:off x="571472" y="4214818"/>
            <a:ext cx="4573585" cy="223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User\Pictures\20180220_141701.jpg"/>
          <p:cNvPicPr>
            <a:picLocks noChangeAspect="1" noChangeArrowheads="1"/>
          </p:cNvPicPr>
          <p:nvPr/>
        </p:nvPicPr>
        <p:blipFill>
          <a:blip r:embed="rId2" cstate="print"/>
          <a:srcRect l="2352" t="29104" r="5925" b="19302"/>
          <a:stretch>
            <a:fillRect/>
          </a:stretch>
        </p:blipFill>
        <p:spPr bwMode="auto">
          <a:xfrm>
            <a:off x="5214942" y="428604"/>
            <a:ext cx="2786082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D:\User\Pictures\20180220_142622.jpg"/>
          <p:cNvPicPr>
            <a:picLocks noChangeAspect="1" noChangeArrowheads="1"/>
          </p:cNvPicPr>
          <p:nvPr/>
        </p:nvPicPr>
        <p:blipFill>
          <a:blip r:embed="rId3" cstate="print"/>
          <a:srcRect l="4703" t="13229" r="2902" b="25916"/>
          <a:stretch>
            <a:fillRect/>
          </a:stretch>
        </p:blipFill>
        <p:spPr bwMode="auto">
          <a:xfrm>
            <a:off x="5286380" y="3643314"/>
            <a:ext cx="2428885" cy="284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85720" y="428604"/>
            <a:ext cx="451284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 smtClean="0">
                <a:solidFill>
                  <a:schemeClr val="bg2">
                    <a:lumMod val="25000"/>
                  </a:schemeClr>
                </a:solidFill>
              </a:rPr>
              <a:t>3 Этап</a:t>
            </a:r>
            <a:r>
              <a:rPr lang="en-US" sz="2200" b="1" i="1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ru-RU" sz="2200" b="1" i="1" dirty="0" smtClean="0">
                <a:solidFill>
                  <a:schemeClr val="bg2">
                    <a:lumMod val="25000"/>
                  </a:schemeClr>
                </a:solidFill>
              </a:rPr>
              <a:t>Изготовление дна и прорезных элементов с декором</a:t>
            </a:r>
            <a:r>
              <a:rPr lang="en-US" sz="2200" b="1" i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2200" b="1" i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200" b="1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200" b="1" i="1" dirty="0" smtClean="0">
                <a:solidFill>
                  <a:schemeClr val="bg2">
                    <a:lumMod val="25000"/>
                  </a:schemeClr>
                </a:solidFill>
              </a:rPr>
              <a:t>Для этого необходимо скатать ещё один пласт</a:t>
            </a:r>
            <a:r>
              <a:rPr lang="en-US" sz="2200" b="1" i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2200" b="1" i="1" dirty="0" smtClean="0">
                <a:solidFill>
                  <a:schemeClr val="bg2">
                    <a:lumMod val="25000"/>
                  </a:schemeClr>
                </a:solidFill>
              </a:rPr>
              <a:t>поставить на него заготовку и вырезать дно по форме цилиндра</a:t>
            </a:r>
            <a:r>
              <a:rPr lang="en-US" sz="2200" b="1" i="1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ru-RU" sz="2200" b="1" i="1" dirty="0" smtClean="0">
                <a:solidFill>
                  <a:schemeClr val="bg2">
                    <a:lumMod val="25000"/>
                  </a:schemeClr>
                </a:solidFill>
              </a:rPr>
              <a:t>На торцах цилиндра снизу предварительно сделать насечки и смазать их </a:t>
            </a:r>
            <a:r>
              <a:rPr lang="ru-RU" sz="2200" b="1" i="1" dirty="0" err="1" smtClean="0">
                <a:solidFill>
                  <a:schemeClr val="bg2">
                    <a:lumMod val="25000"/>
                  </a:schemeClr>
                </a:solidFill>
              </a:rPr>
              <a:t>шликером</a:t>
            </a:r>
            <a:r>
              <a:rPr lang="en-US" sz="2200" b="1" i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r>
              <a:rPr lang="ru-RU" sz="2200" b="1" i="1" dirty="0" smtClean="0">
                <a:solidFill>
                  <a:schemeClr val="bg2">
                    <a:lumMod val="25000"/>
                  </a:schemeClr>
                </a:solidFill>
              </a:rPr>
              <a:t>Окошко вырезать острым стеком необходимой формы</a:t>
            </a:r>
            <a:r>
              <a:rPr lang="en-US" sz="2200" b="1" i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2200" b="1" i="1" dirty="0" smtClean="0">
                <a:solidFill>
                  <a:schemeClr val="bg2">
                    <a:lumMod val="25000"/>
                  </a:schemeClr>
                </a:solidFill>
              </a:rPr>
              <a:t>задекорировать его по собственному замыслу</a:t>
            </a:r>
            <a:r>
              <a:rPr lang="en-US" sz="2200" b="1" i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2200" b="1" i="1" dirty="0" smtClean="0">
                <a:solidFill>
                  <a:schemeClr val="bg2">
                    <a:lumMod val="25000"/>
                  </a:schemeClr>
                </a:solidFill>
              </a:rPr>
              <a:t>слепив необходимые элементы</a:t>
            </a:r>
            <a:r>
              <a:rPr lang="en-US" sz="2200" b="1" i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r>
              <a:rPr lang="ru-RU" sz="2200" b="1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200" b="1" i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endParaRPr lang="ru-RU" sz="2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User\Pictures\20180220_143144.jpg"/>
          <p:cNvPicPr>
            <a:picLocks noChangeAspect="1" noChangeArrowheads="1"/>
          </p:cNvPicPr>
          <p:nvPr/>
        </p:nvPicPr>
        <p:blipFill>
          <a:blip r:embed="rId2" cstate="print"/>
          <a:srcRect l="7056" t="17198" r="12981" b="17979"/>
          <a:stretch>
            <a:fillRect/>
          </a:stretch>
        </p:blipFill>
        <p:spPr bwMode="auto">
          <a:xfrm>
            <a:off x="6500826" y="285728"/>
            <a:ext cx="2173220" cy="313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D:\User\Pictures\20180220_144945.jpg"/>
          <p:cNvPicPr>
            <a:picLocks noChangeAspect="1" noChangeArrowheads="1"/>
          </p:cNvPicPr>
          <p:nvPr/>
        </p:nvPicPr>
        <p:blipFill>
          <a:blip r:embed="rId3" cstate="print"/>
          <a:srcRect l="7057" t="23813" r="22388" b="21947"/>
          <a:stretch>
            <a:fillRect/>
          </a:stretch>
        </p:blipFill>
        <p:spPr bwMode="auto">
          <a:xfrm>
            <a:off x="6500826" y="3714752"/>
            <a:ext cx="2143108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57159" y="357166"/>
            <a:ext cx="60007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bg2">
                    <a:lumMod val="25000"/>
                  </a:schemeClr>
                </a:solidFill>
              </a:rPr>
              <a:t>4</a:t>
            </a:r>
            <a:r>
              <a:rPr lang="en-US" b="1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Этап</a:t>
            </a:r>
            <a:r>
              <a:rPr lang="en-US" b="1" i="1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Декор поверхности подставки</a:t>
            </a:r>
            <a:r>
              <a:rPr lang="en-US" b="1" i="1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</a:p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Для декора раскатать несколько жгутов разного размера и присоединить к поверхности цилиндра в форме дерева</a:t>
            </a:r>
            <a:r>
              <a:rPr lang="en-US" b="1" i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которое украсить листьями</a:t>
            </a:r>
            <a:r>
              <a:rPr lang="en-US" b="1" i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спиралями</a:t>
            </a:r>
            <a:r>
              <a:rPr lang="en-US" b="1" i="1" dirty="0" smtClean="0">
                <a:solidFill>
                  <a:schemeClr val="bg2">
                    <a:lumMod val="25000"/>
                  </a:schemeClr>
                </a:solidFill>
              </a:rPr>
              <a:t>,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 лепёшками (яблоками)</a:t>
            </a:r>
            <a:r>
              <a:rPr lang="en-US" b="1" i="1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Готовые детали прикрепить на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</a:rPr>
              <a:t>шликер</a:t>
            </a:r>
            <a:r>
              <a:rPr lang="en-US" b="1" i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124" name="Picture 4" descr="D:\User\Pictures\20180215_152030.jpg"/>
          <p:cNvPicPr>
            <a:picLocks noChangeAspect="1" noChangeArrowheads="1"/>
          </p:cNvPicPr>
          <p:nvPr/>
        </p:nvPicPr>
        <p:blipFill>
          <a:blip r:embed="rId4" cstate="print"/>
          <a:srcRect t="33073" b="36500"/>
          <a:stretch>
            <a:fillRect/>
          </a:stretch>
        </p:blipFill>
        <p:spPr bwMode="auto">
          <a:xfrm>
            <a:off x="2500298" y="2214554"/>
            <a:ext cx="3660364" cy="19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D:\User\Pictures\20180122_123810.jpg"/>
          <p:cNvPicPr>
            <a:picLocks noChangeAspect="1" noChangeArrowheads="1"/>
          </p:cNvPicPr>
          <p:nvPr/>
        </p:nvPicPr>
        <p:blipFill>
          <a:blip r:embed="rId5" cstate="print"/>
          <a:srcRect t="50271" b="21947"/>
          <a:stretch>
            <a:fillRect/>
          </a:stretch>
        </p:blipFill>
        <p:spPr bwMode="auto">
          <a:xfrm>
            <a:off x="785786" y="4643446"/>
            <a:ext cx="3571626" cy="17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604</Words>
  <Application>Microsoft Office PowerPoint</Application>
  <PresentationFormat>Экран (4:3)</PresentationFormat>
  <Paragraphs>45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34</cp:revision>
  <dcterms:created xsi:type="dcterms:W3CDTF">2018-03-11T13:38:14Z</dcterms:created>
  <dcterms:modified xsi:type="dcterms:W3CDTF">2018-03-11T17:23:41Z</dcterms:modified>
</cp:coreProperties>
</file>