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454" r:id="rId2"/>
    <p:sldId id="455" r:id="rId3"/>
    <p:sldId id="456" r:id="rId4"/>
    <p:sldId id="457" r:id="rId5"/>
    <p:sldId id="458" r:id="rId6"/>
    <p:sldId id="459" r:id="rId7"/>
    <p:sldId id="419" r:id="rId8"/>
    <p:sldId id="460" r:id="rId9"/>
    <p:sldId id="432" r:id="rId10"/>
    <p:sldId id="433" r:id="rId11"/>
    <p:sldId id="461" r:id="rId12"/>
    <p:sldId id="462" r:id="rId13"/>
    <p:sldId id="434" r:id="rId14"/>
    <p:sldId id="431" r:id="rId15"/>
    <p:sldId id="420" r:id="rId16"/>
    <p:sldId id="435" r:id="rId17"/>
    <p:sldId id="430" r:id="rId18"/>
    <p:sldId id="436" r:id="rId19"/>
    <p:sldId id="453" r:id="rId20"/>
    <p:sldId id="437" r:id="rId21"/>
    <p:sldId id="438" r:id="rId22"/>
    <p:sldId id="402" r:id="rId23"/>
    <p:sldId id="40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9BAEF0F-E7FA-4344-B0A4-139D43435E4D}">
          <p14:sldIdLst>
            <p14:sldId id="256"/>
          </p14:sldIdLst>
        </p14:section>
        <p14:section name="Раздел без заголовка" id="{6D84B885-8BD7-4B06-BEB9-FF72ACF641A3}">
          <p14:sldIdLst>
            <p14:sldId id="258"/>
            <p14:sldId id="368"/>
            <p14:sldId id="321"/>
            <p14:sldId id="290"/>
            <p14:sldId id="259"/>
            <p14:sldId id="326"/>
            <p14:sldId id="325"/>
            <p14:sldId id="324"/>
            <p14:sldId id="323"/>
            <p14:sldId id="327"/>
            <p14:sldId id="328"/>
            <p14:sldId id="330"/>
            <p14:sldId id="329"/>
            <p14:sldId id="331"/>
            <p14:sldId id="260"/>
            <p14:sldId id="369"/>
            <p14:sldId id="332"/>
            <p14:sldId id="338"/>
            <p14:sldId id="337"/>
            <p14:sldId id="370"/>
            <p14:sldId id="336"/>
            <p14:sldId id="342"/>
            <p14:sldId id="372"/>
            <p14:sldId id="371"/>
            <p14:sldId id="365"/>
            <p14:sldId id="354"/>
            <p14:sldId id="373"/>
            <p14:sldId id="355"/>
            <p14:sldId id="375"/>
            <p14:sldId id="374"/>
            <p14:sldId id="376"/>
            <p14:sldId id="341"/>
            <p14:sldId id="377"/>
            <p14:sldId id="378"/>
            <p14:sldId id="379"/>
            <p14:sldId id="345"/>
            <p14:sldId id="381"/>
            <p14:sldId id="380"/>
            <p14:sldId id="383"/>
            <p14:sldId id="382"/>
            <p14:sldId id="385"/>
            <p14:sldId id="384"/>
            <p14:sldId id="349"/>
            <p14:sldId id="348"/>
            <p14:sldId id="350"/>
            <p14:sldId id="347"/>
            <p14:sldId id="35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B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D0178-9AC2-40B5-AE4A-E0F568831F6A}" type="datetimeFigureOut">
              <a:rPr lang="ru-RU" smtClean="0"/>
              <a:pPr/>
              <a:t>16.04.2018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326B-89C1-4B16-A030-1B4D0B17608D}" type="slidenum">
              <a:rPr lang="ru-RU" smtClean="0"/>
              <a:pPr/>
              <a:t>‹#›</a:t>
            </a:fld>
            <a:endParaRPr lang="ru-RU"/>
          </a:p>
        </p:txBody>
      </p:sp>
    </p:spTree>
    <p:extLst>
      <p:ext uri="{BB962C8B-B14F-4D97-AF65-F5344CB8AC3E}">
        <p14:creationId xmlns:p14="http://schemas.microsoft.com/office/powerpoint/2010/main" xmlns="" val="295782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7A326B-89C1-4B16-A030-1B4D0B17608D}" type="slidenum">
              <a:rPr lang="ru-RU" smtClean="0"/>
              <a:pPr/>
              <a:t>9</a:t>
            </a:fld>
            <a:endParaRPr lang="ru-RU"/>
          </a:p>
        </p:txBody>
      </p:sp>
    </p:spTree>
    <p:extLst>
      <p:ext uri="{BB962C8B-B14F-4D97-AF65-F5344CB8AC3E}">
        <p14:creationId xmlns:p14="http://schemas.microsoft.com/office/powerpoint/2010/main" xmlns="" val="41276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7A326B-89C1-4B16-A030-1B4D0B17608D}" type="slidenum">
              <a:rPr lang="ru-RU" smtClean="0"/>
              <a:pPr/>
              <a:t>15</a:t>
            </a:fld>
            <a:endParaRPr lang="ru-RU"/>
          </a:p>
        </p:txBody>
      </p:sp>
    </p:spTree>
    <p:extLst>
      <p:ext uri="{BB962C8B-B14F-4D97-AF65-F5344CB8AC3E}">
        <p14:creationId xmlns:p14="http://schemas.microsoft.com/office/powerpoint/2010/main" xmlns="" val="46541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7A326B-89C1-4B16-A030-1B4D0B17608D}" type="slidenum">
              <a:rPr lang="ru-RU" smtClean="0"/>
              <a:pPr/>
              <a:t>16</a:t>
            </a:fld>
            <a:endParaRPr lang="ru-RU"/>
          </a:p>
        </p:txBody>
      </p:sp>
    </p:spTree>
    <p:extLst>
      <p:ext uri="{BB962C8B-B14F-4D97-AF65-F5344CB8AC3E}">
        <p14:creationId xmlns:p14="http://schemas.microsoft.com/office/powerpoint/2010/main" xmlns="" val="412764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54557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373357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87710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xmlns="" val="275360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19798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352115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235797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122924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159104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100515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338863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292798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94779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290901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8544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290149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EF1FD8-9846-4998-84C2-515ACB413AF2}" type="datetimeFigureOut">
              <a:rPr lang="ru-RU" smtClean="0"/>
              <a:pPr/>
              <a:t>16.04.2018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89654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EF1FD8-9846-4998-84C2-515ACB413AF2}" type="datetimeFigureOut">
              <a:rPr lang="ru-RU" smtClean="0"/>
              <a:pPr/>
              <a:t>16.04.2018</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54187D-44C5-4735-A5FE-21C0B4CFC430}" type="slidenum">
              <a:rPr lang="ru-RU" smtClean="0"/>
              <a:pPr/>
              <a:t>‹#›</a:t>
            </a:fld>
            <a:endParaRPr lang="ru-RU"/>
          </a:p>
        </p:txBody>
      </p:sp>
    </p:spTree>
    <p:extLst>
      <p:ext uri="{BB962C8B-B14F-4D97-AF65-F5344CB8AC3E}">
        <p14:creationId xmlns:p14="http://schemas.microsoft.com/office/powerpoint/2010/main" xmlns="" val="5626367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8712968" cy="2276845"/>
          </a:xfrm>
        </p:spPr>
        <p:txBody>
          <a:bodyPr/>
          <a:lstStyle/>
          <a:p>
            <a:pPr algn="ctr"/>
            <a:r>
              <a:rPr lang="ru-RU" sz="4800" b="1" dirty="0" smtClean="0">
                <a:solidFill>
                  <a:srgbClr val="00B0F0"/>
                </a:solidFill>
              </a:rPr>
              <a:t>  ПРЕЗЕНТАЦИЯ</a:t>
            </a:r>
            <a:br>
              <a:rPr lang="ru-RU" sz="4800" b="1" dirty="0" smtClean="0">
                <a:solidFill>
                  <a:srgbClr val="00B0F0"/>
                </a:solidFill>
              </a:rPr>
            </a:br>
            <a:r>
              <a:rPr lang="ru-RU" sz="4800" b="1" dirty="0" smtClean="0">
                <a:solidFill>
                  <a:srgbClr val="00B0F0"/>
                </a:solidFill>
              </a:rPr>
              <a:t>к викторине по ФЦКМ для подготовительной группы</a:t>
            </a:r>
            <a:endParaRPr lang="ru-RU" sz="4800" b="1" dirty="0">
              <a:solidFill>
                <a:srgbClr val="00B0F0"/>
              </a:solidFill>
            </a:endParaRPr>
          </a:p>
        </p:txBody>
      </p:sp>
      <p:sp>
        <p:nvSpPr>
          <p:cNvPr id="3" name="Подзаголовок 2"/>
          <p:cNvSpPr>
            <a:spLocks noGrp="1"/>
          </p:cNvSpPr>
          <p:nvPr>
            <p:ph type="subTitle" idx="1"/>
          </p:nvPr>
        </p:nvSpPr>
        <p:spPr>
          <a:xfrm>
            <a:off x="971600" y="2996952"/>
            <a:ext cx="6620968" cy="1008112"/>
          </a:xfrm>
        </p:spPr>
        <p:txBody>
          <a:bodyPr>
            <a:noAutofit/>
          </a:bodyPr>
          <a:lstStyle/>
          <a:p>
            <a:pPr algn="ctr"/>
            <a:r>
              <a:rPr lang="ru-RU" sz="3200" b="1" dirty="0" smtClean="0">
                <a:solidFill>
                  <a:srgbClr val="00B0F0"/>
                </a:solidFill>
              </a:rPr>
              <a:t>  к тематической неделе :  «Цветы»</a:t>
            </a:r>
            <a:endParaRPr lang="ru-RU" sz="3200" b="1" dirty="0">
              <a:solidFill>
                <a:srgbClr val="00B0F0"/>
              </a:solidFill>
            </a:endParaRPr>
          </a:p>
        </p:txBody>
      </p:sp>
      <p:sp>
        <p:nvSpPr>
          <p:cNvPr id="5" name="Прямоугольник 4"/>
          <p:cNvSpPr/>
          <p:nvPr/>
        </p:nvSpPr>
        <p:spPr>
          <a:xfrm>
            <a:off x="2267744" y="5301208"/>
            <a:ext cx="6876256" cy="1015663"/>
          </a:xfrm>
          <a:prstGeom prst="rect">
            <a:avLst/>
          </a:prstGeom>
        </p:spPr>
        <p:txBody>
          <a:bodyPr wrap="square">
            <a:spAutoFit/>
          </a:bodyPr>
          <a:lstStyle/>
          <a:p>
            <a:pPr algn="r"/>
            <a:r>
              <a:rPr lang="ru-RU" sz="2000" b="1" dirty="0" smtClean="0">
                <a:solidFill>
                  <a:srgbClr val="00B0F0"/>
                </a:solidFill>
              </a:rPr>
              <a:t>Автор:    </a:t>
            </a:r>
            <a:r>
              <a:rPr lang="ru-RU" sz="2000" b="1" dirty="0" err="1" smtClean="0">
                <a:solidFill>
                  <a:srgbClr val="00B0F0"/>
                </a:solidFill>
              </a:rPr>
              <a:t>Масейкина</a:t>
            </a:r>
            <a:r>
              <a:rPr lang="ru-RU" sz="2000" b="1" dirty="0" smtClean="0">
                <a:solidFill>
                  <a:srgbClr val="00B0F0"/>
                </a:solidFill>
              </a:rPr>
              <a:t>  Людмила  Петровна</a:t>
            </a:r>
          </a:p>
          <a:p>
            <a:pPr algn="r"/>
            <a:endParaRPr lang="ru-RU" sz="2000" b="1" dirty="0" smtClean="0">
              <a:solidFill>
                <a:srgbClr val="00B0F0"/>
              </a:solidFill>
            </a:endParaRPr>
          </a:p>
          <a:p>
            <a:pPr algn="r"/>
            <a:r>
              <a:rPr lang="ru-RU" sz="2000" b="1" dirty="0" smtClean="0">
                <a:solidFill>
                  <a:srgbClr val="00B0F0"/>
                </a:solidFill>
              </a:rPr>
              <a:t>                ГБОУ Школа № 138,  г.Москва.</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1340768"/>
            <a:ext cx="6624736" cy="2308324"/>
          </a:xfrm>
          <a:prstGeom prst="rect">
            <a:avLst/>
          </a:prstGeom>
        </p:spPr>
        <p:txBody>
          <a:bodyPr wrap="square">
            <a:spAutoFit/>
          </a:bodyPr>
          <a:lstStyle/>
          <a:p>
            <a:r>
              <a:rPr lang="ru-RU" sz="3600" b="1" dirty="0" smtClean="0">
                <a:solidFill>
                  <a:srgbClr val="51BBFD"/>
                </a:solidFill>
              </a:rPr>
              <a:t>Какой из цветов первоцвет:</a:t>
            </a:r>
          </a:p>
          <a:p>
            <a:r>
              <a:rPr lang="ru-RU" sz="3600" b="1" dirty="0" smtClean="0">
                <a:solidFill>
                  <a:srgbClr val="51BBFD"/>
                </a:solidFill>
              </a:rPr>
              <a:t>Ландыш, мать – и -мачеха, сирень?</a:t>
            </a:r>
            <a:endParaRPr lang="ru-RU" sz="3600" dirty="0"/>
          </a:p>
        </p:txBody>
      </p:sp>
      <p:sp>
        <p:nvSpPr>
          <p:cNvPr id="6" name="Прямоугольник 5"/>
          <p:cNvSpPr/>
          <p:nvPr/>
        </p:nvSpPr>
        <p:spPr>
          <a:xfrm>
            <a:off x="3491880" y="404664"/>
            <a:ext cx="3411511" cy="523220"/>
          </a:xfrm>
          <a:prstGeom prst="rect">
            <a:avLst/>
          </a:prstGeom>
        </p:spPr>
        <p:txBody>
          <a:bodyPr wrap="none">
            <a:spAutoFit/>
          </a:bodyPr>
          <a:lstStyle/>
          <a:p>
            <a:r>
              <a:rPr lang="ru-RU" sz="2800" b="1" dirty="0" smtClean="0">
                <a:solidFill>
                  <a:srgbClr val="51BBFD"/>
                </a:solidFill>
              </a:rPr>
              <a:t> мать –и -мачеха </a:t>
            </a:r>
            <a:endParaRPr lang="ru-RU" sz="2800" dirty="0"/>
          </a:p>
        </p:txBody>
      </p:sp>
      <p:pic>
        <p:nvPicPr>
          <p:cNvPr id="5" name="Рисунок 4" descr="http://medtravi.com/wp-content/uploads/2013/10/Mat-i-macheha-Foto-20-Pervy-e-vesennie-tsvety-Rasteniya-i-griby-..._41.jpg"/>
          <p:cNvPicPr/>
          <p:nvPr/>
        </p:nvPicPr>
        <p:blipFill>
          <a:blip r:embed="rId2" cstate="print"/>
          <a:srcRect/>
          <a:stretch>
            <a:fillRect/>
          </a:stretch>
        </p:blipFill>
        <p:spPr bwMode="auto">
          <a:xfrm>
            <a:off x="1187624" y="1196752"/>
            <a:ext cx="7056784" cy="4680520"/>
          </a:xfrm>
          <a:prstGeom prst="rect">
            <a:avLst/>
          </a:prstGeom>
          <a:noFill/>
          <a:ln w="9525">
            <a:noFill/>
            <a:miter lim="800000"/>
            <a:headEnd/>
            <a:tailEnd/>
          </a:ln>
        </p:spPr>
      </p:pic>
    </p:spTree>
    <p:extLst>
      <p:ext uri="{BB962C8B-B14F-4D97-AF65-F5344CB8AC3E}">
        <p14:creationId xmlns:p14="http://schemas.microsoft.com/office/powerpoint/2010/main" xmlns="" val="30571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8064896" cy="5949280"/>
          </a:xfrm>
        </p:spPr>
        <p:txBody>
          <a:bodyPr>
            <a:noAutofit/>
          </a:bodyPr>
          <a:lstStyle/>
          <a:p>
            <a:pPr algn="ctr"/>
            <a:r>
              <a:rPr lang="ru-RU" sz="3200" b="1" dirty="0" smtClean="0">
                <a:solidFill>
                  <a:srgbClr val="51BBFD"/>
                </a:solidFill>
              </a:rPr>
              <a:t/>
            </a:r>
            <a:br>
              <a:rPr lang="ru-RU" sz="3200" b="1" dirty="0" smtClean="0">
                <a:solidFill>
                  <a:srgbClr val="51BBFD"/>
                </a:solidFill>
              </a:rPr>
            </a:br>
            <a:r>
              <a:rPr lang="ru-RU" sz="3200" b="1" dirty="0" smtClean="0">
                <a:solidFill>
                  <a:srgbClr val="51BBFD"/>
                </a:solidFill>
              </a:rPr>
              <a:t/>
            </a:r>
            <a:br>
              <a:rPr lang="ru-RU" sz="3200" b="1" dirty="0" smtClean="0">
                <a:solidFill>
                  <a:srgbClr val="51BBFD"/>
                </a:solidFill>
              </a:rPr>
            </a:br>
            <a:r>
              <a:rPr lang="ru-RU" sz="3200" b="1" dirty="0" smtClean="0">
                <a:solidFill>
                  <a:srgbClr val="51BBFD"/>
                </a:solidFill>
              </a:rPr>
              <a:t/>
            </a:r>
            <a:br>
              <a:rPr lang="ru-RU" sz="3200" b="1" dirty="0" smtClean="0">
                <a:solidFill>
                  <a:srgbClr val="51BBFD"/>
                </a:solidFill>
              </a:rPr>
            </a:br>
            <a:r>
              <a:rPr lang="ru-RU" sz="3200" b="1" dirty="0" smtClean="0">
                <a:solidFill>
                  <a:srgbClr val="51BBFD"/>
                </a:solidFill>
              </a:rPr>
              <a:t>Мы вчера венок плели,</a:t>
            </a:r>
            <a:br>
              <a:rPr lang="ru-RU" sz="3200" b="1" dirty="0" smtClean="0">
                <a:solidFill>
                  <a:srgbClr val="51BBFD"/>
                </a:solidFill>
              </a:rPr>
            </a:br>
            <a:r>
              <a:rPr lang="ru-RU" sz="3200" b="1" dirty="0" smtClean="0">
                <a:solidFill>
                  <a:srgbClr val="51BBFD"/>
                </a:solidFill>
              </a:rPr>
              <a:t>Ох, красивые цветы!</a:t>
            </a:r>
            <a:br>
              <a:rPr lang="ru-RU" sz="3200" b="1" dirty="0" smtClean="0">
                <a:solidFill>
                  <a:srgbClr val="51BBFD"/>
                </a:solidFill>
              </a:rPr>
            </a:br>
            <a:r>
              <a:rPr lang="ru-RU" sz="3200" b="1" dirty="0" smtClean="0">
                <a:solidFill>
                  <a:srgbClr val="51BBFD"/>
                </a:solidFill>
              </a:rPr>
              <a:t>Красные тюльпаны,</a:t>
            </a:r>
            <a:br>
              <a:rPr lang="ru-RU" sz="3200" b="1" dirty="0" smtClean="0">
                <a:solidFill>
                  <a:srgbClr val="51BBFD"/>
                </a:solidFill>
              </a:rPr>
            </a:br>
            <a:r>
              <a:rPr lang="ru-RU" sz="3200" b="1" dirty="0" smtClean="0">
                <a:solidFill>
                  <a:srgbClr val="51BBFD"/>
                </a:solidFill>
              </a:rPr>
              <a:t>Жёлтые бананы,</a:t>
            </a:r>
            <a:br>
              <a:rPr lang="ru-RU" sz="3200" b="1" dirty="0" smtClean="0">
                <a:solidFill>
                  <a:srgbClr val="51BBFD"/>
                </a:solidFill>
              </a:rPr>
            </a:br>
            <a:r>
              <a:rPr lang="ru-RU" sz="3200" b="1" dirty="0" err="1" smtClean="0">
                <a:solidFill>
                  <a:srgbClr val="51BBFD"/>
                </a:solidFill>
              </a:rPr>
              <a:t>Розовая</a:t>
            </a:r>
            <a:r>
              <a:rPr lang="ru-RU" sz="3200" b="1" dirty="0" smtClean="0">
                <a:solidFill>
                  <a:srgbClr val="51BBFD"/>
                </a:solidFill>
              </a:rPr>
              <a:t> роза,</a:t>
            </a:r>
            <a:br>
              <a:rPr lang="ru-RU" sz="3200" b="1" dirty="0" smtClean="0">
                <a:solidFill>
                  <a:srgbClr val="51BBFD"/>
                </a:solidFill>
              </a:rPr>
            </a:br>
            <a:r>
              <a:rPr lang="ru-RU" sz="3200" b="1" dirty="0" smtClean="0">
                <a:solidFill>
                  <a:srgbClr val="51BBFD"/>
                </a:solidFill>
              </a:rPr>
              <a:t>Жёлтая мимоза,</a:t>
            </a:r>
            <a:br>
              <a:rPr lang="ru-RU" sz="3200" b="1" dirty="0" smtClean="0">
                <a:solidFill>
                  <a:srgbClr val="51BBFD"/>
                </a:solidFill>
              </a:rPr>
            </a:br>
            <a:r>
              <a:rPr lang="ru-RU" sz="3200" b="1" dirty="0" smtClean="0">
                <a:solidFill>
                  <a:srgbClr val="51BBFD"/>
                </a:solidFill>
              </a:rPr>
              <a:t>Белая гвоздика.</a:t>
            </a:r>
            <a:br>
              <a:rPr lang="ru-RU" sz="3200" b="1" dirty="0" smtClean="0">
                <a:solidFill>
                  <a:srgbClr val="51BBFD"/>
                </a:solidFill>
              </a:rPr>
            </a:br>
            <a:r>
              <a:rPr lang="ru-RU" sz="3200" b="1" dirty="0" smtClean="0">
                <a:solidFill>
                  <a:srgbClr val="51BBFD"/>
                </a:solidFill>
              </a:rPr>
              <a:t>Красная брусника.</a:t>
            </a: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Сколько перечислено названий цветов? </a:t>
            </a:r>
            <a:r>
              <a:rPr lang="ru-RU" sz="4000" b="1" dirty="0">
                <a:solidFill>
                  <a:srgbClr val="51BBFD"/>
                </a:solidFill>
              </a:rPr>
              <a:t/>
            </a:r>
            <a:br>
              <a:rPr lang="ru-RU" sz="4000" b="1" dirty="0">
                <a:solidFill>
                  <a:srgbClr val="51BBFD"/>
                </a:solidFill>
              </a:rPr>
            </a:br>
            <a:endParaRPr lang="ru-RU" sz="4000" b="1" dirty="0">
              <a:solidFill>
                <a:srgbClr val="51BBFD"/>
              </a:solidFill>
            </a:endParaRPr>
          </a:p>
        </p:txBody>
      </p:sp>
      <p:sp>
        <p:nvSpPr>
          <p:cNvPr id="3" name="Прямоугольник 2"/>
          <p:cNvSpPr/>
          <p:nvPr/>
        </p:nvSpPr>
        <p:spPr>
          <a:xfrm>
            <a:off x="3419872" y="6021288"/>
            <a:ext cx="1770036" cy="584775"/>
          </a:xfrm>
          <a:prstGeom prst="rect">
            <a:avLst/>
          </a:prstGeom>
        </p:spPr>
        <p:txBody>
          <a:bodyPr wrap="none">
            <a:spAutoFit/>
          </a:bodyPr>
          <a:lstStyle/>
          <a:p>
            <a:r>
              <a:rPr lang="ru-RU" sz="3200" b="1" dirty="0" smtClean="0">
                <a:solidFill>
                  <a:srgbClr val="51BBFD"/>
                </a:solidFill>
              </a:rPr>
              <a:t>Четыре</a:t>
            </a:r>
            <a:endParaRPr lang="ru-RU" sz="3200" dirty="0"/>
          </a:p>
        </p:txBody>
      </p:sp>
      <p:pic>
        <p:nvPicPr>
          <p:cNvPr id="17410" name="Picture 2" descr="https://pixfeeds.com/images/7/314508/320-172155926-carnation.jpg"/>
          <p:cNvPicPr>
            <a:picLocks noChangeAspect="1" noChangeArrowheads="1"/>
          </p:cNvPicPr>
          <p:nvPr/>
        </p:nvPicPr>
        <p:blipFill>
          <a:blip r:embed="rId2" cstate="print"/>
          <a:srcRect/>
          <a:stretch>
            <a:fillRect/>
          </a:stretch>
        </p:blipFill>
        <p:spPr bwMode="auto">
          <a:xfrm>
            <a:off x="1043608" y="260648"/>
            <a:ext cx="3528392" cy="2955029"/>
          </a:xfrm>
          <a:prstGeom prst="rect">
            <a:avLst/>
          </a:prstGeom>
          <a:noFill/>
        </p:spPr>
      </p:pic>
      <p:pic>
        <p:nvPicPr>
          <p:cNvPr id="6" name="Рисунок 5" descr="http://wallpaperscraft.ru/image/tyulpany_krasnye_buket_fon_27816_3840x2160.jpg"/>
          <p:cNvPicPr/>
          <p:nvPr/>
        </p:nvPicPr>
        <p:blipFill>
          <a:blip r:embed="rId3" cstate="print"/>
          <a:srcRect/>
          <a:stretch>
            <a:fillRect/>
          </a:stretch>
        </p:blipFill>
        <p:spPr bwMode="auto">
          <a:xfrm>
            <a:off x="0" y="3212976"/>
            <a:ext cx="4211960" cy="2520280"/>
          </a:xfrm>
          <a:prstGeom prst="rect">
            <a:avLst/>
          </a:prstGeom>
          <a:noFill/>
          <a:ln w="9525">
            <a:noFill/>
            <a:miter lim="800000"/>
            <a:headEnd/>
            <a:tailEnd/>
          </a:ln>
        </p:spPr>
      </p:pic>
      <p:pic>
        <p:nvPicPr>
          <p:cNvPr id="7" name="Рисунок 6" descr="https://im0-tub-ru.yandex.net/i?id=cfa1437b80ee480613aff7eae2efd112&amp;n=13"/>
          <p:cNvPicPr/>
          <p:nvPr/>
        </p:nvPicPr>
        <p:blipFill>
          <a:blip r:embed="rId4" cstate="print"/>
          <a:srcRect/>
          <a:stretch>
            <a:fillRect/>
          </a:stretch>
        </p:blipFill>
        <p:spPr bwMode="auto">
          <a:xfrm>
            <a:off x="4572000" y="260648"/>
            <a:ext cx="2808312" cy="2952328"/>
          </a:xfrm>
          <a:prstGeom prst="rect">
            <a:avLst/>
          </a:prstGeom>
          <a:noFill/>
          <a:ln w="9525">
            <a:noFill/>
            <a:miter lim="800000"/>
            <a:headEnd/>
            <a:tailEnd/>
          </a:ln>
        </p:spPr>
      </p:pic>
      <p:pic>
        <p:nvPicPr>
          <p:cNvPr id="8" name="Рисунок 7" descr="http://www.sfgirlbybay.com/wp-content/uploads/2016/03/bloom6-530x795.jpg"/>
          <p:cNvPicPr/>
          <p:nvPr/>
        </p:nvPicPr>
        <p:blipFill>
          <a:blip r:embed="rId5" cstate="print"/>
          <a:srcRect/>
          <a:stretch>
            <a:fillRect/>
          </a:stretch>
        </p:blipFill>
        <p:spPr bwMode="auto">
          <a:xfrm rot="5400000">
            <a:off x="4932039" y="2492897"/>
            <a:ext cx="2664297" cy="4104455"/>
          </a:xfrm>
          <a:prstGeom prst="rect">
            <a:avLst/>
          </a:prstGeom>
          <a:noFill/>
          <a:ln w="9525">
            <a:noFill/>
            <a:miter lim="800000"/>
            <a:headEnd/>
            <a:tailEnd/>
          </a:ln>
        </p:spPr>
      </p:pic>
    </p:spTree>
    <p:extLst>
      <p:ext uri="{BB962C8B-B14F-4D97-AF65-F5344CB8AC3E}">
        <p14:creationId xmlns:p14="http://schemas.microsoft.com/office/powerpoint/2010/main" xmlns="" val="8284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500" fill="hold"/>
                                        <p:tgtEl>
                                          <p:spTgt spid="17410"/>
                                        </p:tgtEl>
                                        <p:attrNameLst>
                                          <p:attrName>ppt_w</p:attrName>
                                        </p:attrNameLst>
                                      </p:cBhvr>
                                      <p:tavLst>
                                        <p:tav tm="0">
                                          <p:val>
                                            <p:fltVal val="0"/>
                                          </p:val>
                                        </p:tav>
                                        <p:tav tm="100000">
                                          <p:val>
                                            <p:strVal val="#ppt_w"/>
                                          </p:val>
                                        </p:tav>
                                      </p:tavLst>
                                    </p:anim>
                                    <p:anim calcmode="lin" valueType="num">
                                      <p:cBhvr>
                                        <p:cTn id="13" dur="500" fill="hold"/>
                                        <p:tgtEl>
                                          <p:spTgt spid="17410"/>
                                        </p:tgtEl>
                                        <p:attrNameLst>
                                          <p:attrName>ppt_h</p:attrName>
                                        </p:attrNameLst>
                                      </p:cBhvr>
                                      <p:tavLst>
                                        <p:tav tm="0">
                                          <p:val>
                                            <p:fltVal val="0"/>
                                          </p:val>
                                        </p:tav>
                                        <p:tav tm="100000">
                                          <p:val>
                                            <p:strVal val="#ppt_h"/>
                                          </p:val>
                                        </p:tav>
                                      </p:tavLst>
                                    </p:anim>
                                    <p:animEffect transition="in" filter="fade">
                                      <p:cBhvr>
                                        <p:cTn id="14" dur="500"/>
                                        <p:tgtEl>
                                          <p:spTgt spid="17410"/>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700808"/>
            <a:ext cx="6912768" cy="4154984"/>
          </a:xfrm>
          <a:prstGeom prst="rect">
            <a:avLst/>
          </a:prstGeom>
        </p:spPr>
        <p:txBody>
          <a:bodyPr wrap="square">
            <a:spAutoFit/>
          </a:bodyPr>
          <a:lstStyle/>
          <a:p>
            <a:pPr algn="ctr"/>
            <a:r>
              <a:rPr lang="ru-RU" sz="4000" b="1" dirty="0" smtClean="0">
                <a:solidFill>
                  <a:srgbClr val="51BBFD"/>
                </a:solidFill>
                <a:ea typeface="+mj-ea"/>
                <a:cs typeface="+mj-cs"/>
              </a:rPr>
              <a:t>  </a:t>
            </a:r>
            <a:r>
              <a:rPr lang="ru-RU" sz="3200" b="1" dirty="0" smtClean="0">
                <a:solidFill>
                  <a:srgbClr val="51BBFD"/>
                </a:solidFill>
                <a:ea typeface="+mj-ea"/>
                <a:cs typeface="+mj-cs"/>
              </a:rPr>
              <a:t>Клумбу дружно мы копали и цветы туда сажали:</a:t>
            </a:r>
          </a:p>
          <a:p>
            <a:pPr algn="ctr"/>
            <a:r>
              <a:rPr lang="ru-RU" sz="3200" b="1" dirty="0" smtClean="0">
                <a:solidFill>
                  <a:srgbClr val="51BBFD"/>
                </a:solidFill>
                <a:ea typeface="+mj-ea"/>
                <a:cs typeface="+mj-cs"/>
              </a:rPr>
              <a:t>Астры,  и пионы,</a:t>
            </a:r>
          </a:p>
          <a:p>
            <a:pPr algn="ctr"/>
            <a:r>
              <a:rPr lang="ru-RU" sz="3200" b="1" dirty="0" smtClean="0">
                <a:solidFill>
                  <a:srgbClr val="51BBFD"/>
                </a:solidFill>
                <a:ea typeface="+mj-ea"/>
                <a:cs typeface="+mj-cs"/>
              </a:rPr>
              <a:t>Тюльпаны, макароны,</a:t>
            </a:r>
          </a:p>
          <a:p>
            <a:pPr algn="ctr"/>
            <a:r>
              <a:rPr lang="ru-RU" sz="3200" b="1" dirty="0" smtClean="0">
                <a:solidFill>
                  <a:srgbClr val="51BBFD"/>
                </a:solidFill>
                <a:ea typeface="+mj-ea"/>
                <a:cs typeface="+mj-cs"/>
              </a:rPr>
              <a:t>Флоксы и ромашки,</a:t>
            </a:r>
          </a:p>
          <a:p>
            <a:pPr algn="ctr"/>
            <a:r>
              <a:rPr lang="ru-RU" sz="3200" b="1" dirty="0" smtClean="0">
                <a:solidFill>
                  <a:srgbClr val="51BBFD"/>
                </a:solidFill>
                <a:ea typeface="+mj-ea"/>
                <a:cs typeface="+mj-cs"/>
              </a:rPr>
              <a:t>Разные букашки</a:t>
            </a:r>
          </a:p>
          <a:p>
            <a:pPr algn="ctr"/>
            <a:r>
              <a:rPr lang="ru-RU" sz="3200" b="1" dirty="0" smtClean="0">
                <a:solidFill>
                  <a:srgbClr val="51BBFD"/>
                </a:solidFill>
                <a:ea typeface="+mj-ea"/>
                <a:cs typeface="+mj-cs"/>
              </a:rPr>
              <a:t>Сколько названий цветов перечислено?</a:t>
            </a:r>
            <a:endParaRPr lang="ru-RU" sz="3200" dirty="0"/>
          </a:p>
        </p:txBody>
      </p:sp>
      <p:sp>
        <p:nvSpPr>
          <p:cNvPr id="5" name="Прямоугольник 4"/>
          <p:cNvSpPr/>
          <p:nvPr/>
        </p:nvSpPr>
        <p:spPr>
          <a:xfrm>
            <a:off x="3347864" y="0"/>
            <a:ext cx="1074333" cy="584775"/>
          </a:xfrm>
          <a:prstGeom prst="rect">
            <a:avLst/>
          </a:prstGeom>
        </p:spPr>
        <p:txBody>
          <a:bodyPr wrap="none">
            <a:spAutoFit/>
          </a:bodyPr>
          <a:lstStyle/>
          <a:p>
            <a:r>
              <a:rPr lang="ru-RU" sz="3200" b="1" dirty="0" smtClean="0">
                <a:solidFill>
                  <a:srgbClr val="51BBFD"/>
                </a:solidFill>
              </a:rPr>
              <a:t>пять</a:t>
            </a:r>
            <a:endParaRPr lang="ru-RU" sz="3200" dirty="0"/>
          </a:p>
        </p:txBody>
      </p:sp>
      <p:pic>
        <p:nvPicPr>
          <p:cNvPr id="6" name="Рисунок 5" descr="http://www.blumenboom.ru/ru/files/megacat/image/600/600/1389685954.jpg"/>
          <p:cNvPicPr/>
          <p:nvPr/>
        </p:nvPicPr>
        <p:blipFill>
          <a:blip r:embed="rId2" cstate="print"/>
          <a:srcRect/>
          <a:stretch>
            <a:fillRect/>
          </a:stretch>
        </p:blipFill>
        <p:spPr bwMode="auto">
          <a:xfrm>
            <a:off x="539552" y="3429000"/>
            <a:ext cx="2592288" cy="2376264"/>
          </a:xfrm>
          <a:prstGeom prst="rect">
            <a:avLst/>
          </a:prstGeom>
          <a:noFill/>
          <a:ln w="9525">
            <a:noFill/>
            <a:miter lim="800000"/>
            <a:headEnd/>
            <a:tailEnd/>
          </a:ln>
        </p:spPr>
      </p:pic>
      <p:pic>
        <p:nvPicPr>
          <p:cNvPr id="7" name="Рисунок 6" descr="http://www.glav-dacha.ru/wp-content/uploads/2017/08/pyshnoe-cvetenie-mnogoletney-romashki.jpg"/>
          <p:cNvPicPr/>
          <p:nvPr/>
        </p:nvPicPr>
        <p:blipFill>
          <a:blip r:embed="rId3" cstate="print"/>
          <a:srcRect/>
          <a:stretch>
            <a:fillRect/>
          </a:stretch>
        </p:blipFill>
        <p:spPr bwMode="auto">
          <a:xfrm>
            <a:off x="3131840" y="3429000"/>
            <a:ext cx="2880320" cy="2376264"/>
          </a:xfrm>
          <a:prstGeom prst="rect">
            <a:avLst/>
          </a:prstGeom>
          <a:noFill/>
          <a:ln w="9525">
            <a:noFill/>
            <a:miter lim="800000"/>
            <a:headEnd/>
            <a:tailEnd/>
          </a:ln>
        </p:spPr>
      </p:pic>
      <p:pic>
        <p:nvPicPr>
          <p:cNvPr id="8" name="Рисунок 7" descr="https://plants-1.ru/wp-content/uploads/2017/07/0_4dae3_654e2eb5_XL.jpg"/>
          <p:cNvPicPr/>
          <p:nvPr/>
        </p:nvPicPr>
        <p:blipFill>
          <a:blip r:embed="rId4" cstate="print"/>
          <a:srcRect/>
          <a:stretch>
            <a:fillRect/>
          </a:stretch>
        </p:blipFill>
        <p:spPr bwMode="auto">
          <a:xfrm>
            <a:off x="467544" y="1052736"/>
            <a:ext cx="3562350" cy="2373416"/>
          </a:xfrm>
          <a:prstGeom prst="rect">
            <a:avLst/>
          </a:prstGeom>
          <a:noFill/>
          <a:ln w="9525">
            <a:noFill/>
            <a:miter lim="800000"/>
            <a:headEnd/>
            <a:tailEnd/>
          </a:ln>
        </p:spPr>
      </p:pic>
      <p:pic>
        <p:nvPicPr>
          <p:cNvPr id="9" name="Рисунок 8" descr="http://cveti-rasteniya.ru/wp-content/gallery/astri/16.jpg"/>
          <p:cNvPicPr/>
          <p:nvPr/>
        </p:nvPicPr>
        <p:blipFill>
          <a:blip r:embed="rId5" cstate="print"/>
          <a:srcRect/>
          <a:stretch>
            <a:fillRect/>
          </a:stretch>
        </p:blipFill>
        <p:spPr bwMode="auto">
          <a:xfrm>
            <a:off x="4067944" y="1052736"/>
            <a:ext cx="3312368" cy="2232248"/>
          </a:xfrm>
          <a:prstGeom prst="rect">
            <a:avLst/>
          </a:prstGeom>
          <a:noFill/>
          <a:ln w="9525">
            <a:noFill/>
            <a:miter lim="800000"/>
            <a:headEnd/>
            <a:tailEnd/>
          </a:ln>
        </p:spPr>
      </p:pic>
      <p:pic>
        <p:nvPicPr>
          <p:cNvPr id="10" name="Рисунок 9" descr="http://crosti.ru/patterns/00/15/b4/313d79350b/picture.jpg"/>
          <p:cNvPicPr/>
          <p:nvPr/>
        </p:nvPicPr>
        <p:blipFill>
          <a:blip r:embed="rId6" cstate="print"/>
          <a:srcRect/>
          <a:stretch>
            <a:fillRect/>
          </a:stretch>
        </p:blipFill>
        <p:spPr bwMode="auto">
          <a:xfrm>
            <a:off x="6012160" y="3429000"/>
            <a:ext cx="2592288" cy="2376264"/>
          </a:xfrm>
          <a:prstGeom prst="rect">
            <a:avLst/>
          </a:prstGeom>
          <a:noFill/>
          <a:ln w="9525">
            <a:noFill/>
            <a:miter lim="800000"/>
            <a:headEnd/>
            <a:tailEnd/>
          </a:ln>
        </p:spPr>
      </p:pic>
    </p:spTree>
    <p:extLst>
      <p:ext uri="{BB962C8B-B14F-4D97-AF65-F5344CB8AC3E}">
        <p14:creationId xmlns:p14="http://schemas.microsoft.com/office/powerpoint/2010/main" xmlns="" val="167126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24128" y="0"/>
            <a:ext cx="3419872" cy="6858000"/>
          </a:xfrm>
        </p:spPr>
        <p:txBody>
          <a:bodyPr>
            <a:noAutofit/>
          </a:bodyPr>
          <a:lstStyle/>
          <a:p>
            <a:pPr algn="ctr"/>
            <a:r>
              <a:rPr lang="ru-RU" sz="4000" b="1" dirty="0" smtClean="0">
                <a:solidFill>
                  <a:srgbClr val="51BBFD"/>
                </a:solidFill>
              </a:rPr>
              <a:t>Разделить множество цветов </a:t>
            </a:r>
            <a:br>
              <a:rPr lang="ru-RU" sz="4000" b="1" dirty="0" smtClean="0">
                <a:solidFill>
                  <a:srgbClr val="51BBFD"/>
                </a:solidFill>
              </a:rPr>
            </a:br>
            <a:r>
              <a:rPr lang="ru-RU" sz="4000" b="1" dirty="0" smtClean="0">
                <a:solidFill>
                  <a:srgbClr val="51BBFD"/>
                </a:solidFill>
              </a:rPr>
              <a:t>на белые и  растущие </a:t>
            </a:r>
            <a:br>
              <a:rPr lang="ru-RU" sz="4000" b="1" dirty="0" smtClean="0">
                <a:solidFill>
                  <a:srgbClr val="51BBFD"/>
                </a:solidFill>
              </a:rPr>
            </a:br>
            <a:r>
              <a:rPr lang="ru-RU" sz="4000" b="1" dirty="0" smtClean="0">
                <a:solidFill>
                  <a:srgbClr val="51BBFD"/>
                </a:solidFill>
              </a:rPr>
              <a:t>в воде.</a:t>
            </a:r>
            <a:br>
              <a:rPr lang="ru-RU" sz="4000" b="1" dirty="0" smtClean="0">
                <a:solidFill>
                  <a:srgbClr val="51BBFD"/>
                </a:solidFill>
              </a:rPr>
            </a:br>
            <a:r>
              <a:rPr lang="ru-RU" sz="4000" b="1" dirty="0" smtClean="0">
                <a:solidFill>
                  <a:srgbClr val="51BBFD"/>
                </a:solidFill>
              </a:rPr>
              <a:t>Что </a:t>
            </a:r>
            <a:r>
              <a:rPr lang="ru-RU" sz="4000" b="1" i="1" dirty="0" smtClean="0">
                <a:solidFill>
                  <a:srgbClr val="51BBFD"/>
                </a:solidFill>
              </a:rPr>
              <a:t>находится</a:t>
            </a: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в общей зоне?</a:t>
            </a:r>
            <a:r>
              <a:rPr lang="ru-RU" sz="4000" dirty="0" smtClean="0"/>
              <a:t/>
            </a:r>
            <a:br>
              <a:rPr lang="ru-RU" sz="4000" dirty="0" smtClean="0"/>
            </a:br>
            <a:endParaRPr lang="ru-RU" sz="4000" b="1" dirty="0">
              <a:solidFill>
                <a:srgbClr val="51BBFD"/>
              </a:solidFill>
            </a:endParaRPr>
          </a:p>
        </p:txBody>
      </p:sp>
      <p:pic>
        <p:nvPicPr>
          <p:cNvPr id="21505" name="Picture 1"/>
          <p:cNvPicPr>
            <a:picLocks noChangeAspect="1" noChangeArrowheads="1"/>
          </p:cNvPicPr>
          <p:nvPr/>
        </p:nvPicPr>
        <p:blipFill>
          <a:blip r:embed="rId2" cstate="print"/>
          <a:srcRect/>
          <a:stretch>
            <a:fillRect/>
          </a:stretch>
        </p:blipFill>
        <p:spPr bwMode="auto">
          <a:xfrm>
            <a:off x="323528" y="1124744"/>
            <a:ext cx="4325670" cy="4801493"/>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323528" y="692696"/>
            <a:ext cx="5436096" cy="5242718"/>
          </a:xfrm>
          <a:prstGeom prst="rect">
            <a:avLst/>
          </a:prstGeom>
          <a:noFill/>
          <a:ln w="9525">
            <a:noFill/>
            <a:miter lim="800000"/>
            <a:headEnd/>
            <a:tailEnd/>
          </a:ln>
        </p:spPr>
      </p:pic>
      <p:sp>
        <p:nvSpPr>
          <p:cNvPr id="7" name="Прямоугольник 6"/>
          <p:cNvSpPr/>
          <p:nvPr/>
        </p:nvSpPr>
        <p:spPr>
          <a:xfrm>
            <a:off x="1115616" y="6165304"/>
            <a:ext cx="4572000" cy="584775"/>
          </a:xfrm>
          <a:prstGeom prst="rect">
            <a:avLst/>
          </a:prstGeom>
        </p:spPr>
        <p:txBody>
          <a:bodyPr>
            <a:spAutoFit/>
          </a:bodyPr>
          <a:lstStyle/>
          <a:p>
            <a:pPr algn="ctr"/>
            <a:r>
              <a:rPr lang="ru-RU" sz="3200" b="1" dirty="0" smtClean="0">
                <a:solidFill>
                  <a:srgbClr val="51BBFD"/>
                </a:solidFill>
              </a:rPr>
              <a:t>Кувшинка</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par>
                                <p:cTn id="10" presetID="9"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24128" y="0"/>
            <a:ext cx="3419872" cy="6740307"/>
          </a:xfrm>
          <a:prstGeom prst="rect">
            <a:avLst/>
          </a:prstGeom>
        </p:spPr>
        <p:txBody>
          <a:bodyPr wrap="square">
            <a:spAutoFit/>
          </a:bodyPr>
          <a:lstStyle/>
          <a:p>
            <a:pPr algn="ctr"/>
            <a:r>
              <a:rPr lang="ru-RU" sz="3600" b="1" dirty="0" smtClean="0">
                <a:solidFill>
                  <a:srgbClr val="51BBFD"/>
                </a:solidFill>
                <a:ea typeface="+mj-ea"/>
                <a:cs typeface="+mj-cs"/>
              </a:rPr>
              <a:t>Разделить множество цветов</a:t>
            </a:r>
          </a:p>
          <a:p>
            <a:pPr algn="ctr"/>
            <a:r>
              <a:rPr lang="ru-RU" sz="3600" b="1" dirty="0" smtClean="0">
                <a:solidFill>
                  <a:srgbClr val="51BBFD"/>
                </a:solidFill>
                <a:ea typeface="+mj-ea"/>
                <a:cs typeface="+mj-cs"/>
              </a:rPr>
              <a:t> на оранжевые </a:t>
            </a:r>
            <a:endParaRPr lang="ru-RU" sz="3600" b="1" dirty="0" smtClean="0">
              <a:solidFill>
                <a:srgbClr val="51BBFD"/>
              </a:solidFill>
              <a:ea typeface="+mj-ea"/>
              <a:cs typeface="+mj-cs"/>
            </a:endParaRPr>
          </a:p>
          <a:p>
            <a:pPr algn="ctr"/>
            <a:r>
              <a:rPr lang="ru-RU" sz="3600" b="1" dirty="0" smtClean="0">
                <a:solidFill>
                  <a:srgbClr val="51BBFD"/>
                </a:solidFill>
                <a:ea typeface="+mj-ea"/>
                <a:cs typeface="+mj-cs"/>
              </a:rPr>
              <a:t>и </a:t>
            </a:r>
            <a:r>
              <a:rPr lang="ru-RU" sz="3600" b="1" dirty="0" err="1" smtClean="0">
                <a:solidFill>
                  <a:srgbClr val="51BBFD"/>
                </a:solidFill>
                <a:ea typeface="+mj-ea"/>
                <a:cs typeface="+mj-cs"/>
              </a:rPr>
              <a:t>лекарствен-ные</a:t>
            </a:r>
            <a:r>
              <a:rPr lang="ru-RU" sz="3600" b="1" dirty="0" smtClean="0">
                <a:solidFill>
                  <a:srgbClr val="51BBFD"/>
                </a:solidFill>
                <a:ea typeface="+mj-ea"/>
                <a:cs typeface="+mj-cs"/>
              </a:rPr>
              <a:t>.</a:t>
            </a:r>
          </a:p>
          <a:p>
            <a:pPr algn="ctr"/>
            <a:r>
              <a:rPr lang="ru-RU" sz="3600" b="1" dirty="0" smtClean="0">
                <a:solidFill>
                  <a:srgbClr val="51BBFD"/>
                </a:solidFill>
                <a:ea typeface="+mj-ea"/>
                <a:cs typeface="+mj-cs"/>
              </a:rPr>
              <a:t>Что находится</a:t>
            </a:r>
          </a:p>
          <a:p>
            <a:pPr algn="ctr"/>
            <a:r>
              <a:rPr lang="ru-RU" sz="3600" b="1" dirty="0" smtClean="0">
                <a:solidFill>
                  <a:srgbClr val="51BBFD"/>
                </a:solidFill>
                <a:ea typeface="+mj-ea"/>
                <a:cs typeface="+mj-cs"/>
              </a:rPr>
              <a:t>в общей зоне?</a:t>
            </a:r>
            <a:endParaRPr lang="ru-RU" sz="3600" dirty="0"/>
          </a:p>
        </p:txBody>
      </p:sp>
      <p:pic>
        <p:nvPicPr>
          <p:cNvPr id="20482" name="Picture 2"/>
          <p:cNvPicPr>
            <a:picLocks noChangeAspect="1" noChangeArrowheads="1"/>
          </p:cNvPicPr>
          <p:nvPr/>
        </p:nvPicPr>
        <p:blipFill>
          <a:blip r:embed="rId2" cstate="print"/>
          <a:srcRect/>
          <a:stretch>
            <a:fillRect/>
          </a:stretch>
        </p:blipFill>
        <p:spPr bwMode="auto">
          <a:xfrm>
            <a:off x="611560" y="980728"/>
            <a:ext cx="4476750" cy="35623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179512" y="692696"/>
            <a:ext cx="5523519" cy="4320480"/>
          </a:xfrm>
          <a:prstGeom prst="rect">
            <a:avLst/>
          </a:prstGeom>
          <a:noFill/>
          <a:ln w="9525">
            <a:noFill/>
            <a:miter lim="800000"/>
            <a:headEnd/>
            <a:tailEnd/>
          </a:ln>
        </p:spPr>
      </p:pic>
      <p:sp>
        <p:nvSpPr>
          <p:cNvPr id="8" name="Прямоугольник 7"/>
          <p:cNvSpPr/>
          <p:nvPr/>
        </p:nvSpPr>
        <p:spPr>
          <a:xfrm>
            <a:off x="1057947" y="5661248"/>
            <a:ext cx="2412841" cy="584775"/>
          </a:xfrm>
          <a:prstGeom prst="rect">
            <a:avLst/>
          </a:prstGeom>
        </p:spPr>
        <p:txBody>
          <a:bodyPr wrap="none">
            <a:spAutoFit/>
          </a:bodyPr>
          <a:lstStyle/>
          <a:p>
            <a:pPr algn="ctr"/>
            <a:r>
              <a:rPr lang="ru-RU" sz="3200" b="1" dirty="0" smtClean="0">
                <a:solidFill>
                  <a:srgbClr val="51BBFD"/>
                </a:solidFill>
              </a:rPr>
              <a:t>календула</a:t>
            </a:r>
            <a:endParaRPr lang="ru-RU" sz="3200" dirty="0"/>
          </a:p>
        </p:txBody>
      </p:sp>
    </p:spTree>
    <p:extLst>
      <p:ext uri="{BB962C8B-B14F-4D97-AF65-F5344CB8AC3E}">
        <p14:creationId xmlns:p14="http://schemas.microsoft.com/office/powerpoint/2010/main" xmlns="" val="22922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par>
                                <p:cTn id="10" presetID="9"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000548"/>
          </a:xfrm>
          <a:prstGeom prst="rect">
            <a:avLst/>
          </a:prstGeom>
        </p:spPr>
        <p:txBody>
          <a:bodyPr wrap="square">
            <a:spAutoFit/>
          </a:bodyPr>
          <a:lstStyle/>
          <a:p>
            <a:pPr algn="just"/>
            <a:r>
              <a:rPr lang="ru-RU" sz="4000" b="1" dirty="0" smtClean="0">
                <a:solidFill>
                  <a:srgbClr val="51BBFD"/>
                </a:solidFill>
                <a:ea typeface="+mj-ea"/>
                <a:cs typeface="+mj-cs"/>
              </a:rPr>
              <a:t>Расшифруй название цветка</a:t>
            </a:r>
          </a:p>
          <a:p>
            <a:pPr algn="just"/>
            <a:r>
              <a:rPr lang="ru-RU" sz="2800" b="1" dirty="0" smtClean="0">
                <a:solidFill>
                  <a:srgbClr val="51BBFD"/>
                </a:solidFill>
                <a:ea typeface="+mj-ea"/>
                <a:cs typeface="+mj-cs"/>
              </a:rPr>
              <a:t>Найди общую букву в каждом ряду слов, впиши её в шифровку. </a:t>
            </a:r>
            <a:r>
              <a:rPr lang="ru-RU" sz="2800" b="1" dirty="0" smtClean="0">
                <a:solidFill>
                  <a:srgbClr val="51BBFD"/>
                </a:solidFill>
                <a:ea typeface="+mj-ea"/>
                <a:cs typeface="+mj-cs"/>
              </a:rPr>
              <a:t>Номер ряда слов и </a:t>
            </a:r>
            <a:r>
              <a:rPr lang="ru-RU" sz="2800" b="1" dirty="0" smtClean="0">
                <a:solidFill>
                  <a:srgbClr val="51BBFD"/>
                </a:solidFill>
                <a:ea typeface="+mj-ea"/>
                <a:cs typeface="+mj-cs"/>
              </a:rPr>
              <a:t>номер буквы в шифровке совпадают. Ряды считать сверху.</a:t>
            </a:r>
            <a:endParaRPr lang="ru-RU" sz="2800" dirty="0"/>
          </a:p>
        </p:txBody>
      </p:sp>
      <p:sp>
        <p:nvSpPr>
          <p:cNvPr id="3" name="Прямоугольник 2"/>
          <p:cNvSpPr/>
          <p:nvPr/>
        </p:nvSpPr>
        <p:spPr>
          <a:xfrm>
            <a:off x="165740" y="2276872"/>
            <a:ext cx="8964488" cy="369332"/>
          </a:xfrm>
          <a:prstGeom prst="rect">
            <a:avLst/>
          </a:prstGeom>
        </p:spPr>
        <p:txBody>
          <a:bodyPr wrap="square">
            <a:spAutoFit/>
          </a:bodyPr>
          <a:lstStyle/>
          <a:p>
            <a:pPr algn="just"/>
            <a:endParaRPr lang="ru-RU" dirty="0"/>
          </a:p>
        </p:txBody>
      </p:sp>
      <p:graphicFrame>
        <p:nvGraphicFramePr>
          <p:cNvPr id="8" name="Таблица 7"/>
          <p:cNvGraphicFramePr>
            <a:graphicFrameLocks noGrp="1"/>
          </p:cNvGraphicFramePr>
          <p:nvPr/>
        </p:nvGraphicFramePr>
        <p:xfrm>
          <a:off x="323528" y="5805265"/>
          <a:ext cx="2520282" cy="432047"/>
        </p:xfrm>
        <a:graphic>
          <a:graphicData uri="http://schemas.openxmlformats.org/drawingml/2006/table">
            <a:tbl>
              <a:tblPr/>
              <a:tblGrid>
                <a:gridCol w="420047"/>
                <a:gridCol w="420047"/>
                <a:gridCol w="420047"/>
                <a:gridCol w="420047"/>
                <a:gridCol w="420047"/>
                <a:gridCol w="420047"/>
              </a:tblGrid>
              <a:tr h="432047">
                <a:tc>
                  <a:txBody>
                    <a:bodyPr/>
                    <a:lstStyle/>
                    <a:p>
                      <a:pPr>
                        <a:lnSpc>
                          <a:spcPct val="115000"/>
                        </a:lnSpc>
                        <a:spcAft>
                          <a:spcPts val="0"/>
                        </a:spcAft>
                      </a:pPr>
                      <a:r>
                        <a:rPr lang="ru-RU" sz="2400" dirty="0" smtClean="0">
                          <a:solidFill>
                            <a:srgbClr val="002060"/>
                          </a:solidFill>
                          <a:latin typeface="Calibri"/>
                          <a:ea typeface="Calibri"/>
                          <a:cs typeface="Times New Roman"/>
                        </a:rPr>
                        <a:t> </a:t>
                      </a:r>
                      <a:r>
                        <a:rPr lang="ru-RU" sz="2400" b="1" dirty="0" smtClean="0">
                          <a:solidFill>
                            <a:srgbClr val="002060"/>
                          </a:solidFill>
                          <a:latin typeface="Calibri"/>
                          <a:ea typeface="Calibri"/>
                          <a:cs typeface="Times New Roman"/>
                        </a:rPr>
                        <a:t>1</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2</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3</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4</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5</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6</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2" name="Таблица 11"/>
          <p:cNvGraphicFramePr>
            <a:graphicFrameLocks noGrp="1"/>
          </p:cNvGraphicFramePr>
          <p:nvPr/>
        </p:nvGraphicFramePr>
        <p:xfrm>
          <a:off x="611560" y="2276872"/>
          <a:ext cx="2376264" cy="3024339"/>
        </p:xfrm>
        <a:graphic>
          <a:graphicData uri="http://schemas.openxmlformats.org/drawingml/2006/table">
            <a:tbl>
              <a:tblPr/>
              <a:tblGrid>
                <a:gridCol w="746785"/>
                <a:gridCol w="786127"/>
                <a:gridCol w="843352"/>
              </a:tblGrid>
              <a:tr h="499071">
                <a:tc>
                  <a:txBody>
                    <a:bodyPr/>
                    <a:lstStyle/>
                    <a:p>
                      <a:pPr>
                        <a:lnSpc>
                          <a:spcPct val="115000"/>
                        </a:lnSpc>
                        <a:spcAft>
                          <a:spcPts val="0"/>
                        </a:spcAft>
                      </a:pPr>
                      <a:r>
                        <a:rPr lang="ru-RU" sz="2000" b="1" dirty="0">
                          <a:solidFill>
                            <a:srgbClr val="7030A0"/>
                          </a:solidFill>
                          <a:latin typeface="Calibri"/>
                          <a:ea typeface="Calibri"/>
                          <a:cs typeface="Times New Roman"/>
                        </a:rPr>
                        <a:t>жук</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жало</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лыжи</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9071">
                <a:tc>
                  <a:txBody>
                    <a:bodyPr/>
                    <a:lstStyle/>
                    <a:p>
                      <a:pPr>
                        <a:lnSpc>
                          <a:spcPct val="115000"/>
                        </a:lnSpc>
                        <a:spcAft>
                          <a:spcPts val="0"/>
                        </a:spcAft>
                      </a:pPr>
                      <a:r>
                        <a:rPr lang="ru-RU" sz="2000" b="1">
                          <a:solidFill>
                            <a:srgbClr val="7030A0"/>
                          </a:solidFill>
                          <a:latin typeface="Calibri"/>
                          <a:ea typeface="Calibri"/>
                          <a:cs typeface="Times New Roman"/>
                        </a:rPr>
                        <a:t>ай</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рак</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  таз</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9071">
                <a:tc>
                  <a:txBody>
                    <a:bodyPr/>
                    <a:lstStyle/>
                    <a:p>
                      <a:pPr>
                        <a:lnSpc>
                          <a:spcPct val="115000"/>
                        </a:lnSpc>
                        <a:spcAft>
                          <a:spcPts val="0"/>
                        </a:spcAft>
                      </a:pPr>
                      <a:r>
                        <a:rPr lang="ru-RU" sz="2000" b="1">
                          <a:solidFill>
                            <a:srgbClr val="7030A0"/>
                          </a:solidFill>
                          <a:latin typeface="Calibri"/>
                          <a:ea typeface="Calibri"/>
                          <a:cs typeface="Times New Roman"/>
                        </a:rPr>
                        <a:t>сок</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smtClean="0">
                          <a:solidFill>
                            <a:srgbClr val="7030A0"/>
                          </a:solidFill>
                          <a:latin typeface="Calibri"/>
                          <a:ea typeface="Calibri"/>
                          <a:cs typeface="Times New Roman"/>
                        </a:rPr>
                        <a:t>сила</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осы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9071">
                <a:tc>
                  <a:txBody>
                    <a:bodyPr/>
                    <a:lstStyle/>
                    <a:p>
                      <a:pPr>
                        <a:lnSpc>
                          <a:spcPct val="115000"/>
                        </a:lnSpc>
                        <a:spcAft>
                          <a:spcPts val="0"/>
                        </a:spcAft>
                      </a:pPr>
                      <a:r>
                        <a:rPr lang="ru-RU" sz="2000" b="1">
                          <a:solidFill>
                            <a:srgbClr val="7030A0"/>
                          </a:solidFill>
                          <a:latin typeface="Calibri"/>
                          <a:ea typeface="Calibri"/>
                          <a:cs typeface="Times New Roman"/>
                        </a:rPr>
                        <a:t>дом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мак</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a:solidFill>
                            <a:srgbClr val="7030A0"/>
                          </a:solidFill>
                          <a:latin typeface="Calibri"/>
                          <a:ea typeface="Calibri"/>
                          <a:cs typeface="Times New Roman"/>
                        </a:rPr>
                        <a:t>мел</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8984">
                <a:tc>
                  <a:txBody>
                    <a:bodyPr/>
                    <a:lstStyle/>
                    <a:p>
                      <a:pPr>
                        <a:lnSpc>
                          <a:spcPct val="115000"/>
                        </a:lnSpc>
                        <a:spcAft>
                          <a:spcPts val="0"/>
                        </a:spcAft>
                      </a:pPr>
                      <a:r>
                        <a:rPr lang="ru-RU" sz="2000" b="1">
                          <a:solidFill>
                            <a:srgbClr val="7030A0"/>
                          </a:solidFill>
                          <a:latin typeface="Calibri"/>
                          <a:ea typeface="Calibri"/>
                          <a:cs typeface="Times New Roman"/>
                        </a:rPr>
                        <a:t>игла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сито</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щёки</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9071">
                <a:tc>
                  <a:txBody>
                    <a:bodyPr/>
                    <a:lstStyle/>
                    <a:p>
                      <a:pPr>
                        <a:lnSpc>
                          <a:spcPct val="115000"/>
                        </a:lnSpc>
                        <a:spcAft>
                          <a:spcPts val="0"/>
                        </a:spcAft>
                      </a:pPr>
                      <a:r>
                        <a:rPr lang="ru-RU" sz="2000" b="1">
                          <a:solidFill>
                            <a:srgbClr val="7030A0"/>
                          </a:solidFill>
                          <a:latin typeface="Calibri"/>
                          <a:ea typeface="Calibri"/>
                          <a:cs typeface="Times New Roman"/>
                        </a:rPr>
                        <a:t>конь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a:solidFill>
                            <a:srgbClr val="7030A0"/>
                          </a:solidFill>
                          <a:latin typeface="Calibri"/>
                          <a:ea typeface="Calibri"/>
                          <a:cs typeface="Times New Roman"/>
                        </a:rPr>
                        <a:t>низ</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a:solidFill>
                            <a:srgbClr val="7030A0"/>
                          </a:solidFill>
                          <a:latin typeface="Calibri"/>
                          <a:ea typeface="Calibri"/>
                          <a:cs typeface="Times New Roman"/>
                        </a:rPr>
                        <a:t>нос</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5" name="Таблица 14"/>
          <p:cNvGraphicFramePr>
            <a:graphicFrameLocks noGrp="1"/>
          </p:cNvGraphicFramePr>
          <p:nvPr/>
        </p:nvGraphicFramePr>
        <p:xfrm>
          <a:off x="5652120" y="2276872"/>
          <a:ext cx="2613526" cy="3096344"/>
        </p:xfrm>
        <a:graphic>
          <a:graphicData uri="http://schemas.openxmlformats.org/drawingml/2006/table">
            <a:tbl>
              <a:tblPr/>
              <a:tblGrid>
                <a:gridCol w="821349"/>
                <a:gridCol w="864619"/>
                <a:gridCol w="927558"/>
              </a:tblGrid>
              <a:tr h="510953">
                <a:tc>
                  <a:txBody>
                    <a:bodyPr/>
                    <a:lstStyle/>
                    <a:p>
                      <a:pPr>
                        <a:lnSpc>
                          <a:spcPct val="115000"/>
                        </a:lnSpc>
                        <a:spcAft>
                          <a:spcPts val="0"/>
                        </a:spcAft>
                      </a:pPr>
                      <a:r>
                        <a:rPr lang="ru-RU" sz="2000" b="1" dirty="0">
                          <a:solidFill>
                            <a:srgbClr val="7030A0"/>
                          </a:solidFill>
                          <a:latin typeface="Calibri"/>
                          <a:ea typeface="Calibri"/>
                          <a:cs typeface="Times New Roman"/>
                        </a:rPr>
                        <a:t>осы</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сук</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сама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953">
                <a:tc>
                  <a:txBody>
                    <a:bodyPr/>
                    <a:lstStyle/>
                    <a:p>
                      <a:pPr>
                        <a:lnSpc>
                          <a:spcPct val="115000"/>
                        </a:lnSpc>
                        <a:spcAft>
                          <a:spcPts val="0"/>
                        </a:spcAft>
                      </a:pPr>
                      <a:r>
                        <a:rPr lang="ru-RU" sz="2000" b="1" dirty="0">
                          <a:solidFill>
                            <a:srgbClr val="7030A0"/>
                          </a:solidFill>
                          <a:latin typeface="Calibri"/>
                          <a:ea typeface="Calibri"/>
                          <a:cs typeface="Times New Roman"/>
                        </a:rPr>
                        <a:t>игры</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сила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  лист</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953">
                <a:tc>
                  <a:txBody>
                    <a:bodyPr/>
                    <a:lstStyle/>
                    <a:p>
                      <a:pPr>
                        <a:lnSpc>
                          <a:spcPct val="115000"/>
                        </a:lnSpc>
                        <a:spcAft>
                          <a:spcPts val="0"/>
                        </a:spcAft>
                      </a:pPr>
                      <a:r>
                        <a:rPr lang="ru-RU" sz="2000" b="1">
                          <a:solidFill>
                            <a:srgbClr val="7030A0"/>
                          </a:solidFill>
                          <a:latin typeface="Calibri"/>
                          <a:ea typeface="Calibri"/>
                          <a:cs typeface="Times New Roman"/>
                        </a:rPr>
                        <a:t>река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руль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гора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953">
                <a:tc>
                  <a:txBody>
                    <a:bodyPr/>
                    <a:lstStyle/>
                    <a:p>
                      <a:pPr>
                        <a:lnSpc>
                          <a:spcPct val="115000"/>
                        </a:lnSpc>
                        <a:spcAft>
                          <a:spcPts val="0"/>
                        </a:spcAft>
                      </a:pPr>
                      <a:r>
                        <a:rPr lang="ru-RU" sz="2000" b="1">
                          <a:solidFill>
                            <a:srgbClr val="7030A0"/>
                          </a:solidFill>
                          <a:latin typeface="Calibri"/>
                          <a:ea typeface="Calibri"/>
                          <a:cs typeface="Times New Roman"/>
                        </a:rPr>
                        <a:t>лес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a:solidFill>
                            <a:srgbClr val="7030A0"/>
                          </a:solidFill>
                          <a:latin typeface="Calibri"/>
                          <a:ea typeface="Calibri"/>
                          <a:cs typeface="Times New Roman"/>
                        </a:rPr>
                        <a:t>день</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мел</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1579">
                <a:tc>
                  <a:txBody>
                    <a:bodyPr/>
                    <a:lstStyle/>
                    <a:p>
                      <a:pPr>
                        <a:lnSpc>
                          <a:spcPct val="115000"/>
                        </a:lnSpc>
                        <a:spcAft>
                          <a:spcPts val="0"/>
                        </a:spcAft>
                      </a:pPr>
                      <a:r>
                        <a:rPr lang="ru-RU" sz="2000" b="1">
                          <a:solidFill>
                            <a:srgbClr val="7030A0"/>
                          </a:solidFill>
                          <a:latin typeface="Calibri"/>
                          <a:ea typeface="Calibri"/>
                          <a:cs typeface="Times New Roman"/>
                        </a:rPr>
                        <a:t>нос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smtClean="0">
                          <a:solidFill>
                            <a:srgbClr val="7030A0"/>
                          </a:solidFill>
                          <a:latin typeface="Calibri"/>
                          <a:ea typeface="Calibri"/>
                          <a:cs typeface="Times New Roman"/>
                        </a:rPr>
                        <a:t>низ</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ночь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953">
                <a:tc>
                  <a:txBody>
                    <a:bodyPr/>
                    <a:lstStyle/>
                    <a:p>
                      <a:pPr>
                        <a:lnSpc>
                          <a:spcPct val="115000"/>
                        </a:lnSpc>
                        <a:spcAft>
                          <a:spcPts val="0"/>
                        </a:spcAft>
                      </a:pPr>
                      <a:r>
                        <a:rPr lang="ru-RU" sz="2000" b="1">
                          <a:solidFill>
                            <a:srgbClr val="7030A0"/>
                          </a:solidFill>
                          <a:latin typeface="Calibri"/>
                          <a:ea typeface="Calibri"/>
                          <a:cs typeface="Times New Roman"/>
                        </a:rPr>
                        <a:t>тень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a:solidFill>
                            <a:srgbClr val="7030A0"/>
                          </a:solidFill>
                          <a:latin typeface="Calibri"/>
                          <a:ea typeface="Calibri"/>
                          <a:cs typeface="Times New Roman"/>
                        </a:rPr>
                        <a:t>рожь</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000" b="1" dirty="0">
                          <a:solidFill>
                            <a:srgbClr val="7030A0"/>
                          </a:solidFill>
                          <a:latin typeface="Calibri"/>
                          <a:ea typeface="Calibri"/>
                          <a:cs typeface="Times New Roman"/>
                        </a:rPr>
                        <a:t>печь</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6" name="Таблица 15"/>
          <p:cNvGraphicFramePr>
            <a:graphicFrameLocks noGrp="1"/>
          </p:cNvGraphicFramePr>
          <p:nvPr/>
        </p:nvGraphicFramePr>
        <p:xfrm>
          <a:off x="251520" y="5661248"/>
          <a:ext cx="2952330" cy="792088"/>
        </p:xfrm>
        <a:graphic>
          <a:graphicData uri="http://schemas.openxmlformats.org/drawingml/2006/table">
            <a:tbl>
              <a:tblPr/>
              <a:tblGrid>
                <a:gridCol w="492055"/>
                <a:gridCol w="492055"/>
                <a:gridCol w="492055"/>
                <a:gridCol w="468051"/>
                <a:gridCol w="516059"/>
                <a:gridCol w="492055"/>
              </a:tblGrid>
              <a:tr h="792088">
                <a:tc>
                  <a:txBody>
                    <a:bodyPr/>
                    <a:lstStyle/>
                    <a:p>
                      <a:pPr>
                        <a:lnSpc>
                          <a:spcPct val="115000"/>
                        </a:lnSpc>
                        <a:spcAft>
                          <a:spcPts val="0"/>
                        </a:spcAft>
                      </a:pPr>
                      <a:r>
                        <a:rPr lang="ru-RU" sz="3600" b="1" dirty="0">
                          <a:solidFill>
                            <a:srgbClr val="7030A0"/>
                          </a:solidFill>
                          <a:latin typeface="Calibri"/>
                          <a:ea typeface="Calibri"/>
                          <a:cs typeface="Times New Roman"/>
                        </a:rPr>
                        <a:t>ж</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a:solidFill>
                            <a:srgbClr val="7030A0"/>
                          </a:solidFill>
                          <a:latin typeface="Calibri"/>
                          <a:ea typeface="Calibri"/>
                          <a:cs typeface="Times New Roman"/>
                        </a:rPr>
                        <a:t>а</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a:solidFill>
                            <a:srgbClr val="7030A0"/>
                          </a:solidFill>
                          <a:latin typeface="Calibri"/>
                          <a:ea typeface="Calibri"/>
                          <a:cs typeface="Times New Roman"/>
                        </a:rPr>
                        <a:t>с</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a:solidFill>
                            <a:srgbClr val="7030A0"/>
                          </a:solidFill>
                          <a:latin typeface="Calibri"/>
                          <a:ea typeface="Calibri"/>
                          <a:cs typeface="Times New Roman"/>
                        </a:rPr>
                        <a:t>м</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a:solidFill>
                            <a:srgbClr val="7030A0"/>
                          </a:solidFill>
                          <a:latin typeface="Calibri"/>
                          <a:ea typeface="Calibri"/>
                          <a:cs typeface="Times New Roman"/>
                        </a:rPr>
                        <a:t>и</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err="1">
                          <a:solidFill>
                            <a:srgbClr val="7030A0"/>
                          </a:solidFill>
                          <a:latin typeface="Calibri"/>
                          <a:ea typeface="Calibri"/>
                          <a:cs typeface="Times New Roman"/>
                        </a:rPr>
                        <a:t>н</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0" name="Таблица 19"/>
          <p:cNvGraphicFramePr>
            <a:graphicFrameLocks noGrp="1"/>
          </p:cNvGraphicFramePr>
          <p:nvPr/>
        </p:nvGraphicFramePr>
        <p:xfrm>
          <a:off x="5652120" y="6021288"/>
          <a:ext cx="2520282" cy="432047"/>
        </p:xfrm>
        <a:graphic>
          <a:graphicData uri="http://schemas.openxmlformats.org/drawingml/2006/table">
            <a:tbl>
              <a:tblPr/>
              <a:tblGrid>
                <a:gridCol w="420047"/>
                <a:gridCol w="420047"/>
                <a:gridCol w="420047"/>
                <a:gridCol w="420047"/>
                <a:gridCol w="420047"/>
                <a:gridCol w="420047"/>
              </a:tblGrid>
              <a:tr h="432047">
                <a:tc>
                  <a:txBody>
                    <a:bodyPr/>
                    <a:lstStyle/>
                    <a:p>
                      <a:pPr>
                        <a:lnSpc>
                          <a:spcPct val="115000"/>
                        </a:lnSpc>
                        <a:spcAft>
                          <a:spcPts val="0"/>
                        </a:spcAft>
                      </a:pPr>
                      <a:r>
                        <a:rPr lang="ru-RU" sz="2400" dirty="0" smtClean="0">
                          <a:solidFill>
                            <a:srgbClr val="002060"/>
                          </a:solidFill>
                          <a:latin typeface="Calibri"/>
                          <a:ea typeface="Calibri"/>
                          <a:cs typeface="Times New Roman"/>
                        </a:rPr>
                        <a:t> </a:t>
                      </a:r>
                      <a:r>
                        <a:rPr lang="ru-RU" sz="2400" b="1" dirty="0" smtClean="0">
                          <a:solidFill>
                            <a:srgbClr val="002060"/>
                          </a:solidFill>
                          <a:latin typeface="Calibri"/>
                          <a:ea typeface="Calibri"/>
                          <a:cs typeface="Times New Roman"/>
                        </a:rPr>
                        <a:t>1</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2</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3</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4</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5</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2400" b="1" dirty="0" smtClean="0">
                          <a:solidFill>
                            <a:srgbClr val="002060"/>
                          </a:solidFill>
                          <a:latin typeface="Calibri"/>
                          <a:ea typeface="Calibri"/>
                          <a:cs typeface="Times New Roman"/>
                        </a:rPr>
                        <a:t>6</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1" name="Таблица 20"/>
          <p:cNvGraphicFramePr>
            <a:graphicFrameLocks noGrp="1"/>
          </p:cNvGraphicFramePr>
          <p:nvPr/>
        </p:nvGraphicFramePr>
        <p:xfrm>
          <a:off x="5364088" y="5661248"/>
          <a:ext cx="2952330" cy="792088"/>
        </p:xfrm>
        <a:graphic>
          <a:graphicData uri="http://schemas.openxmlformats.org/drawingml/2006/table">
            <a:tbl>
              <a:tblPr/>
              <a:tblGrid>
                <a:gridCol w="492055"/>
                <a:gridCol w="492055"/>
                <a:gridCol w="492055"/>
                <a:gridCol w="468051"/>
                <a:gridCol w="516059"/>
                <a:gridCol w="492055"/>
              </a:tblGrid>
              <a:tr h="792088">
                <a:tc>
                  <a:txBody>
                    <a:bodyPr/>
                    <a:lstStyle/>
                    <a:p>
                      <a:pPr>
                        <a:lnSpc>
                          <a:spcPct val="115000"/>
                        </a:lnSpc>
                        <a:spcAft>
                          <a:spcPts val="0"/>
                        </a:spcAft>
                      </a:pPr>
                      <a:r>
                        <a:rPr lang="ru-RU" sz="3600" b="1" dirty="0" smtClean="0">
                          <a:solidFill>
                            <a:srgbClr val="7030A0"/>
                          </a:solidFill>
                          <a:latin typeface="Calibri"/>
                          <a:ea typeface="Calibri"/>
                          <a:cs typeface="Times New Roman"/>
                        </a:rPr>
                        <a:t>с</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smtClean="0">
                          <a:solidFill>
                            <a:srgbClr val="7030A0"/>
                          </a:solidFill>
                          <a:latin typeface="Calibri"/>
                          <a:ea typeface="Calibri"/>
                          <a:cs typeface="Times New Roman"/>
                        </a:rPr>
                        <a:t>и</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err="1" smtClean="0">
                          <a:solidFill>
                            <a:srgbClr val="7030A0"/>
                          </a:solidFill>
                          <a:latin typeface="Calibri"/>
                          <a:ea typeface="Calibri"/>
                          <a:cs typeface="Times New Roman"/>
                        </a:rPr>
                        <a:t>р</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smtClean="0">
                          <a:solidFill>
                            <a:srgbClr val="7030A0"/>
                          </a:solidFill>
                          <a:latin typeface="Calibri"/>
                          <a:ea typeface="Calibri"/>
                          <a:cs typeface="Times New Roman"/>
                        </a:rPr>
                        <a:t>е</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err="1" smtClean="0">
                          <a:solidFill>
                            <a:srgbClr val="7030A0"/>
                          </a:solidFill>
                          <a:latin typeface="Calibri"/>
                          <a:ea typeface="Calibri"/>
                          <a:cs typeface="Times New Roman"/>
                        </a:rPr>
                        <a:t>н</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ru-RU" sz="3600" b="1" dirty="0" err="1" smtClean="0">
                          <a:solidFill>
                            <a:srgbClr val="7030A0"/>
                          </a:solidFill>
                          <a:latin typeface="Calibri"/>
                          <a:ea typeface="Calibri"/>
                          <a:cs typeface="Times New Roman"/>
                        </a:rPr>
                        <a:t>ь</a:t>
                      </a:r>
                      <a:endParaRPr lang="ru-RU"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19458" name="Picture 2" descr="http://interiorspace.ru/photo/ff/ff837bccf3dfc4743bf42bec19594066.jpg"/>
          <p:cNvPicPr>
            <a:picLocks noChangeAspect="1" noChangeArrowheads="1"/>
          </p:cNvPicPr>
          <p:nvPr/>
        </p:nvPicPr>
        <p:blipFill>
          <a:blip r:embed="rId3" cstate="print"/>
          <a:srcRect/>
          <a:stretch>
            <a:fillRect/>
          </a:stretch>
        </p:blipFill>
        <p:spPr bwMode="auto">
          <a:xfrm>
            <a:off x="323528" y="2204864"/>
            <a:ext cx="4176464" cy="3132348"/>
          </a:xfrm>
          <a:prstGeom prst="rect">
            <a:avLst/>
          </a:prstGeom>
          <a:noFill/>
        </p:spPr>
      </p:pic>
      <p:pic>
        <p:nvPicPr>
          <p:cNvPr id="22" name="Рисунок 21" descr="http://kartinki-cvetov.ru/images/siren/siren-9.jpg"/>
          <p:cNvPicPr/>
          <p:nvPr/>
        </p:nvPicPr>
        <p:blipFill>
          <a:blip r:embed="rId4" cstate="print"/>
          <a:srcRect/>
          <a:stretch>
            <a:fillRect/>
          </a:stretch>
        </p:blipFill>
        <p:spPr bwMode="auto">
          <a:xfrm>
            <a:off x="4788024" y="2276872"/>
            <a:ext cx="3960440" cy="3096344"/>
          </a:xfrm>
          <a:prstGeom prst="rect">
            <a:avLst/>
          </a:prstGeom>
          <a:noFill/>
          <a:ln w="9525">
            <a:noFill/>
            <a:miter lim="800000"/>
            <a:headEnd/>
            <a:tailEnd/>
          </a:ln>
        </p:spPr>
      </p:pic>
    </p:spTree>
    <p:extLst>
      <p:ext uri="{BB962C8B-B14F-4D97-AF65-F5344CB8AC3E}">
        <p14:creationId xmlns:p14="http://schemas.microsoft.com/office/powerpoint/2010/main" xmlns="" val="2640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0" fill="hold" nodeType="withEffect">
                                  <p:stCondLst>
                                    <p:cond delay="0"/>
                                  </p:stCondLst>
                                  <p:childTnLst>
                                    <p:set>
                                      <p:cBhvr>
                                        <p:cTn id="16" dur="1" fill="hold">
                                          <p:stCondLst>
                                            <p:cond delay="0"/>
                                          </p:stCondLst>
                                        </p:cTn>
                                        <p:tgtEl>
                                          <p:spTgt spid="19458"/>
                                        </p:tgtEl>
                                        <p:attrNameLst>
                                          <p:attrName>style.visibility</p:attrName>
                                        </p:attrNameLst>
                                      </p:cBhvr>
                                      <p:to>
                                        <p:strVal val="visible"/>
                                      </p:to>
                                    </p:set>
                                    <p:anim calcmode="lin" valueType="num">
                                      <p:cBhvr>
                                        <p:cTn id="17" dur="500" fill="hold"/>
                                        <p:tgtEl>
                                          <p:spTgt spid="19458"/>
                                        </p:tgtEl>
                                        <p:attrNameLst>
                                          <p:attrName>ppt_w</p:attrName>
                                        </p:attrNameLst>
                                      </p:cBhvr>
                                      <p:tavLst>
                                        <p:tav tm="0">
                                          <p:val>
                                            <p:fltVal val="0"/>
                                          </p:val>
                                        </p:tav>
                                        <p:tav tm="100000">
                                          <p:val>
                                            <p:strVal val="#ppt_w"/>
                                          </p:val>
                                        </p:tav>
                                      </p:tavLst>
                                    </p:anim>
                                    <p:anim calcmode="lin" valueType="num">
                                      <p:cBhvr>
                                        <p:cTn id="18" dur="500" fill="hold"/>
                                        <p:tgtEl>
                                          <p:spTgt spid="19458"/>
                                        </p:tgtEl>
                                        <p:attrNameLst>
                                          <p:attrName>ppt_h</p:attrName>
                                        </p:attrNameLst>
                                      </p:cBhvr>
                                      <p:tavLst>
                                        <p:tav tm="0">
                                          <p:val>
                                            <p:fltVal val="0"/>
                                          </p:val>
                                        </p:tav>
                                        <p:tav tm="100000">
                                          <p:val>
                                            <p:strVal val="#ppt_h"/>
                                          </p:val>
                                        </p:tav>
                                      </p:tavLst>
                                    </p:anim>
                                    <p:animEffect transition="in" filter="fade">
                                      <p:cBhvr>
                                        <p:cTn id="19" dur="500"/>
                                        <p:tgtEl>
                                          <p:spTgt spid="19458"/>
                                        </p:tgtEl>
                                      </p:cBhvr>
                                    </p:animEffect>
                                  </p:childTnLst>
                                </p:cTn>
                              </p:par>
                              <p:par>
                                <p:cTn id="20" presetID="53"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0"/>
            <a:ext cx="8964488" cy="707886"/>
          </a:xfrm>
          <a:prstGeom prst="rect">
            <a:avLst/>
          </a:prstGeom>
        </p:spPr>
        <p:txBody>
          <a:bodyPr wrap="square">
            <a:spAutoFit/>
          </a:bodyPr>
          <a:lstStyle/>
          <a:p>
            <a:r>
              <a:rPr lang="ru-RU" sz="4000" b="1" dirty="0" smtClean="0">
                <a:solidFill>
                  <a:srgbClr val="51BBFD"/>
                </a:solidFill>
                <a:ea typeface="+mj-ea"/>
                <a:cs typeface="+mj-cs"/>
              </a:rPr>
              <a:t>Как называются эти цветы </a:t>
            </a:r>
            <a:endParaRPr lang="ru-RU" dirty="0"/>
          </a:p>
        </p:txBody>
      </p:sp>
      <p:sp>
        <p:nvSpPr>
          <p:cNvPr id="5" name="Прямоугольник 4"/>
          <p:cNvSpPr/>
          <p:nvPr/>
        </p:nvSpPr>
        <p:spPr>
          <a:xfrm>
            <a:off x="2915816" y="6093296"/>
            <a:ext cx="3121367" cy="523220"/>
          </a:xfrm>
          <a:prstGeom prst="rect">
            <a:avLst/>
          </a:prstGeom>
        </p:spPr>
        <p:txBody>
          <a:bodyPr wrap="none">
            <a:spAutoFit/>
          </a:bodyPr>
          <a:lstStyle/>
          <a:p>
            <a:r>
              <a:rPr lang="ru-RU" sz="2800" b="1" dirty="0" smtClean="0">
                <a:solidFill>
                  <a:srgbClr val="51BBFD"/>
                </a:solidFill>
              </a:rPr>
              <a:t>Анютины глазки</a:t>
            </a:r>
            <a:endParaRPr lang="ru-RU" sz="2800" dirty="0"/>
          </a:p>
        </p:txBody>
      </p:sp>
      <p:sp>
        <p:nvSpPr>
          <p:cNvPr id="15362" name="AutoShape 2" descr="https://cvetnik.me/wp-content/auploads/291668/kak-rastut-anyutiny-glazk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https://cvetnik.me/wp-content/auploads/291668/kak-rastut-anyutiny-glazk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https://cvetnik.me/wp-content/auploads/291668/kak-rastut-anyutiny-glazk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https://slavusadba.ru/img/work/catalog/a_1987_814.JPG"/>
          <p:cNvPicPr/>
          <p:nvPr/>
        </p:nvPicPr>
        <p:blipFill>
          <a:blip r:embed="rId3" cstate="print"/>
          <a:srcRect/>
          <a:stretch>
            <a:fillRect/>
          </a:stretch>
        </p:blipFill>
        <p:spPr bwMode="auto">
          <a:xfrm>
            <a:off x="1259632" y="1340768"/>
            <a:ext cx="6264696" cy="4392488"/>
          </a:xfrm>
          <a:prstGeom prst="rect">
            <a:avLst/>
          </a:prstGeom>
          <a:noFill/>
          <a:ln w="9525">
            <a:noFill/>
            <a:miter lim="800000"/>
            <a:headEnd/>
            <a:tailEnd/>
          </a:ln>
        </p:spPr>
      </p:pic>
    </p:spTree>
    <p:extLst>
      <p:ext uri="{BB962C8B-B14F-4D97-AF65-F5344CB8AC3E}">
        <p14:creationId xmlns:p14="http://schemas.microsoft.com/office/powerpoint/2010/main" xmlns="" val="12424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8964488" cy="707886"/>
          </a:xfrm>
          <a:prstGeom prst="rect">
            <a:avLst/>
          </a:prstGeom>
        </p:spPr>
        <p:txBody>
          <a:bodyPr wrap="square">
            <a:spAutoFit/>
          </a:bodyPr>
          <a:lstStyle/>
          <a:p>
            <a:pPr algn="ctr"/>
            <a:r>
              <a:rPr lang="ru-RU" sz="4000" b="1" dirty="0" smtClean="0">
                <a:solidFill>
                  <a:srgbClr val="51BBFD"/>
                </a:solidFill>
                <a:ea typeface="+mj-ea"/>
                <a:cs typeface="+mj-cs"/>
              </a:rPr>
              <a:t>Как называются эти цветы?</a:t>
            </a:r>
            <a:endParaRPr lang="ru-RU" dirty="0"/>
          </a:p>
        </p:txBody>
      </p:sp>
      <p:sp>
        <p:nvSpPr>
          <p:cNvPr id="5" name="Прямоугольник 4"/>
          <p:cNvSpPr/>
          <p:nvPr/>
        </p:nvSpPr>
        <p:spPr>
          <a:xfrm>
            <a:off x="2699792" y="6211669"/>
            <a:ext cx="2701381" cy="646331"/>
          </a:xfrm>
          <a:prstGeom prst="rect">
            <a:avLst/>
          </a:prstGeom>
        </p:spPr>
        <p:txBody>
          <a:bodyPr wrap="none">
            <a:spAutoFit/>
          </a:bodyPr>
          <a:lstStyle/>
          <a:p>
            <a:r>
              <a:rPr lang="ru-RU" sz="3600" b="1" dirty="0" smtClean="0">
                <a:solidFill>
                  <a:srgbClr val="51BBFD"/>
                </a:solidFill>
              </a:rPr>
              <a:t>Незабудки</a:t>
            </a:r>
            <a:endParaRPr lang="ru-RU" sz="3600" dirty="0"/>
          </a:p>
        </p:txBody>
      </p:sp>
      <p:pic>
        <p:nvPicPr>
          <p:cNvPr id="13314" name="Picture 2" descr="https://lh3.googleusercontent.com/h2X8thMeue4wiF3vB3Z9R0v2crEjP6L7sFgv2050aOnA4H3ZTpEYjYLs6fWNsZhErAhnKq-hPwZT0W8zgVhxo6H8a-Sf1ngEojr1WwaAbuDM_N2BVyyKAaa4ZA"/>
          <p:cNvPicPr>
            <a:picLocks noChangeAspect="1" noChangeArrowheads="1"/>
          </p:cNvPicPr>
          <p:nvPr/>
        </p:nvPicPr>
        <p:blipFill>
          <a:blip r:embed="rId2" cstate="print"/>
          <a:srcRect/>
          <a:stretch>
            <a:fillRect/>
          </a:stretch>
        </p:blipFill>
        <p:spPr bwMode="auto">
          <a:xfrm>
            <a:off x="1475655" y="1052736"/>
            <a:ext cx="6076351" cy="4464496"/>
          </a:xfrm>
          <a:prstGeom prst="rect">
            <a:avLst/>
          </a:prstGeom>
          <a:noFill/>
        </p:spPr>
      </p:pic>
    </p:spTree>
    <p:extLst>
      <p:ext uri="{BB962C8B-B14F-4D97-AF65-F5344CB8AC3E}">
        <p14:creationId xmlns:p14="http://schemas.microsoft.com/office/powerpoint/2010/main" xmlns="" val="42731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185214"/>
          </a:xfrm>
          <a:prstGeom prst="rect">
            <a:avLst/>
          </a:prstGeom>
        </p:spPr>
        <p:txBody>
          <a:bodyPr wrap="square">
            <a:spAutoFit/>
          </a:bodyPr>
          <a:lstStyle/>
          <a:p>
            <a:pPr algn="just"/>
            <a:r>
              <a:rPr lang="ru-RU" sz="4000" b="1" dirty="0" smtClean="0">
                <a:solidFill>
                  <a:srgbClr val="51BBFD"/>
                </a:solidFill>
                <a:ea typeface="+mj-ea"/>
                <a:cs typeface="+mj-cs"/>
              </a:rPr>
              <a:t> </a:t>
            </a:r>
            <a:r>
              <a:rPr lang="ru-RU" sz="3200" b="1" dirty="0" smtClean="0">
                <a:solidFill>
                  <a:srgbClr val="51BBFD"/>
                </a:solidFill>
                <a:ea typeface="+mj-ea"/>
                <a:cs typeface="+mj-cs"/>
              </a:rPr>
              <a:t>Каждой команде  собрать мозаику ромашка или ирис на выбор, Команда, которая справится с заданием быстрее получает очко.</a:t>
            </a:r>
            <a:endParaRPr lang="ru-RU" sz="3200" dirty="0"/>
          </a:p>
        </p:txBody>
      </p:sp>
      <p:pic>
        <p:nvPicPr>
          <p:cNvPr id="12291" name="Picture 3"/>
          <p:cNvPicPr>
            <a:picLocks noChangeAspect="1" noChangeArrowheads="1"/>
          </p:cNvPicPr>
          <p:nvPr/>
        </p:nvPicPr>
        <p:blipFill>
          <a:blip r:embed="rId2" cstate="print"/>
          <a:srcRect/>
          <a:stretch>
            <a:fillRect/>
          </a:stretch>
        </p:blipFill>
        <p:spPr bwMode="auto">
          <a:xfrm>
            <a:off x="0" y="0"/>
            <a:ext cx="4536504" cy="5544892"/>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cstate="print"/>
          <a:srcRect/>
          <a:stretch>
            <a:fillRect/>
          </a:stretch>
        </p:blipFill>
        <p:spPr bwMode="auto">
          <a:xfrm>
            <a:off x="4572447" y="0"/>
            <a:ext cx="4571553" cy="5417101"/>
          </a:xfrm>
          <a:prstGeom prst="rect">
            <a:avLst/>
          </a:prstGeom>
          <a:noFill/>
          <a:ln w="9525">
            <a:noFill/>
            <a:miter lim="800000"/>
            <a:headEnd/>
            <a:tailEnd/>
          </a:ln>
          <a:effectLst/>
        </p:spPr>
      </p:pic>
    </p:spTree>
    <p:extLst>
      <p:ext uri="{BB962C8B-B14F-4D97-AF65-F5344CB8AC3E}">
        <p14:creationId xmlns:p14="http://schemas.microsoft.com/office/powerpoint/2010/main" xmlns="" val="22922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par>
                                <p:cTn id="10" presetID="53" presetClass="entr" presetSubtype="0" fill="hold" nodeType="with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500" fill="hold"/>
                                        <p:tgtEl>
                                          <p:spTgt spid="12292"/>
                                        </p:tgtEl>
                                        <p:attrNameLst>
                                          <p:attrName>ppt_w</p:attrName>
                                        </p:attrNameLst>
                                      </p:cBhvr>
                                      <p:tavLst>
                                        <p:tav tm="0">
                                          <p:val>
                                            <p:fltVal val="0"/>
                                          </p:val>
                                        </p:tav>
                                        <p:tav tm="100000">
                                          <p:val>
                                            <p:strVal val="#ppt_w"/>
                                          </p:val>
                                        </p:tav>
                                      </p:tavLst>
                                    </p:anim>
                                    <p:anim calcmode="lin" valueType="num">
                                      <p:cBhvr>
                                        <p:cTn id="13" dur="500" fill="hold"/>
                                        <p:tgtEl>
                                          <p:spTgt spid="12292"/>
                                        </p:tgtEl>
                                        <p:attrNameLst>
                                          <p:attrName>ppt_h</p:attrName>
                                        </p:attrNameLst>
                                      </p:cBhvr>
                                      <p:tavLst>
                                        <p:tav tm="0">
                                          <p:val>
                                            <p:fltVal val="0"/>
                                          </p:val>
                                        </p:tav>
                                        <p:tav tm="100000">
                                          <p:val>
                                            <p:strVal val="#ppt_h"/>
                                          </p:val>
                                        </p:tav>
                                      </p:tavLst>
                                    </p:anim>
                                    <p:animEffect transition="in" filter="fade">
                                      <p:cBhvr>
                                        <p:cTn id="14"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32656"/>
            <a:ext cx="5112568" cy="1400530"/>
          </a:xfrm>
        </p:spPr>
        <p:txBody>
          <a:bodyPr/>
          <a:lstStyle/>
          <a:p>
            <a:r>
              <a:rPr lang="ru-RU" b="1" dirty="0" smtClean="0">
                <a:solidFill>
                  <a:srgbClr val="00B0F0"/>
                </a:solidFill>
              </a:rPr>
              <a:t>Физкультминутка</a:t>
            </a:r>
            <a:endParaRPr lang="ru-RU" b="1" dirty="0">
              <a:solidFill>
                <a:srgbClr val="00B0F0"/>
              </a:solidFill>
            </a:endParaRPr>
          </a:p>
        </p:txBody>
      </p:sp>
      <p:sp>
        <p:nvSpPr>
          <p:cNvPr id="3" name="Прямоугольник 2"/>
          <p:cNvSpPr/>
          <p:nvPr/>
        </p:nvSpPr>
        <p:spPr>
          <a:xfrm>
            <a:off x="0" y="1700808"/>
            <a:ext cx="8640960" cy="4401205"/>
          </a:xfrm>
          <a:prstGeom prst="rect">
            <a:avLst/>
          </a:prstGeom>
        </p:spPr>
        <p:txBody>
          <a:bodyPr wrap="square">
            <a:spAutoFit/>
          </a:bodyPr>
          <a:lstStyle/>
          <a:p>
            <a:pPr lvl="1" indent="269875" algn="just" eaLnBrk="0" fontAlgn="base" hangingPunct="0">
              <a:spcBef>
                <a:spcPct val="0"/>
              </a:spcBef>
              <a:spcAft>
                <a:spcPct val="0"/>
              </a:spcAft>
            </a:pPr>
            <a:r>
              <a:rPr lang="ru-RU" sz="2000" b="1" dirty="0" smtClean="0">
                <a:solidFill>
                  <a:srgbClr val="00B0F0"/>
                </a:solidFill>
                <a:latin typeface="Arial" pitchFamily="34" charset="0"/>
                <a:ea typeface="Times New Roman" pitchFamily="18" charset="0"/>
              </a:rPr>
              <a:t>                         Игра «Розы -  ромашки»</a:t>
            </a:r>
          </a:p>
          <a:p>
            <a:pPr lvl="1" indent="269875" algn="just" eaLnBrk="0" fontAlgn="base" hangingPunct="0">
              <a:spcBef>
                <a:spcPct val="0"/>
              </a:spcBef>
              <a:spcAft>
                <a:spcPct val="0"/>
              </a:spcAft>
            </a:pPr>
            <a:r>
              <a:rPr lang="ru-RU" sz="2000" b="1" dirty="0" smtClean="0">
                <a:solidFill>
                  <a:srgbClr val="00B0F0"/>
                </a:solidFill>
                <a:latin typeface="Arial" pitchFamily="34" charset="0"/>
                <a:ea typeface="Times New Roman" pitchFamily="18" charset="0"/>
              </a:rPr>
              <a:t>На противоположных сторонах группы отделяются шнурами дома роз и ромашек.  Дети –команда роз и команда ромашек – стоят в два ряда спиной друг к другу . Расстояние между рядами около метра. По команде воспитателя «Розы», команда роз догоняет убегающую команду ромашек. Дети из команды ромашек, которые были осалены до того,  как они добежали до своего дома,  уводятся в дом  роз.  За каждого осаленного игрока другой команды, присуждается очко. Затем все дети возвращаются в середину группы и игра повторяется. Воспитатель подаёт команды без всякой закономерности, поэтому дети должны внимательно слушать, чтобы знать , убегать им в свой дом или наоборот,  догонять членов другой команды.</a:t>
            </a:r>
            <a:r>
              <a:rPr lang="ru-RU" sz="2000" b="1" u="sng" dirty="0" smtClean="0">
                <a:solidFill>
                  <a:srgbClr val="00B0F0"/>
                </a:solidFill>
                <a:latin typeface="Arial" pitchFamily="34" charset="0"/>
                <a:ea typeface="Times New Roman" pitchFamily="18" charset="0"/>
              </a:rPr>
              <a:t>                            </a:t>
            </a:r>
            <a:endParaRPr lang="ru-RU" sz="2000" b="1" u="sng" dirty="0" smtClean="0">
              <a:solidFill>
                <a:srgbClr val="00B0F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1200329"/>
          </a:xfrm>
          <a:prstGeom prst="rect">
            <a:avLst/>
          </a:prstGeom>
        </p:spPr>
        <p:txBody>
          <a:bodyPr wrap="square">
            <a:spAutoFit/>
          </a:bodyPr>
          <a:lstStyle/>
          <a:p>
            <a:r>
              <a:rPr lang="ru-RU" b="1" dirty="0" smtClean="0">
                <a:solidFill>
                  <a:srgbClr val="00B0F0"/>
                </a:solidFill>
              </a:rPr>
              <a:t>Материал предназначен для воспитателей  подготовительных групп. </a:t>
            </a:r>
          </a:p>
          <a:p>
            <a:endParaRPr lang="ru-RU" b="1" dirty="0" smtClean="0">
              <a:solidFill>
                <a:srgbClr val="00B0F0"/>
              </a:solidFill>
            </a:endParaRPr>
          </a:p>
          <a:p>
            <a:r>
              <a:rPr lang="ru-RU" b="1" dirty="0" smtClean="0">
                <a:solidFill>
                  <a:srgbClr val="00B0F0"/>
                </a:solidFill>
              </a:rPr>
              <a:t>Интеграция образовательных областей:   речевое развитие, познание, физическое развитие, социально – коммуникативное. </a:t>
            </a:r>
            <a:endParaRPr lang="ru-RU" b="1" dirty="0">
              <a:solidFill>
                <a:srgbClr val="00B0F0"/>
              </a:solidFill>
            </a:endParaRPr>
          </a:p>
        </p:txBody>
      </p:sp>
      <p:sp>
        <p:nvSpPr>
          <p:cNvPr id="3" name="Прямоугольник 2"/>
          <p:cNvSpPr/>
          <p:nvPr/>
        </p:nvSpPr>
        <p:spPr>
          <a:xfrm>
            <a:off x="0" y="1340768"/>
            <a:ext cx="9144000" cy="4832092"/>
          </a:xfrm>
          <a:prstGeom prst="rect">
            <a:avLst/>
          </a:prstGeom>
        </p:spPr>
        <p:txBody>
          <a:bodyPr wrap="square">
            <a:spAutoFit/>
          </a:bodyPr>
          <a:lstStyle/>
          <a:p>
            <a:pPr lvl="0" indent="269875" algn="just" fontAlgn="base">
              <a:spcBef>
                <a:spcPct val="0"/>
              </a:spcBef>
              <a:spcAft>
                <a:spcPct val="0"/>
              </a:spcAft>
            </a:pPr>
            <a:r>
              <a:rPr lang="ru-RU" b="1" u="sng" dirty="0" smtClean="0">
                <a:solidFill>
                  <a:srgbClr val="00B0F0"/>
                </a:solidFill>
                <a:ea typeface="Times New Roman" pitchFamily="18" charset="0"/>
                <a:cs typeface="Times New Roman" pitchFamily="18" charset="0"/>
              </a:rPr>
              <a:t>Цель</a:t>
            </a:r>
            <a:r>
              <a:rPr lang="ru-RU" b="1" dirty="0" smtClean="0">
                <a:solidFill>
                  <a:srgbClr val="00B0F0"/>
                </a:solidFill>
                <a:ea typeface="Times New Roman" pitchFamily="18" charset="0"/>
                <a:cs typeface="Times New Roman" pitchFamily="18" charset="0"/>
              </a:rPr>
              <a:t>. Закрепить знания детей цветов.</a:t>
            </a:r>
          </a:p>
          <a:p>
            <a:pPr lvl="0" indent="269875" algn="just" fontAlgn="base">
              <a:spcBef>
                <a:spcPct val="0"/>
              </a:spcBef>
              <a:spcAft>
                <a:spcPct val="0"/>
              </a:spcAft>
            </a:pPr>
            <a:endParaRPr lang="ru-RU" b="1" dirty="0" smtClean="0">
              <a:solidFill>
                <a:srgbClr val="00B0F0"/>
              </a:solidFill>
              <a:ea typeface="Times New Roman" pitchFamily="18" charset="0"/>
              <a:cs typeface="Times New Roman" pitchFamily="18" charset="0"/>
            </a:endParaRPr>
          </a:p>
          <a:p>
            <a:pPr lvl="0" indent="269875" algn="just" eaLnBrk="0" fontAlgn="base" hangingPunct="0">
              <a:spcBef>
                <a:spcPct val="0"/>
              </a:spcBef>
              <a:spcAft>
                <a:spcPct val="0"/>
              </a:spcAft>
            </a:pPr>
            <a:r>
              <a:rPr lang="ru-RU" b="1" u="sng" dirty="0" smtClean="0">
                <a:solidFill>
                  <a:srgbClr val="00B0F0"/>
                </a:solidFill>
                <a:ea typeface="Times New Roman" pitchFamily="18" charset="0"/>
                <a:cs typeface="Times New Roman" pitchFamily="18" charset="0"/>
              </a:rPr>
              <a:t>Образовательные задачи:</a:t>
            </a:r>
            <a:endParaRPr lang="ru-RU" b="1" dirty="0" smtClean="0">
              <a:solidFill>
                <a:srgbClr val="00B0F0"/>
              </a:solidFill>
            </a:endParaRP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Закрепить у детей  названий разных цветов.</a:t>
            </a:r>
            <a:endParaRPr lang="ru-RU" b="1" dirty="0" smtClean="0">
              <a:solidFill>
                <a:srgbClr val="00B0F0"/>
              </a:solidFill>
              <a:latin typeface="Arial" pitchFamily="34" charset="0"/>
            </a:endParaRP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Упражнять в умении выделять  пересекающиеся подмножества.</a:t>
            </a:r>
            <a:endParaRPr lang="ru-RU" b="1" dirty="0" smtClean="0">
              <a:solidFill>
                <a:srgbClr val="00B0F0"/>
              </a:solidFill>
              <a:latin typeface="Arial" pitchFamily="34" charset="0"/>
            </a:endParaRP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Упражнение детей в умении отгадывать загадки</a:t>
            </a: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rPr>
              <a:t>Упражнять детей в умении разгадывать элементарные ребусы.</a:t>
            </a: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rPr>
              <a:t>Закрепить умение детей разгадывать шифровки.</a:t>
            </a:r>
          </a:p>
          <a:p>
            <a:pPr lvl="0" indent="269875" algn="just" eaLnBrk="0" fontAlgn="base" hangingPunct="0">
              <a:spcBef>
                <a:spcPct val="0"/>
              </a:spcBef>
              <a:spcAft>
                <a:spcPct val="0"/>
              </a:spcAft>
              <a:buFontTx/>
              <a:buChar char="•"/>
            </a:pPr>
            <a:endParaRPr lang="ru-RU" b="1" dirty="0" smtClean="0">
              <a:solidFill>
                <a:srgbClr val="00B0F0"/>
              </a:solidFill>
              <a:latin typeface="Arial" pitchFamily="34" charset="0"/>
            </a:endParaRPr>
          </a:p>
          <a:p>
            <a:pPr lvl="0" indent="269875" algn="just" eaLnBrk="0" fontAlgn="base" hangingPunct="0">
              <a:spcBef>
                <a:spcPct val="0"/>
              </a:spcBef>
              <a:spcAft>
                <a:spcPct val="0"/>
              </a:spcAft>
              <a:buFontTx/>
              <a:buChar char="•"/>
            </a:pPr>
            <a:r>
              <a:rPr lang="ru-RU" b="1" u="sng" dirty="0" smtClean="0">
                <a:solidFill>
                  <a:srgbClr val="00B0F0"/>
                </a:solidFill>
                <a:latin typeface="Arial" pitchFamily="34" charset="0"/>
              </a:rPr>
              <a:t>Развивающие задачи:</a:t>
            </a: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rPr>
              <a:t>Развивать память, речь, мышление. </a:t>
            </a: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Развивать  слуховое и зрительное внимание.</a:t>
            </a: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Развивать мелкую моторику. </a:t>
            </a:r>
          </a:p>
          <a:p>
            <a:pPr lvl="0" indent="269875" algn="just" eaLnBrk="0" fontAlgn="base" hangingPunct="0">
              <a:spcBef>
                <a:spcPct val="0"/>
              </a:spcBef>
              <a:spcAft>
                <a:spcPct val="0"/>
              </a:spcAft>
              <a:buFontTx/>
              <a:buChar char="•"/>
            </a:pPr>
            <a:endParaRPr lang="ru-RU" b="1" dirty="0" smtClean="0">
              <a:solidFill>
                <a:srgbClr val="00B0F0"/>
              </a:solidFill>
              <a:latin typeface="Arial" pitchFamily="34" charset="0"/>
            </a:endParaRPr>
          </a:p>
          <a:p>
            <a:pPr lvl="0" indent="269875" algn="just" eaLnBrk="0" fontAlgn="base" hangingPunct="0">
              <a:spcBef>
                <a:spcPct val="0"/>
              </a:spcBef>
              <a:spcAft>
                <a:spcPct val="0"/>
              </a:spcAft>
            </a:pPr>
            <a:r>
              <a:rPr lang="ru-RU" b="1" u="sng" dirty="0" smtClean="0">
                <a:solidFill>
                  <a:srgbClr val="00B0F0"/>
                </a:solidFill>
                <a:latin typeface="Arial" pitchFamily="34" charset="0"/>
                <a:ea typeface="Times New Roman" pitchFamily="18" charset="0"/>
              </a:rPr>
              <a:t>Воспитательные задачи:</a:t>
            </a:r>
            <a:endParaRPr lang="ru-RU" b="1" dirty="0" smtClean="0">
              <a:solidFill>
                <a:srgbClr val="00B0F0"/>
              </a:solidFill>
              <a:latin typeface="Arial" pitchFamily="34" charset="0"/>
            </a:endParaRP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Воспитывать  интерес и любовь к живой природе.</a:t>
            </a:r>
            <a:endParaRPr lang="ru-RU" b="1" dirty="0" smtClean="0">
              <a:solidFill>
                <a:srgbClr val="00B0F0"/>
              </a:solidFill>
              <a:latin typeface="Arial" pitchFamily="34" charset="0"/>
            </a:endParaRPr>
          </a:p>
          <a:p>
            <a:pPr lvl="0" indent="269875" algn="just" eaLnBrk="0" fontAlgn="base" hangingPunct="0">
              <a:spcBef>
                <a:spcPct val="0"/>
              </a:spcBef>
              <a:spcAft>
                <a:spcPct val="0"/>
              </a:spcAft>
              <a:buFontTx/>
              <a:buChar char="•"/>
            </a:pPr>
            <a:r>
              <a:rPr lang="ru-RU" b="1" dirty="0" smtClean="0">
                <a:solidFill>
                  <a:srgbClr val="00B0F0"/>
                </a:solidFill>
                <a:latin typeface="Arial" pitchFamily="34" charset="0"/>
                <a:ea typeface="Times New Roman" pitchFamily="18" charset="0"/>
              </a:rPr>
              <a:t>Воспитывать умение работать в  команде.</a:t>
            </a:r>
            <a:r>
              <a:rPr lang="ru-RU" sz="2000" b="1" dirty="0" smtClean="0">
                <a:solidFill>
                  <a:schemeClr val="bg1"/>
                </a:solidFill>
                <a:latin typeface="Arial" pitchFamily="34" charset="0"/>
                <a:ea typeface="Times New Roman" pitchFamily="18" charset="0"/>
              </a:rPr>
              <a:t>                                </a:t>
            </a:r>
            <a:endParaRPr lang="ru-RU" sz="2000" b="1" dirty="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892480" cy="1323439"/>
          </a:xfrm>
          <a:prstGeom prst="rect">
            <a:avLst/>
          </a:prstGeom>
        </p:spPr>
        <p:txBody>
          <a:bodyPr wrap="square">
            <a:spAutoFit/>
          </a:bodyPr>
          <a:lstStyle/>
          <a:p>
            <a:pPr algn="ctr"/>
            <a:r>
              <a:rPr lang="ru-RU" sz="4000" b="1" dirty="0" smtClean="0">
                <a:solidFill>
                  <a:srgbClr val="51BBFD"/>
                </a:solidFill>
                <a:ea typeface="+mj-ea"/>
                <a:cs typeface="+mj-cs"/>
              </a:rPr>
              <a:t>Цветы какого растения использовали на Руси как чай? </a:t>
            </a:r>
          </a:p>
        </p:txBody>
      </p:sp>
      <p:sp>
        <p:nvSpPr>
          <p:cNvPr id="7" name="Прямоугольник 6"/>
          <p:cNvSpPr/>
          <p:nvPr/>
        </p:nvSpPr>
        <p:spPr>
          <a:xfrm>
            <a:off x="3419872" y="6021288"/>
            <a:ext cx="2468946" cy="584775"/>
          </a:xfrm>
          <a:prstGeom prst="rect">
            <a:avLst/>
          </a:prstGeom>
        </p:spPr>
        <p:txBody>
          <a:bodyPr wrap="none">
            <a:spAutoFit/>
          </a:bodyPr>
          <a:lstStyle/>
          <a:p>
            <a:r>
              <a:rPr lang="ru-RU" sz="3200" b="1" dirty="0" smtClean="0">
                <a:solidFill>
                  <a:srgbClr val="51BBFD"/>
                </a:solidFill>
              </a:rPr>
              <a:t>Иван - чай </a:t>
            </a:r>
            <a:endParaRPr lang="ru-RU" sz="3200" dirty="0"/>
          </a:p>
        </p:txBody>
      </p:sp>
      <p:pic>
        <p:nvPicPr>
          <p:cNvPr id="10242" name="Picture 2" descr="https://horosho-zhivem.ru/wp-content/uploads/2013/11/kipr3.jpg"/>
          <p:cNvPicPr>
            <a:picLocks noChangeAspect="1" noChangeArrowheads="1"/>
          </p:cNvPicPr>
          <p:nvPr/>
        </p:nvPicPr>
        <p:blipFill>
          <a:blip r:embed="rId2" cstate="print"/>
          <a:srcRect/>
          <a:stretch>
            <a:fillRect/>
          </a:stretch>
        </p:blipFill>
        <p:spPr bwMode="auto">
          <a:xfrm>
            <a:off x="1403648" y="1412776"/>
            <a:ext cx="6096000" cy="4572000"/>
          </a:xfrm>
          <a:prstGeom prst="rect">
            <a:avLst/>
          </a:prstGeom>
          <a:noFill/>
        </p:spPr>
      </p:pic>
    </p:spTree>
    <p:extLst>
      <p:ext uri="{BB962C8B-B14F-4D97-AF65-F5344CB8AC3E}">
        <p14:creationId xmlns:p14="http://schemas.microsoft.com/office/powerpoint/2010/main" xmlns="" val="36848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60648"/>
            <a:ext cx="9144000" cy="4154984"/>
          </a:xfrm>
          <a:prstGeom prst="rect">
            <a:avLst/>
          </a:prstGeom>
        </p:spPr>
        <p:txBody>
          <a:bodyPr wrap="square">
            <a:spAutoFit/>
          </a:bodyPr>
          <a:lstStyle/>
          <a:p>
            <a:pPr algn="ctr"/>
            <a:r>
              <a:rPr lang="ru-RU" sz="3200" b="1" dirty="0" smtClean="0">
                <a:solidFill>
                  <a:srgbClr val="51BBFD"/>
                </a:solidFill>
                <a:ea typeface="+mj-ea"/>
                <a:cs typeface="+mj-cs"/>
              </a:rPr>
              <a:t> Я кустарником расту,</a:t>
            </a:r>
          </a:p>
          <a:p>
            <a:pPr algn="ctr"/>
            <a:r>
              <a:rPr lang="ru-RU" sz="3200" b="1" dirty="0" smtClean="0">
                <a:solidFill>
                  <a:srgbClr val="51BBFD"/>
                </a:solidFill>
                <a:ea typeface="+mj-ea"/>
                <a:cs typeface="+mj-cs"/>
              </a:rPr>
              <a:t>      Цветом </a:t>
            </a:r>
            <a:r>
              <a:rPr lang="ru-RU" sz="3200" b="1" dirty="0" err="1" smtClean="0">
                <a:solidFill>
                  <a:srgbClr val="51BBFD"/>
                </a:solidFill>
                <a:ea typeface="+mj-ea"/>
                <a:cs typeface="+mj-cs"/>
              </a:rPr>
              <a:t>розовым</a:t>
            </a:r>
            <a:r>
              <a:rPr lang="ru-RU" sz="3200" b="1" dirty="0" smtClean="0">
                <a:solidFill>
                  <a:srgbClr val="51BBFD"/>
                </a:solidFill>
                <a:ea typeface="+mj-ea"/>
                <a:cs typeface="+mj-cs"/>
              </a:rPr>
              <a:t> цвету.</a:t>
            </a:r>
          </a:p>
          <a:p>
            <a:pPr algn="ctr"/>
            <a:r>
              <a:rPr lang="ru-RU" sz="3200" b="1" dirty="0" smtClean="0">
                <a:solidFill>
                  <a:srgbClr val="51BBFD"/>
                </a:solidFill>
                <a:ea typeface="+mj-ea"/>
                <a:cs typeface="+mj-cs"/>
              </a:rPr>
              <a:t>     У меня красны плоды, </a:t>
            </a:r>
          </a:p>
          <a:p>
            <a:pPr algn="ctr"/>
            <a:r>
              <a:rPr lang="ru-RU" sz="3200" b="1" dirty="0" smtClean="0">
                <a:solidFill>
                  <a:srgbClr val="51BBFD"/>
                </a:solidFill>
                <a:ea typeface="+mj-ea"/>
                <a:cs typeface="+mj-cs"/>
              </a:rPr>
              <a:t> на веточках – шипы. </a:t>
            </a:r>
          </a:p>
          <a:p>
            <a:pPr algn="ctr"/>
            <a:r>
              <a:rPr lang="ru-RU" sz="3200" b="1" dirty="0" smtClean="0">
                <a:solidFill>
                  <a:srgbClr val="51BBFD"/>
                </a:solidFill>
                <a:ea typeface="+mj-ea"/>
                <a:cs typeface="+mj-cs"/>
              </a:rPr>
              <a:t>Плоды летом собирают </a:t>
            </a:r>
          </a:p>
          <a:p>
            <a:pPr algn="ctr"/>
            <a:r>
              <a:rPr lang="ru-RU" sz="3200" b="1" dirty="0" smtClean="0">
                <a:solidFill>
                  <a:srgbClr val="51BBFD"/>
                </a:solidFill>
                <a:ea typeface="+mj-ea"/>
                <a:cs typeface="+mj-cs"/>
              </a:rPr>
              <a:t>И сухими сохраняют, </a:t>
            </a:r>
          </a:p>
          <a:p>
            <a:pPr algn="ctr"/>
            <a:r>
              <a:rPr lang="ru-RU" sz="3200" b="1" dirty="0" smtClean="0">
                <a:solidFill>
                  <a:srgbClr val="51BBFD"/>
                </a:solidFill>
                <a:ea typeface="+mj-ea"/>
                <a:cs typeface="+mj-cs"/>
              </a:rPr>
              <a:t>Чтоб потом их заварить</a:t>
            </a:r>
          </a:p>
          <a:p>
            <a:pPr algn="ctr"/>
            <a:r>
              <a:rPr lang="ru-RU" sz="3200" b="1" dirty="0" smtClean="0">
                <a:solidFill>
                  <a:srgbClr val="51BBFD"/>
                </a:solidFill>
                <a:ea typeface="+mj-ea"/>
                <a:cs typeface="+mj-cs"/>
              </a:rPr>
              <a:t> И отвар целебный пить.</a:t>
            </a:r>
            <a:endParaRPr lang="ru-RU" sz="4000" b="1" dirty="0" smtClean="0">
              <a:solidFill>
                <a:srgbClr val="51BBFD"/>
              </a:solidFill>
              <a:ea typeface="+mj-ea"/>
              <a:cs typeface="+mj-cs"/>
            </a:endParaRPr>
          </a:p>
        </p:txBody>
      </p:sp>
      <p:sp>
        <p:nvSpPr>
          <p:cNvPr id="6" name="Прямоугольник 5"/>
          <p:cNvSpPr/>
          <p:nvPr/>
        </p:nvSpPr>
        <p:spPr>
          <a:xfrm>
            <a:off x="3059832" y="6309320"/>
            <a:ext cx="1726755" cy="461665"/>
          </a:xfrm>
          <a:prstGeom prst="rect">
            <a:avLst/>
          </a:prstGeom>
        </p:spPr>
        <p:txBody>
          <a:bodyPr wrap="none">
            <a:spAutoFit/>
          </a:bodyPr>
          <a:lstStyle/>
          <a:p>
            <a:r>
              <a:rPr lang="ru-RU" sz="2400" b="1" dirty="0" smtClean="0">
                <a:solidFill>
                  <a:srgbClr val="51BBFD"/>
                </a:solidFill>
              </a:rPr>
              <a:t>шиповник</a:t>
            </a:r>
            <a:endParaRPr lang="ru-RU" sz="2400" dirty="0"/>
          </a:p>
        </p:txBody>
      </p:sp>
      <p:pic>
        <p:nvPicPr>
          <p:cNvPr id="9218" name="Picture 2" descr="http://s1.fotokto.ru/photo/full/39/397049.jpg"/>
          <p:cNvPicPr>
            <a:picLocks noChangeAspect="1" noChangeArrowheads="1"/>
          </p:cNvPicPr>
          <p:nvPr/>
        </p:nvPicPr>
        <p:blipFill>
          <a:blip r:embed="rId2" cstate="print"/>
          <a:srcRect/>
          <a:stretch>
            <a:fillRect/>
          </a:stretch>
        </p:blipFill>
        <p:spPr bwMode="auto">
          <a:xfrm>
            <a:off x="611561" y="332656"/>
            <a:ext cx="7584842" cy="5688632"/>
          </a:xfrm>
          <a:prstGeom prst="rect">
            <a:avLst/>
          </a:prstGeom>
          <a:noFill/>
        </p:spPr>
      </p:pic>
    </p:spTree>
    <p:extLst>
      <p:ext uri="{BB962C8B-B14F-4D97-AF65-F5344CB8AC3E}">
        <p14:creationId xmlns:p14="http://schemas.microsoft.com/office/powerpoint/2010/main" xmlns="" val="11677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p:cTn id="10" dur="500" fill="hold"/>
                                        <p:tgtEl>
                                          <p:spTgt spid="9218"/>
                                        </p:tgtEl>
                                        <p:attrNameLst>
                                          <p:attrName>ppt_w</p:attrName>
                                        </p:attrNameLst>
                                      </p:cBhvr>
                                      <p:tavLst>
                                        <p:tav tm="0">
                                          <p:val>
                                            <p:fltVal val="0"/>
                                          </p:val>
                                        </p:tav>
                                        <p:tav tm="100000">
                                          <p:val>
                                            <p:strVal val="#ppt_w"/>
                                          </p:val>
                                        </p:tav>
                                      </p:tavLst>
                                    </p:anim>
                                    <p:anim calcmode="lin" valueType="num">
                                      <p:cBhvr>
                                        <p:cTn id="11" dur="500" fill="hold"/>
                                        <p:tgtEl>
                                          <p:spTgt spid="9218"/>
                                        </p:tgtEl>
                                        <p:attrNameLst>
                                          <p:attrName>ppt_h</p:attrName>
                                        </p:attrNameLst>
                                      </p:cBhvr>
                                      <p:tavLst>
                                        <p:tav tm="0">
                                          <p:val>
                                            <p:fltVal val="0"/>
                                          </p:val>
                                        </p:tav>
                                        <p:tav tm="100000">
                                          <p:val>
                                            <p:strVal val="#ppt_h"/>
                                          </p:val>
                                        </p:tav>
                                      </p:tavLst>
                                    </p:anim>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6"/>
            <a:ext cx="7262818" cy="1008112"/>
          </a:xfrm>
        </p:spPr>
        <p:txBody>
          <a:bodyPr>
            <a:noAutofit/>
          </a:bodyPr>
          <a:lstStyle/>
          <a:p>
            <a:pPr algn="ct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
            </a:r>
            <a:br>
              <a:rPr lang="ru-RU" sz="4000" b="1" dirty="0" smtClean="0">
                <a:solidFill>
                  <a:srgbClr val="51BBFD"/>
                </a:solidFill>
              </a:rPr>
            </a:br>
            <a:r>
              <a:rPr lang="ru-RU" sz="4000" b="1" dirty="0" smtClean="0">
                <a:solidFill>
                  <a:srgbClr val="51BBFD"/>
                </a:solidFill>
              </a:rPr>
              <a:t>Отгадайте ребусы</a:t>
            </a:r>
            <a:br>
              <a:rPr lang="ru-RU" sz="4000" b="1" dirty="0" smtClean="0">
                <a:solidFill>
                  <a:srgbClr val="51BBFD"/>
                </a:solidFill>
              </a:rPr>
            </a:br>
            <a:endParaRPr lang="ru-RU" sz="4000" b="1" dirty="0">
              <a:solidFill>
                <a:srgbClr val="51BBFD"/>
              </a:solidFill>
            </a:endParaRPr>
          </a:p>
        </p:txBody>
      </p:sp>
      <p:sp>
        <p:nvSpPr>
          <p:cNvPr id="7" name="Прямоугольник 6"/>
          <p:cNvSpPr/>
          <p:nvPr/>
        </p:nvSpPr>
        <p:spPr>
          <a:xfrm>
            <a:off x="323528" y="3789040"/>
            <a:ext cx="1766830" cy="584775"/>
          </a:xfrm>
          <a:prstGeom prst="rect">
            <a:avLst/>
          </a:prstGeom>
        </p:spPr>
        <p:txBody>
          <a:bodyPr wrap="none">
            <a:spAutoFit/>
          </a:bodyPr>
          <a:lstStyle/>
          <a:p>
            <a:r>
              <a:rPr lang="ru-RU" sz="3200" b="1" dirty="0" smtClean="0">
                <a:solidFill>
                  <a:srgbClr val="51BBFD"/>
                </a:solidFill>
              </a:rPr>
              <a:t>малина</a:t>
            </a:r>
            <a:endParaRPr lang="ru-RU" sz="3200" dirty="0"/>
          </a:p>
        </p:txBody>
      </p:sp>
      <p:sp>
        <p:nvSpPr>
          <p:cNvPr id="10" name="Прямоугольник 9"/>
          <p:cNvSpPr/>
          <p:nvPr/>
        </p:nvSpPr>
        <p:spPr>
          <a:xfrm>
            <a:off x="539552" y="6093296"/>
            <a:ext cx="1173719" cy="584775"/>
          </a:xfrm>
          <a:prstGeom prst="rect">
            <a:avLst/>
          </a:prstGeom>
        </p:spPr>
        <p:txBody>
          <a:bodyPr wrap="none">
            <a:spAutoFit/>
          </a:bodyPr>
          <a:lstStyle/>
          <a:p>
            <a:r>
              <a:rPr lang="ru-RU" sz="3200" b="1" dirty="0" smtClean="0">
                <a:solidFill>
                  <a:srgbClr val="51BBFD"/>
                </a:solidFill>
              </a:rPr>
              <a:t>пила</a:t>
            </a:r>
            <a:endParaRPr lang="ru-RU" sz="3200" dirty="0"/>
          </a:p>
        </p:txBody>
      </p:sp>
      <p:pic>
        <p:nvPicPr>
          <p:cNvPr id="4097" name="Picture 1"/>
          <p:cNvPicPr>
            <a:picLocks noChangeAspect="1" noChangeArrowheads="1"/>
          </p:cNvPicPr>
          <p:nvPr/>
        </p:nvPicPr>
        <p:blipFill>
          <a:blip r:embed="rId2" cstate="print"/>
          <a:srcRect/>
          <a:stretch>
            <a:fillRect/>
          </a:stretch>
        </p:blipFill>
        <p:spPr bwMode="auto">
          <a:xfrm>
            <a:off x="395536" y="980728"/>
            <a:ext cx="6179596" cy="172819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3275856" y="4581128"/>
            <a:ext cx="5498504" cy="2035299"/>
          </a:xfrm>
          <a:prstGeom prst="rect">
            <a:avLst/>
          </a:prstGeom>
          <a:noFill/>
          <a:ln w="9525">
            <a:noFill/>
            <a:miter lim="800000"/>
            <a:headEnd/>
            <a:tailEnd/>
          </a:ln>
        </p:spPr>
      </p:pic>
      <p:pic>
        <p:nvPicPr>
          <p:cNvPr id="11" name="Рисунок 10" descr="https://www.supersadovnik.ru/binfiles/images/20160224/bf557c1c.jpg"/>
          <p:cNvPicPr/>
          <p:nvPr/>
        </p:nvPicPr>
        <p:blipFill>
          <a:blip r:embed="rId4" cstate="print"/>
          <a:srcRect/>
          <a:stretch>
            <a:fillRect/>
          </a:stretch>
        </p:blipFill>
        <p:spPr bwMode="auto">
          <a:xfrm>
            <a:off x="395536" y="764704"/>
            <a:ext cx="6192688" cy="3024336"/>
          </a:xfrm>
          <a:prstGeom prst="rect">
            <a:avLst/>
          </a:prstGeom>
          <a:noFill/>
          <a:ln w="9525">
            <a:noFill/>
            <a:miter lim="800000"/>
            <a:headEnd/>
            <a:tailEnd/>
          </a:ln>
        </p:spPr>
      </p:pic>
      <p:pic>
        <p:nvPicPr>
          <p:cNvPr id="12" name="Рисунок 11" descr="https://www.artem-tools.ru/upload/iblock/d5a/1524100.jpg"/>
          <p:cNvPicPr/>
          <p:nvPr/>
        </p:nvPicPr>
        <p:blipFill>
          <a:blip r:embed="rId5" cstate="print"/>
          <a:srcRect/>
          <a:stretch>
            <a:fillRect/>
          </a:stretch>
        </p:blipFill>
        <p:spPr bwMode="auto">
          <a:xfrm>
            <a:off x="2267744" y="4509120"/>
            <a:ext cx="6876256" cy="2088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0"/>
            <a:ext cx="2638864" cy="584775"/>
          </a:xfrm>
          <a:prstGeom prst="rect">
            <a:avLst/>
          </a:prstGeom>
        </p:spPr>
        <p:txBody>
          <a:bodyPr wrap="none">
            <a:spAutoFit/>
          </a:bodyPr>
          <a:lstStyle/>
          <a:p>
            <a:r>
              <a:rPr lang="ru-RU" sz="3200" b="1" dirty="0" smtClean="0">
                <a:solidFill>
                  <a:srgbClr val="51BBFD"/>
                </a:solidFill>
              </a:rPr>
              <a:t>ЛИТЕРАТУРА</a:t>
            </a:r>
            <a:endParaRPr lang="ru-RU" sz="3200" dirty="0">
              <a:solidFill>
                <a:srgbClr val="51BBFD"/>
              </a:solidFill>
            </a:endParaRPr>
          </a:p>
        </p:txBody>
      </p:sp>
      <p:sp>
        <p:nvSpPr>
          <p:cNvPr id="4" name="Прямоугольник 3"/>
          <p:cNvSpPr/>
          <p:nvPr/>
        </p:nvSpPr>
        <p:spPr>
          <a:xfrm>
            <a:off x="215008" y="476672"/>
            <a:ext cx="8928992" cy="7417415"/>
          </a:xfrm>
          <a:prstGeom prst="rect">
            <a:avLst/>
          </a:prstGeom>
        </p:spPr>
        <p:txBody>
          <a:bodyPr wrap="square">
            <a:spAutoFit/>
          </a:bodyPr>
          <a:lstStyle/>
          <a:p>
            <a:pPr lvl="0" algn="just"/>
            <a:r>
              <a:rPr lang="ru-RU" sz="2800" b="1" dirty="0" smtClean="0">
                <a:solidFill>
                  <a:srgbClr val="51BBFD"/>
                </a:solidFill>
              </a:rPr>
              <a:t>1. «От рождения до школы» Основная общеобразовательная программа дошкольного образования/ Под. Ред. Н.Е </a:t>
            </a:r>
            <a:r>
              <a:rPr lang="ru-RU" sz="2800" b="1" dirty="0" err="1" smtClean="0">
                <a:solidFill>
                  <a:srgbClr val="51BBFD"/>
                </a:solidFill>
              </a:rPr>
              <a:t>Вераксы</a:t>
            </a:r>
            <a:r>
              <a:rPr lang="ru-RU" sz="2800" b="1" dirty="0" smtClean="0">
                <a:solidFill>
                  <a:srgbClr val="51BBFD"/>
                </a:solidFill>
              </a:rPr>
              <a:t>, Т.С. Комаровой, М.А. Васильевой. – М.: Мозаика-Синтез. 2015. – 368с.</a:t>
            </a:r>
          </a:p>
          <a:p>
            <a:pPr lvl="0" algn="just"/>
            <a:r>
              <a:rPr lang="ru-RU" sz="2800" b="1" dirty="0" smtClean="0">
                <a:solidFill>
                  <a:srgbClr val="51BBFD"/>
                </a:solidFill>
              </a:rPr>
              <a:t>2 Вахрушев А.А. Здравствуй, мир! Окружающий мир для дошкольников. Методические рекомендации для воспитателей.  М.: Издательство: </a:t>
            </a:r>
            <a:r>
              <a:rPr lang="ru-RU" sz="2800" b="1" dirty="0" err="1" smtClean="0">
                <a:solidFill>
                  <a:srgbClr val="51BBFD"/>
                </a:solidFill>
              </a:rPr>
              <a:t>Балас</a:t>
            </a:r>
            <a:r>
              <a:rPr lang="ru-RU" sz="2800" b="1" dirty="0" smtClean="0">
                <a:solidFill>
                  <a:srgbClr val="51BBFD"/>
                </a:solidFill>
              </a:rPr>
              <a:t>, 2012-390с.</a:t>
            </a:r>
          </a:p>
          <a:p>
            <a:pPr lvl="0" algn="just"/>
            <a:r>
              <a:rPr lang="ru-RU" sz="2800" b="1" dirty="0" smtClean="0">
                <a:solidFill>
                  <a:srgbClr val="51BBFD"/>
                </a:solidFill>
              </a:rPr>
              <a:t>3. Физкультминутки: Материал для проведения физкультурных пауз / </a:t>
            </a:r>
            <a:r>
              <a:rPr lang="ru-RU" sz="2800" b="1" dirty="0" err="1" smtClean="0">
                <a:solidFill>
                  <a:srgbClr val="51BBFD"/>
                </a:solidFill>
              </a:rPr>
              <a:t>О.Узорова</a:t>
            </a:r>
            <a:r>
              <a:rPr lang="ru-RU" sz="2800" b="1" dirty="0" smtClean="0">
                <a:solidFill>
                  <a:srgbClr val="51BBFD"/>
                </a:solidFill>
              </a:rPr>
              <a:t>, Е. Нефёдова.- М.: ООО «Издательство </a:t>
            </a:r>
            <a:r>
              <a:rPr lang="ru-RU" sz="2800" b="1" dirty="0" err="1" smtClean="0">
                <a:solidFill>
                  <a:srgbClr val="51BBFD"/>
                </a:solidFill>
              </a:rPr>
              <a:t>Астрель</a:t>
            </a:r>
            <a:r>
              <a:rPr lang="ru-RU" sz="2800" b="1" dirty="0" smtClean="0">
                <a:solidFill>
                  <a:srgbClr val="51BBFD"/>
                </a:solidFill>
              </a:rPr>
              <a:t>»; ООО «ИЗДАТЕЛЬСТВО АСТ»; ЗАО НПП «Ермак»,2004. -96с.</a:t>
            </a:r>
          </a:p>
          <a:p>
            <a:pPr lvl="0" algn="just"/>
            <a:r>
              <a:rPr lang="ru-RU" sz="2800" b="1" dirty="0" smtClean="0">
                <a:solidFill>
                  <a:srgbClr val="51BBFD"/>
                </a:solidFill>
              </a:rPr>
              <a:t> </a:t>
            </a:r>
          </a:p>
          <a:p>
            <a:pPr lvl="0" algn="just"/>
            <a:endParaRPr lang="ru-RU" sz="2800" b="1" dirty="0" smtClean="0">
              <a:solidFill>
                <a:srgbClr val="51BBF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r>
              <a:rPr lang="ru-RU" b="1" dirty="0" smtClean="0">
                <a:solidFill>
                  <a:srgbClr val="00B0F0"/>
                </a:solidFill>
              </a:rPr>
              <a:t> </a:t>
            </a:r>
            <a:r>
              <a:rPr lang="ru-RU" b="1" u="sng" dirty="0" smtClean="0">
                <a:solidFill>
                  <a:srgbClr val="00B0F0"/>
                </a:solidFill>
                <a:latin typeface="Arial" pitchFamily="34" charset="0"/>
                <a:cs typeface="Arial" pitchFamily="34" charset="0"/>
              </a:rPr>
              <a:t>Пояснения к ходу викто</a:t>
            </a:r>
            <a:r>
              <a:rPr lang="ru-RU" b="1" dirty="0" smtClean="0">
                <a:solidFill>
                  <a:srgbClr val="00B0F0"/>
                </a:solidFill>
                <a:latin typeface="Arial" pitchFamily="34" charset="0"/>
                <a:cs typeface="Arial" pitchFamily="34" charset="0"/>
              </a:rPr>
              <a:t>рины.</a:t>
            </a:r>
          </a:p>
          <a:p>
            <a:r>
              <a:rPr lang="ru-RU" b="1" dirty="0" smtClean="0">
                <a:solidFill>
                  <a:srgbClr val="00B0F0"/>
                </a:solidFill>
                <a:latin typeface="Arial" pitchFamily="34" charset="0"/>
                <a:cs typeface="Arial" pitchFamily="34" charset="0"/>
              </a:rPr>
              <a:t> Дети разделяются на две команды (Розы , Ромашки), выбирают капитанов и садятся за игровые столы., каждая команда за свой. </a:t>
            </a:r>
          </a:p>
          <a:p>
            <a:r>
              <a:rPr lang="ru-RU" b="1" dirty="0" smtClean="0">
                <a:solidFill>
                  <a:srgbClr val="00B0F0"/>
                </a:solidFill>
                <a:latin typeface="Arial" pitchFamily="34" charset="0"/>
                <a:cs typeface="Arial" pitchFamily="34" charset="0"/>
              </a:rPr>
              <a:t>   За правильные ответы дети получают фишки. Количество фишек подсчитывается по окончании викторины. Победители выбирают тему следующей викторины.</a:t>
            </a:r>
            <a:endParaRPr lang="ru-RU" b="1" dirty="0">
              <a:solidFill>
                <a:srgbClr val="00B0F0"/>
              </a:solidFill>
              <a:latin typeface="Arial" pitchFamily="34" charset="0"/>
              <a:cs typeface="Arial" pitchFamily="34" charset="0"/>
            </a:endParaRPr>
          </a:p>
        </p:txBody>
      </p:sp>
      <p:sp>
        <p:nvSpPr>
          <p:cNvPr id="3" name="Прямоугольник 2"/>
          <p:cNvSpPr/>
          <p:nvPr/>
        </p:nvSpPr>
        <p:spPr>
          <a:xfrm>
            <a:off x="0" y="1556792"/>
            <a:ext cx="9144000" cy="4770537"/>
          </a:xfrm>
          <a:prstGeom prst="rect">
            <a:avLst/>
          </a:prstGeom>
        </p:spPr>
        <p:txBody>
          <a:bodyPr wrap="square">
            <a:spAutoFit/>
          </a:bodyPr>
          <a:lstStyle/>
          <a:p>
            <a:pPr lvl="0" indent="269875" algn="just" fontAlgn="base">
              <a:spcBef>
                <a:spcPct val="0"/>
              </a:spcBef>
              <a:spcAft>
                <a:spcPct val="0"/>
              </a:spcAft>
            </a:pPr>
            <a:endParaRPr lang="ru-RU" b="1" dirty="0" smtClean="0">
              <a:solidFill>
                <a:srgbClr val="00B0F0"/>
              </a:solidFill>
              <a:ea typeface="Times New Roman" pitchFamily="18" charset="0"/>
              <a:cs typeface="Times New Roman" pitchFamily="18" charset="0"/>
            </a:endParaRPr>
          </a:p>
          <a:p>
            <a:pPr lvl="0" indent="269875" algn="just" eaLnBrk="0" fontAlgn="base" hangingPunct="0">
              <a:spcBef>
                <a:spcPct val="0"/>
              </a:spcBef>
              <a:spcAft>
                <a:spcPct val="0"/>
              </a:spcAft>
            </a:pPr>
            <a:r>
              <a:rPr lang="ru-RU" b="1" dirty="0" smtClean="0">
                <a:solidFill>
                  <a:srgbClr val="00B0F0"/>
                </a:solidFill>
                <a:ea typeface="Times New Roman" pitchFamily="18" charset="0"/>
                <a:cs typeface="Times New Roman" pitchFamily="18" charset="0"/>
              </a:rPr>
              <a:t>  </a:t>
            </a:r>
            <a:r>
              <a:rPr lang="ru-RU" b="1" dirty="0" smtClean="0">
                <a:solidFill>
                  <a:srgbClr val="00B0F0"/>
                </a:solidFill>
                <a:latin typeface="Arial" pitchFamily="34" charset="0"/>
                <a:ea typeface="Times New Roman" pitchFamily="18" charset="0"/>
                <a:cs typeface="Arial" pitchFamily="34" charset="0"/>
              </a:rPr>
              <a:t>Вопросы в викторине распределены по парам, один вопрос из пары однотипных вопросов -одной команде.  Сначала вопрос зачитывается для одной команды. Дети совещаются  около одной минуты и дают ответ.  При неправильном ответе право ответить передаётся команде соперника. Затем на свой вопрос отвечает вторая команда. Мозаики, </a:t>
            </a:r>
            <a:r>
              <a:rPr lang="ru-RU" b="1" dirty="0" smtClean="0">
                <a:solidFill>
                  <a:srgbClr val="00B0F0"/>
                </a:solidFill>
                <a:latin typeface="Arial" pitchFamily="34" charset="0"/>
                <a:ea typeface="Times New Roman" pitchFamily="18" charset="0"/>
                <a:cs typeface="Arial" pitchFamily="34" charset="0"/>
              </a:rPr>
              <a:t> </a:t>
            </a:r>
            <a:r>
              <a:rPr lang="ru-RU" b="1" dirty="0" smtClean="0">
                <a:solidFill>
                  <a:srgbClr val="00B0F0"/>
                </a:solidFill>
                <a:latin typeface="Arial" pitchFamily="34" charset="0"/>
                <a:ea typeface="Times New Roman" pitchFamily="18" charset="0"/>
                <a:cs typeface="Arial" pitchFamily="34" charset="0"/>
              </a:rPr>
              <a:t>шифровки и ребусы команды решают одновременно, каждая на своём столе. Для решения  команды используют кассы букв.  </a:t>
            </a:r>
            <a:endParaRPr lang="ru-RU" b="1" dirty="0" smtClean="0">
              <a:solidFill>
                <a:srgbClr val="00B0F0"/>
              </a:solidFill>
              <a:latin typeface="Arial" pitchFamily="34" charset="0"/>
              <a:cs typeface="Arial" pitchFamily="34" charset="0"/>
            </a:endParaRPr>
          </a:p>
          <a:p>
            <a:pPr lvl="1" indent="269875" algn="just" eaLnBrk="0" fontAlgn="base" hangingPunct="0">
              <a:spcBef>
                <a:spcPct val="0"/>
              </a:spcBef>
              <a:spcAft>
                <a:spcPct val="0"/>
              </a:spcAft>
            </a:pPr>
            <a:r>
              <a:rPr lang="ru-RU" sz="2000" b="1" u="sng" dirty="0" smtClean="0">
                <a:solidFill>
                  <a:srgbClr val="00B0F0"/>
                </a:solidFill>
                <a:latin typeface="Arial" pitchFamily="34" charset="0"/>
                <a:ea typeface="Times New Roman" pitchFamily="18" charset="0"/>
              </a:rPr>
              <a:t>Материалы и оборудование</a:t>
            </a:r>
            <a:r>
              <a:rPr lang="ru-RU" sz="2000" b="1" dirty="0" smtClean="0">
                <a:solidFill>
                  <a:srgbClr val="00B0F0"/>
                </a:solidFill>
                <a:latin typeface="Arial" pitchFamily="34" charset="0"/>
                <a:ea typeface="Times New Roman" pitchFamily="18" charset="0"/>
              </a:rPr>
              <a:t>: </a:t>
            </a:r>
            <a:r>
              <a:rPr lang="ru-RU" sz="2000" b="1" dirty="0" err="1" smtClean="0">
                <a:solidFill>
                  <a:srgbClr val="00B0F0"/>
                </a:solidFill>
                <a:latin typeface="Arial" pitchFamily="34" charset="0"/>
                <a:ea typeface="Times New Roman" pitchFamily="18" charset="0"/>
              </a:rPr>
              <a:t>мультимедийный</a:t>
            </a:r>
            <a:r>
              <a:rPr lang="ru-RU" sz="2000" b="1" dirty="0" smtClean="0">
                <a:solidFill>
                  <a:srgbClr val="00B0F0"/>
                </a:solidFill>
                <a:latin typeface="Arial" pitchFamily="34" charset="0"/>
                <a:ea typeface="Times New Roman" pitchFamily="18" charset="0"/>
              </a:rPr>
              <a:t> проектор, презентация, фишки; кассы букв, шифровки, </a:t>
            </a:r>
            <a:r>
              <a:rPr lang="ru-RU" sz="2000" b="1" dirty="0" smtClean="0">
                <a:solidFill>
                  <a:srgbClr val="00B0F0"/>
                </a:solidFill>
                <a:latin typeface="Arial" pitchFamily="34" charset="0"/>
                <a:ea typeface="Times New Roman" pitchFamily="18" charset="0"/>
              </a:rPr>
              <a:t>специальные маркеры для доски, </a:t>
            </a:r>
            <a:r>
              <a:rPr lang="ru-RU" sz="2000" b="1" dirty="0" smtClean="0">
                <a:solidFill>
                  <a:srgbClr val="00B0F0"/>
                </a:solidFill>
                <a:latin typeface="Arial" pitchFamily="34" charset="0"/>
                <a:ea typeface="Times New Roman" pitchFamily="18" charset="0"/>
              </a:rPr>
              <a:t>мозаики - 2шт,  </a:t>
            </a:r>
            <a:endParaRPr lang="ru-RU" sz="2000" b="1" dirty="0" smtClean="0">
              <a:solidFill>
                <a:schemeClr val="bg1"/>
              </a:solidFill>
              <a:latin typeface="Arial" pitchFamily="34" charset="0"/>
              <a:ea typeface="Times New Roman" pitchFamily="18" charset="0"/>
            </a:endParaRPr>
          </a:p>
          <a:p>
            <a:pPr lvl="1" indent="269875" algn="just" eaLnBrk="0" fontAlgn="base" hangingPunct="0">
              <a:spcBef>
                <a:spcPct val="0"/>
              </a:spcBef>
              <a:spcAft>
                <a:spcPct val="0"/>
              </a:spcAft>
            </a:pPr>
            <a:r>
              <a:rPr lang="ru-RU" sz="2000" b="1" u="sng" dirty="0" smtClean="0">
                <a:solidFill>
                  <a:srgbClr val="00B0F0"/>
                </a:solidFill>
                <a:latin typeface="Arial" pitchFamily="34" charset="0"/>
                <a:ea typeface="Times New Roman" pitchFamily="18" charset="0"/>
              </a:rPr>
              <a:t>Предварительная работа:  </a:t>
            </a:r>
            <a:r>
              <a:rPr lang="ru-RU" sz="2000" b="1" dirty="0" smtClean="0">
                <a:solidFill>
                  <a:srgbClr val="00B0F0"/>
                </a:solidFill>
                <a:latin typeface="Arial" pitchFamily="34" charset="0"/>
                <a:ea typeface="Times New Roman" pitchFamily="18" charset="0"/>
              </a:rPr>
              <a:t>ознакомление с цветковыми растениями,  решение ребусов, выделение  пересекающихся подмножеств, выкладывание мозаичных узоров, игры в лото, домино на соответствующую тематику, разгадывание загадок, чтение коротких слов, выкладывание слов из букв.</a:t>
            </a:r>
            <a:r>
              <a:rPr lang="ru-RU" sz="2000" b="1" u="sng" dirty="0" smtClean="0">
                <a:solidFill>
                  <a:srgbClr val="00B0F0"/>
                </a:solidFill>
                <a:latin typeface="Arial" pitchFamily="34" charset="0"/>
                <a:ea typeface="Times New Roman" pitchFamily="18" charset="0"/>
              </a:rPr>
              <a:t>                            </a:t>
            </a:r>
            <a:endParaRPr lang="ru-RU" sz="2000" b="1" u="sng" dirty="0" smtClean="0">
              <a:solidFill>
                <a:srgbClr val="00B0F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3"/>
          <p:cNvSpPr>
            <a:spLocks noChangeArrowheads="1" noChangeShapeType="1" noTextEdit="1"/>
          </p:cNvSpPr>
          <p:nvPr/>
        </p:nvSpPr>
        <p:spPr bwMode="auto">
          <a:xfrm>
            <a:off x="899592" y="188640"/>
            <a:ext cx="7272808" cy="6309320"/>
          </a:xfrm>
          <a:prstGeom prst="rect">
            <a:avLst/>
          </a:prstGeom>
        </p:spPr>
        <p:txBody>
          <a:bodyPr wrap="none" fromWordArt="1">
            <a:prstTxWarp prst="textDoubleWave1">
              <a:avLst>
                <a:gd name="adj1" fmla="val 6500"/>
                <a:gd name="adj2" fmla="val 0"/>
              </a:avLst>
            </a:prstTxWarp>
          </a:bodyPr>
          <a:lstStyle/>
          <a:p>
            <a:pPr algn="ctr" rtl="0"/>
            <a:r>
              <a:rPr lang="ru-RU"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Ц   В   Е  Т  Ы  –</a:t>
            </a:r>
          </a:p>
          <a:p>
            <a:pPr algn="ctr" rtl="0"/>
            <a:r>
              <a:rPr lang="ru-RU"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 К  Р  А  С  А </a:t>
            </a:r>
          </a:p>
          <a:p>
            <a:pPr algn="ctr" rtl="0"/>
            <a:r>
              <a:rPr lang="ru-RU"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П  Р  И  Р  О  Д  Ы  !</a:t>
            </a:r>
            <a:endParaRPr lang="ru-RU"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214422"/>
            <a:ext cx="7262818" cy="3186122"/>
          </a:xfrm>
        </p:spPr>
        <p:txBody>
          <a:bodyPr>
            <a:noAutofit/>
          </a:bodyPr>
          <a:lstStyle/>
          <a:p>
            <a:pPr algn="ctr"/>
            <a:r>
              <a:rPr lang="ru-RU" sz="4000" b="1" dirty="0" smtClean="0">
                <a:solidFill>
                  <a:srgbClr val="51BBFD"/>
                </a:solidFill>
              </a:rPr>
              <a:t>Словно синий огонёк</a:t>
            </a:r>
            <a:br>
              <a:rPr lang="ru-RU" sz="4000" b="1" dirty="0" smtClean="0">
                <a:solidFill>
                  <a:srgbClr val="51BBFD"/>
                </a:solidFill>
              </a:rPr>
            </a:br>
            <a:r>
              <a:rPr lang="ru-RU" sz="4000" b="1" dirty="0" smtClean="0">
                <a:solidFill>
                  <a:srgbClr val="51BBFD"/>
                </a:solidFill>
              </a:rPr>
              <a:t>Кто-то вдруг во ржи зажёг.</a:t>
            </a:r>
            <a:br>
              <a:rPr lang="ru-RU" sz="4000" b="1" dirty="0" smtClean="0">
                <a:solidFill>
                  <a:srgbClr val="51BBFD"/>
                </a:solidFill>
              </a:rPr>
            </a:br>
            <a:r>
              <a:rPr lang="ru-RU" sz="4000" b="1" dirty="0" smtClean="0">
                <a:solidFill>
                  <a:srgbClr val="51BBFD"/>
                </a:solidFill>
              </a:rPr>
              <a:t>Яркий полевой цветок.</a:t>
            </a:r>
            <a:br>
              <a:rPr lang="ru-RU" sz="4000" b="1" dirty="0" smtClean="0">
                <a:solidFill>
                  <a:srgbClr val="51BBFD"/>
                </a:solidFill>
              </a:rPr>
            </a:br>
            <a:r>
              <a:rPr lang="ru-RU" sz="4000" b="1" dirty="0" smtClean="0">
                <a:solidFill>
                  <a:srgbClr val="51BBFD"/>
                </a:solidFill>
              </a:rPr>
              <a:t>Что же это? </a:t>
            </a:r>
            <a:br>
              <a:rPr lang="ru-RU" sz="4000" b="1" dirty="0" smtClean="0">
                <a:solidFill>
                  <a:srgbClr val="51BBFD"/>
                </a:solidFill>
              </a:rPr>
            </a:br>
            <a:endParaRPr lang="ru-RU" sz="4000" b="1" dirty="0">
              <a:solidFill>
                <a:srgbClr val="51BBFD"/>
              </a:solidFill>
            </a:endParaRPr>
          </a:p>
        </p:txBody>
      </p:sp>
      <p:sp>
        <p:nvSpPr>
          <p:cNvPr id="5" name="Прямоугольник 4"/>
          <p:cNvSpPr/>
          <p:nvPr/>
        </p:nvSpPr>
        <p:spPr>
          <a:xfrm>
            <a:off x="2627784" y="5877272"/>
            <a:ext cx="2484976" cy="707886"/>
          </a:xfrm>
          <a:prstGeom prst="rect">
            <a:avLst/>
          </a:prstGeom>
        </p:spPr>
        <p:txBody>
          <a:bodyPr wrap="none">
            <a:spAutoFit/>
          </a:bodyPr>
          <a:lstStyle/>
          <a:p>
            <a:r>
              <a:rPr lang="ru-RU" sz="4000" b="1" dirty="0" smtClean="0">
                <a:solidFill>
                  <a:srgbClr val="51BBFD"/>
                </a:solidFill>
                <a:ea typeface="+mj-ea"/>
                <a:cs typeface="+mj-cs"/>
              </a:rPr>
              <a:t>Василёк </a:t>
            </a:r>
            <a:endParaRPr lang="ru-RU" dirty="0"/>
          </a:p>
        </p:txBody>
      </p:sp>
      <p:pic>
        <p:nvPicPr>
          <p:cNvPr id="27650" name="Picture 2" descr="http://www.stihi.ru/pics/2013/07/20/3122.jpg"/>
          <p:cNvPicPr>
            <a:picLocks noChangeAspect="1" noChangeArrowheads="1"/>
          </p:cNvPicPr>
          <p:nvPr/>
        </p:nvPicPr>
        <p:blipFill>
          <a:blip r:embed="rId2" cstate="print"/>
          <a:srcRect/>
          <a:stretch>
            <a:fillRect/>
          </a:stretch>
        </p:blipFill>
        <p:spPr bwMode="auto">
          <a:xfrm>
            <a:off x="683568" y="764704"/>
            <a:ext cx="7488832" cy="4983478"/>
          </a:xfrm>
          <a:prstGeom prst="rect">
            <a:avLst/>
          </a:prstGeom>
          <a:noFill/>
        </p:spPr>
      </p:pic>
    </p:spTree>
    <p:extLst>
      <p:ext uri="{BB962C8B-B14F-4D97-AF65-F5344CB8AC3E}">
        <p14:creationId xmlns:p14="http://schemas.microsoft.com/office/powerpoint/2010/main" xmlns="" val="42802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 calcmode="lin" valueType="num">
                                      <p:cBhvr>
                                        <p:cTn id="10" dur="500" fill="hold"/>
                                        <p:tgtEl>
                                          <p:spTgt spid="27650"/>
                                        </p:tgtEl>
                                        <p:attrNameLst>
                                          <p:attrName>ppt_w</p:attrName>
                                        </p:attrNameLst>
                                      </p:cBhvr>
                                      <p:tavLst>
                                        <p:tav tm="0">
                                          <p:val>
                                            <p:fltVal val="0"/>
                                          </p:val>
                                        </p:tav>
                                        <p:tav tm="100000">
                                          <p:val>
                                            <p:strVal val="#ppt_w"/>
                                          </p:val>
                                        </p:tav>
                                      </p:tavLst>
                                    </p:anim>
                                    <p:anim calcmode="lin" valueType="num">
                                      <p:cBhvr>
                                        <p:cTn id="11" dur="500" fill="hold"/>
                                        <p:tgtEl>
                                          <p:spTgt spid="27650"/>
                                        </p:tgtEl>
                                        <p:attrNameLst>
                                          <p:attrName>ppt_h</p:attrName>
                                        </p:attrNameLst>
                                      </p:cBhvr>
                                      <p:tavLst>
                                        <p:tav tm="0">
                                          <p:val>
                                            <p:fltVal val="0"/>
                                          </p:val>
                                        </p:tav>
                                        <p:tav tm="100000">
                                          <p:val>
                                            <p:strVal val="#ppt_h"/>
                                          </p:val>
                                        </p:tav>
                                      </p:tavLst>
                                    </p:anim>
                                    <p:animEffect transition="in" filter="fade">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0"/>
            <a:ext cx="6984776" cy="2060848"/>
          </a:xfrm>
        </p:spPr>
        <p:txBody>
          <a:bodyPr>
            <a:noAutofit/>
          </a:bodyPr>
          <a:lstStyle/>
          <a:p>
            <a:pPr algn="ctr"/>
            <a:r>
              <a:rPr lang="ru-RU" sz="4000" b="1" dirty="0" smtClean="0">
                <a:solidFill>
                  <a:srgbClr val="51BBFD"/>
                </a:solidFill>
              </a:rPr>
              <a:t>  Колокол колышется,</a:t>
            </a:r>
            <a:br>
              <a:rPr lang="ru-RU" sz="4000" b="1" dirty="0" smtClean="0">
                <a:solidFill>
                  <a:srgbClr val="51BBFD"/>
                </a:solidFill>
              </a:rPr>
            </a:br>
            <a:r>
              <a:rPr lang="ru-RU" sz="4000" b="1" dirty="0" smtClean="0">
                <a:solidFill>
                  <a:srgbClr val="51BBFD"/>
                </a:solidFill>
              </a:rPr>
              <a:t>А звона не слышится.</a:t>
            </a:r>
            <a:br>
              <a:rPr lang="ru-RU" sz="4000" b="1" dirty="0" smtClean="0">
                <a:solidFill>
                  <a:srgbClr val="51BBFD"/>
                </a:solidFill>
              </a:rPr>
            </a:br>
            <a:endParaRPr lang="ru-RU" sz="4000" b="1" dirty="0">
              <a:solidFill>
                <a:srgbClr val="51BBFD"/>
              </a:solidFill>
            </a:endParaRPr>
          </a:p>
        </p:txBody>
      </p:sp>
      <p:sp>
        <p:nvSpPr>
          <p:cNvPr id="3" name="Прямоугольник 2"/>
          <p:cNvSpPr/>
          <p:nvPr/>
        </p:nvSpPr>
        <p:spPr>
          <a:xfrm>
            <a:off x="2843808" y="6273225"/>
            <a:ext cx="3121367" cy="584775"/>
          </a:xfrm>
          <a:prstGeom prst="rect">
            <a:avLst/>
          </a:prstGeom>
        </p:spPr>
        <p:txBody>
          <a:bodyPr wrap="none">
            <a:spAutoFit/>
          </a:bodyPr>
          <a:lstStyle/>
          <a:p>
            <a:r>
              <a:rPr lang="ru-RU" sz="2400" b="1" dirty="0" smtClean="0">
                <a:solidFill>
                  <a:srgbClr val="51BBFD"/>
                </a:solidFill>
              </a:rPr>
              <a:t> </a:t>
            </a:r>
            <a:r>
              <a:rPr lang="ru-RU" sz="3200" b="1" dirty="0" smtClean="0">
                <a:solidFill>
                  <a:srgbClr val="51BBFD"/>
                </a:solidFill>
              </a:rPr>
              <a:t>Колокольчик  </a:t>
            </a:r>
            <a:endParaRPr lang="ru-RU" sz="3200" dirty="0"/>
          </a:p>
        </p:txBody>
      </p:sp>
      <p:pic>
        <p:nvPicPr>
          <p:cNvPr id="26626" name="Picture 2" descr="https://rastenievod.com/wp-content/uploads/2017/04/1-20.jpg"/>
          <p:cNvPicPr>
            <a:picLocks noChangeAspect="1" noChangeArrowheads="1"/>
          </p:cNvPicPr>
          <p:nvPr/>
        </p:nvPicPr>
        <p:blipFill>
          <a:blip r:embed="rId2" cstate="print"/>
          <a:srcRect/>
          <a:stretch>
            <a:fillRect/>
          </a:stretch>
        </p:blipFill>
        <p:spPr bwMode="auto">
          <a:xfrm>
            <a:off x="1187624" y="188640"/>
            <a:ext cx="7552760" cy="5544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 calcmode="lin" valueType="num">
                                      <p:cBhvr>
                                        <p:cTn id="10" dur="500" fill="hold"/>
                                        <p:tgtEl>
                                          <p:spTgt spid="26626"/>
                                        </p:tgtEl>
                                        <p:attrNameLst>
                                          <p:attrName>ppt_w</p:attrName>
                                        </p:attrNameLst>
                                      </p:cBhvr>
                                      <p:tavLst>
                                        <p:tav tm="0">
                                          <p:val>
                                            <p:fltVal val="0"/>
                                          </p:val>
                                        </p:tav>
                                        <p:tav tm="100000">
                                          <p:val>
                                            <p:strVal val="#ppt_w"/>
                                          </p:val>
                                        </p:tav>
                                      </p:tavLst>
                                    </p:anim>
                                    <p:anim calcmode="lin" valueType="num">
                                      <p:cBhvr>
                                        <p:cTn id="11" dur="500" fill="hold"/>
                                        <p:tgtEl>
                                          <p:spTgt spid="26626"/>
                                        </p:tgtEl>
                                        <p:attrNameLst>
                                          <p:attrName>ppt_h</p:attrName>
                                        </p:attrNameLst>
                                      </p:cBhvr>
                                      <p:tavLst>
                                        <p:tav tm="0">
                                          <p:val>
                                            <p:fltVal val="0"/>
                                          </p:val>
                                        </p:tav>
                                        <p:tav tm="100000">
                                          <p:val>
                                            <p:strVal val="#ppt_h"/>
                                          </p:val>
                                        </p:tav>
                                      </p:tavLst>
                                    </p:anim>
                                    <p:animEffect transition="in" filter="fade">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0"/>
            <a:ext cx="8964488" cy="980728"/>
          </a:xfrm>
        </p:spPr>
        <p:txBody>
          <a:bodyPr>
            <a:noAutofit/>
          </a:bodyPr>
          <a:lstStyle/>
          <a:p>
            <a:pPr algn="ctr"/>
            <a:r>
              <a:rPr lang="ru-RU" sz="4000" b="1" dirty="0" smtClean="0">
                <a:solidFill>
                  <a:srgbClr val="51BBFD"/>
                </a:solidFill>
              </a:rPr>
              <a:t>Какое дерево так цветёт?</a:t>
            </a:r>
            <a:endParaRPr lang="ru-RU" sz="4000" b="1" dirty="0">
              <a:solidFill>
                <a:srgbClr val="51BBFD"/>
              </a:solidFill>
            </a:endParaRPr>
          </a:p>
        </p:txBody>
      </p:sp>
      <p:sp>
        <p:nvSpPr>
          <p:cNvPr id="4" name="Прямоугольник 3"/>
          <p:cNvSpPr/>
          <p:nvPr/>
        </p:nvSpPr>
        <p:spPr>
          <a:xfrm>
            <a:off x="3635896" y="6273225"/>
            <a:ext cx="1173719" cy="584775"/>
          </a:xfrm>
          <a:prstGeom prst="rect">
            <a:avLst/>
          </a:prstGeom>
        </p:spPr>
        <p:txBody>
          <a:bodyPr wrap="none">
            <a:spAutoFit/>
          </a:bodyPr>
          <a:lstStyle/>
          <a:p>
            <a:r>
              <a:rPr lang="ru-RU" sz="3200" b="1" dirty="0" smtClean="0">
                <a:solidFill>
                  <a:srgbClr val="51BBFD"/>
                </a:solidFill>
              </a:rPr>
              <a:t>липа</a:t>
            </a:r>
            <a:endParaRPr lang="ru-RU" sz="3200" dirty="0"/>
          </a:p>
        </p:txBody>
      </p:sp>
      <p:pic>
        <p:nvPicPr>
          <p:cNvPr id="25602" name="Picture 2" descr="http://img-fotki.yandex.ru/get/9322/11411976.79/0_a4d7f_577249d2_XXL.jpg"/>
          <p:cNvPicPr>
            <a:picLocks noChangeAspect="1" noChangeArrowheads="1"/>
          </p:cNvPicPr>
          <p:nvPr/>
        </p:nvPicPr>
        <p:blipFill>
          <a:blip r:embed="rId2" cstate="print"/>
          <a:srcRect/>
          <a:stretch>
            <a:fillRect/>
          </a:stretch>
        </p:blipFill>
        <p:spPr bwMode="auto">
          <a:xfrm>
            <a:off x="1475656" y="1412776"/>
            <a:ext cx="6120680" cy="4590510"/>
          </a:xfrm>
          <a:prstGeom prst="rect">
            <a:avLst/>
          </a:prstGeom>
          <a:noFill/>
        </p:spPr>
      </p:pic>
    </p:spTree>
    <p:extLst>
      <p:ext uri="{BB962C8B-B14F-4D97-AF65-F5344CB8AC3E}">
        <p14:creationId xmlns:p14="http://schemas.microsoft.com/office/powerpoint/2010/main" xmlns="" val="42015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864096"/>
          </a:xfrm>
        </p:spPr>
        <p:txBody>
          <a:bodyPr>
            <a:noAutofit/>
          </a:bodyPr>
          <a:lstStyle/>
          <a:p>
            <a:pPr algn="ctr"/>
            <a:r>
              <a:rPr lang="ru-RU" sz="4000" b="1" dirty="0" smtClean="0">
                <a:solidFill>
                  <a:srgbClr val="51BBFD"/>
                </a:solidFill>
              </a:rPr>
              <a:t>Какое дерево так цветёт?</a:t>
            </a:r>
            <a:endParaRPr lang="ru-RU" sz="4000" b="1" dirty="0">
              <a:solidFill>
                <a:srgbClr val="51BBFD"/>
              </a:solidFill>
            </a:endParaRPr>
          </a:p>
        </p:txBody>
      </p:sp>
      <p:sp>
        <p:nvSpPr>
          <p:cNvPr id="4" name="Прямоугольник 3"/>
          <p:cNvSpPr/>
          <p:nvPr/>
        </p:nvSpPr>
        <p:spPr>
          <a:xfrm>
            <a:off x="3635896" y="6273225"/>
            <a:ext cx="1612942" cy="584775"/>
          </a:xfrm>
          <a:prstGeom prst="rect">
            <a:avLst/>
          </a:prstGeom>
        </p:spPr>
        <p:txBody>
          <a:bodyPr wrap="none">
            <a:spAutoFit/>
          </a:bodyPr>
          <a:lstStyle/>
          <a:p>
            <a:r>
              <a:rPr lang="ru-RU" sz="3200" b="1" dirty="0" smtClean="0">
                <a:solidFill>
                  <a:srgbClr val="51BBFD"/>
                </a:solidFill>
              </a:rPr>
              <a:t>яблоня</a:t>
            </a:r>
            <a:endParaRPr lang="ru-RU" sz="3200" dirty="0"/>
          </a:p>
        </p:txBody>
      </p:sp>
      <p:pic>
        <p:nvPicPr>
          <p:cNvPr id="52226" name="Picture 2" descr="http://serhii.ru/_ph/13/900237614.jpg"/>
          <p:cNvPicPr>
            <a:picLocks noChangeAspect="1" noChangeArrowheads="1"/>
          </p:cNvPicPr>
          <p:nvPr/>
        </p:nvPicPr>
        <p:blipFill>
          <a:blip r:embed="rId2" cstate="print"/>
          <a:srcRect/>
          <a:stretch>
            <a:fillRect/>
          </a:stretch>
        </p:blipFill>
        <p:spPr bwMode="auto">
          <a:xfrm>
            <a:off x="1475656" y="1196752"/>
            <a:ext cx="6915469" cy="4608512"/>
          </a:xfrm>
          <a:prstGeom prst="rect">
            <a:avLst/>
          </a:prstGeom>
          <a:noFill/>
        </p:spPr>
      </p:pic>
    </p:spTree>
    <p:extLst>
      <p:ext uri="{BB962C8B-B14F-4D97-AF65-F5344CB8AC3E}">
        <p14:creationId xmlns:p14="http://schemas.microsoft.com/office/powerpoint/2010/main" xmlns="" val="42015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412776"/>
            <a:ext cx="5976664" cy="2554545"/>
          </a:xfrm>
          <a:prstGeom prst="rect">
            <a:avLst/>
          </a:prstGeom>
        </p:spPr>
        <p:txBody>
          <a:bodyPr wrap="square">
            <a:spAutoFit/>
          </a:bodyPr>
          <a:lstStyle/>
          <a:p>
            <a:r>
              <a:rPr lang="ru-RU" sz="4000" b="1" dirty="0" smtClean="0">
                <a:solidFill>
                  <a:srgbClr val="51BBFD"/>
                </a:solidFill>
                <a:ea typeface="+mj-ea"/>
                <a:cs typeface="+mj-cs"/>
              </a:rPr>
              <a:t>Какой цветок лекарственный:</a:t>
            </a:r>
          </a:p>
          <a:p>
            <a:r>
              <a:rPr lang="ru-RU" sz="4000" b="1" dirty="0" smtClean="0">
                <a:solidFill>
                  <a:srgbClr val="51BBFD"/>
                </a:solidFill>
                <a:ea typeface="+mj-ea"/>
                <a:cs typeface="+mj-cs"/>
              </a:rPr>
              <a:t>пион,  ромашка, гладиолус?</a:t>
            </a:r>
            <a:endParaRPr lang="ru-RU" dirty="0"/>
          </a:p>
        </p:txBody>
      </p:sp>
      <p:sp>
        <p:nvSpPr>
          <p:cNvPr id="10" name="Прямоугольник 9"/>
          <p:cNvSpPr/>
          <p:nvPr/>
        </p:nvSpPr>
        <p:spPr>
          <a:xfrm>
            <a:off x="3419872" y="5805264"/>
            <a:ext cx="1301959" cy="369332"/>
          </a:xfrm>
          <a:prstGeom prst="rect">
            <a:avLst/>
          </a:prstGeom>
        </p:spPr>
        <p:txBody>
          <a:bodyPr wrap="none">
            <a:spAutoFit/>
          </a:bodyPr>
          <a:lstStyle/>
          <a:p>
            <a:r>
              <a:rPr lang="ru-RU" b="1" dirty="0" smtClean="0">
                <a:solidFill>
                  <a:srgbClr val="51BBFD"/>
                </a:solidFill>
              </a:rPr>
              <a:t>ромашка</a:t>
            </a:r>
            <a:endParaRPr lang="ru-RU" dirty="0"/>
          </a:p>
        </p:txBody>
      </p:sp>
      <p:pic>
        <p:nvPicPr>
          <p:cNvPr id="7" name="Рисунок 6" descr="http://koffkindom.ru/wp-content/uploads/2016/02/%D0%A0%D0%BE%D0%BC%D0%B0%D1%88%D0%BA%D0%B0-%D0%BD%D0%B0-%D1%81%D0%BE%D0%BB%D0%BD%D1%86%D0%B5-1024x772.jpg"/>
          <p:cNvPicPr/>
          <p:nvPr/>
        </p:nvPicPr>
        <p:blipFill>
          <a:blip r:embed="rId3" cstate="print"/>
          <a:srcRect/>
          <a:stretch>
            <a:fillRect/>
          </a:stretch>
        </p:blipFill>
        <p:spPr bwMode="auto">
          <a:xfrm>
            <a:off x="1547664" y="764704"/>
            <a:ext cx="5832648" cy="3888432"/>
          </a:xfrm>
          <a:prstGeom prst="rect">
            <a:avLst/>
          </a:prstGeom>
          <a:noFill/>
          <a:ln w="9525">
            <a:noFill/>
            <a:miter lim="800000"/>
            <a:headEnd/>
            <a:tailEnd/>
          </a:ln>
        </p:spPr>
      </p:pic>
    </p:spTree>
    <p:extLst>
      <p:ext uri="{BB962C8B-B14F-4D97-AF65-F5344CB8AC3E}">
        <p14:creationId xmlns:p14="http://schemas.microsoft.com/office/powerpoint/2010/main" xmlns="" val="12424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53"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2009</TotalTime>
  <Words>815</Words>
  <Application>Microsoft Office PowerPoint</Application>
  <PresentationFormat>Экран (4:3)</PresentationFormat>
  <Paragraphs>158</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Ион</vt:lpstr>
      <vt:lpstr>  ПРЕЗЕНТАЦИЯ к викторине по ФЦКМ для подготовительной группы</vt:lpstr>
      <vt:lpstr>Слайд 2</vt:lpstr>
      <vt:lpstr>Слайд 3</vt:lpstr>
      <vt:lpstr>Слайд 4</vt:lpstr>
      <vt:lpstr>Словно синий огонёк Кто-то вдруг во ржи зажёг. Яркий полевой цветок. Что же это?  </vt:lpstr>
      <vt:lpstr>  Колокол колышется, А звона не слышится. </vt:lpstr>
      <vt:lpstr>Какое дерево так цветёт?</vt:lpstr>
      <vt:lpstr>Какое дерево так цветёт?</vt:lpstr>
      <vt:lpstr>Слайд 9</vt:lpstr>
      <vt:lpstr>Слайд 10</vt:lpstr>
      <vt:lpstr>   Мы вчера венок плели, Ох, красивые цветы! Красные тюльпаны, Жёлтые бананы, Розовая роза, Жёлтая мимоза, Белая гвоздика. Красная брусника. Сколько перечислено названий цветов?  </vt:lpstr>
      <vt:lpstr>Слайд 12</vt:lpstr>
      <vt:lpstr>Разделить множество цветов  на белые и  растущие  в воде. Что находится в общей зоне? </vt:lpstr>
      <vt:lpstr>Слайд 14</vt:lpstr>
      <vt:lpstr>Слайд 15</vt:lpstr>
      <vt:lpstr>Слайд 16</vt:lpstr>
      <vt:lpstr>Слайд 17</vt:lpstr>
      <vt:lpstr>Слайд 18</vt:lpstr>
      <vt:lpstr>Физкультминутка</vt:lpstr>
      <vt:lpstr>Слайд 20</vt:lpstr>
      <vt:lpstr>Слайд 21</vt:lpstr>
      <vt:lpstr>        Отгадайте ребусы </vt:lpstr>
      <vt:lpstr>Слайд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Масейкин</cp:lastModifiedBy>
  <cp:revision>218</cp:revision>
  <dcterms:created xsi:type="dcterms:W3CDTF">2016-05-15T09:55:41Z</dcterms:created>
  <dcterms:modified xsi:type="dcterms:W3CDTF">2018-04-16T12:00:09Z</dcterms:modified>
</cp:coreProperties>
</file>