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0" r:id="rId4"/>
    <p:sldId id="261" r:id="rId5"/>
    <p:sldId id="262" r:id="rId6"/>
    <p:sldId id="263" r:id="rId7"/>
    <p:sldId id="268" r:id="rId8"/>
    <p:sldId id="264" r:id="rId9"/>
    <p:sldId id="265" r:id="rId10"/>
    <p:sldId id="276" r:id="rId11"/>
    <p:sldId id="277" r:id="rId12"/>
    <p:sldId id="284" r:id="rId13"/>
    <p:sldId id="270" r:id="rId14"/>
    <p:sldId id="275" r:id="rId15"/>
    <p:sldId id="274" r:id="rId16"/>
    <p:sldId id="267" r:id="rId17"/>
    <p:sldId id="271" r:id="rId18"/>
    <p:sldId id="266" r:id="rId19"/>
    <p:sldId id="280" r:id="rId20"/>
    <p:sldId id="272" r:id="rId21"/>
    <p:sldId id="278" r:id="rId22"/>
    <p:sldId id="279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2069" autoAdjust="0"/>
    <p:restoredTop sz="86380" autoAdjust="0"/>
  </p:normalViewPr>
  <p:slideViewPr>
    <p:cSldViewPr>
      <p:cViewPr varScale="1">
        <p:scale>
          <a:sx n="113" d="100"/>
          <a:sy n="113" d="100"/>
        </p:scale>
        <p:origin x="-16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1A004-DD66-464F-85B7-D126806598CB}" type="doc">
      <dgm:prSet loTypeId="urn:microsoft.com/office/officeart/2005/8/layout/radial4" loCatId="relationship" qsTypeId="urn:microsoft.com/office/officeart/2005/8/quickstyle/3d7" qsCatId="3D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2E7DF470-D4F3-477F-906D-BFAF7DC5EE92}">
      <dgm:prSet phldrT="[Текст]"/>
      <dgm:spPr/>
      <dgm:t>
        <a:bodyPr/>
        <a:lstStyle/>
        <a:p>
          <a:r>
            <a:rPr lang="ru-RU" dirty="0" smtClean="0"/>
            <a:t>Ребенок</a:t>
          </a:r>
          <a:endParaRPr lang="ru-RU" dirty="0"/>
        </a:p>
      </dgm:t>
    </dgm:pt>
    <dgm:pt modelId="{9D780B58-0AE6-4E43-9646-C6E57D1FA584}" type="parTrans" cxnId="{70805126-CE20-4B39-B85F-5317724D09A4}">
      <dgm:prSet/>
      <dgm:spPr/>
      <dgm:t>
        <a:bodyPr/>
        <a:lstStyle/>
        <a:p>
          <a:endParaRPr lang="ru-RU"/>
        </a:p>
      </dgm:t>
    </dgm:pt>
    <dgm:pt modelId="{B00CB977-8192-49E9-9654-CDA653C8BFEB}" type="sibTrans" cxnId="{70805126-CE20-4B39-B85F-5317724D09A4}">
      <dgm:prSet/>
      <dgm:spPr/>
      <dgm:t>
        <a:bodyPr/>
        <a:lstStyle/>
        <a:p>
          <a:endParaRPr lang="ru-RU"/>
        </a:p>
      </dgm:t>
    </dgm:pt>
    <dgm:pt modelId="{C6A4E6FD-8590-414E-B22D-35CE5E40F719}">
      <dgm:prSet phldrT="[Текст]"/>
      <dgm:spPr/>
      <dgm:t>
        <a:bodyPr/>
        <a:lstStyle/>
        <a:p>
          <a:r>
            <a:rPr lang="ru-RU" dirty="0" smtClean="0"/>
            <a:t>Родители</a:t>
          </a:r>
          <a:endParaRPr lang="ru-RU" dirty="0"/>
        </a:p>
      </dgm:t>
    </dgm:pt>
    <dgm:pt modelId="{C18F0FAB-2B15-45B5-AF35-1C1F222E7A70}" type="parTrans" cxnId="{90EA66DE-D9C9-4ACF-BAFE-72D68C4B5369}">
      <dgm:prSet/>
      <dgm:spPr/>
      <dgm:t>
        <a:bodyPr/>
        <a:lstStyle/>
        <a:p>
          <a:endParaRPr lang="ru-RU"/>
        </a:p>
      </dgm:t>
    </dgm:pt>
    <dgm:pt modelId="{31184C45-942A-48AD-839E-A8A8C46F9033}" type="sibTrans" cxnId="{90EA66DE-D9C9-4ACF-BAFE-72D68C4B5369}">
      <dgm:prSet/>
      <dgm:spPr/>
      <dgm:t>
        <a:bodyPr/>
        <a:lstStyle/>
        <a:p>
          <a:endParaRPr lang="ru-RU"/>
        </a:p>
      </dgm:t>
    </dgm:pt>
    <dgm:pt modelId="{6F28695C-09D4-48FB-9D3F-C742BEC72273}">
      <dgm:prSet phldrT="[Текст]"/>
      <dgm:spPr/>
      <dgm:t>
        <a:bodyPr/>
        <a:lstStyle/>
        <a:p>
          <a:r>
            <a:rPr lang="ru-RU" dirty="0" smtClean="0"/>
            <a:t>Педагоги </a:t>
          </a:r>
          <a:endParaRPr lang="ru-RU" dirty="0"/>
        </a:p>
      </dgm:t>
    </dgm:pt>
    <dgm:pt modelId="{2B7BE7B9-08A1-4243-932C-09F1B39810E4}" type="parTrans" cxnId="{40E80A5E-0693-49DD-B96A-14ED29DA29CF}">
      <dgm:prSet/>
      <dgm:spPr/>
      <dgm:t>
        <a:bodyPr/>
        <a:lstStyle/>
        <a:p>
          <a:endParaRPr lang="ru-RU"/>
        </a:p>
      </dgm:t>
    </dgm:pt>
    <dgm:pt modelId="{01D79949-6AB4-47EA-B625-7581CB35ED44}" type="sibTrans" cxnId="{40E80A5E-0693-49DD-B96A-14ED29DA29CF}">
      <dgm:prSet/>
      <dgm:spPr/>
      <dgm:t>
        <a:bodyPr/>
        <a:lstStyle/>
        <a:p>
          <a:endParaRPr lang="ru-RU"/>
        </a:p>
      </dgm:t>
    </dgm:pt>
    <dgm:pt modelId="{2C178F37-99F8-4800-80C6-7BEFAD329EFB}">
      <dgm:prSet phldrT="[Текст]"/>
      <dgm:spPr/>
      <dgm:t>
        <a:bodyPr/>
        <a:lstStyle/>
        <a:p>
          <a:r>
            <a:rPr lang="ru-RU" dirty="0" smtClean="0"/>
            <a:t>Дети группы «Кузнечик»</a:t>
          </a:r>
          <a:endParaRPr lang="ru-RU" dirty="0"/>
        </a:p>
      </dgm:t>
    </dgm:pt>
    <dgm:pt modelId="{12014378-1F55-4758-B27D-E307C68A33C0}" type="parTrans" cxnId="{570A2D0A-F5B3-416F-BA48-5DBF47BC87E3}">
      <dgm:prSet/>
      <dgm:spPr/>
      <dgm:t>
        <a:bodyPr/>
        <a:lstStyle/>
        <a:p>
          <a:endParaRPr lang="ru-RU"/>
        </a:p>
      </dgm:t>
    </dgm:pt>
    <dgm:pt modelId="{E5EFE01B-1360-4D23-B248-E5F1823B6D09}" type="sibTrans" cxnId="{570A2D0A-F5B3-416F-BA48-5DBF47BC87E3}">
      <dgm:prSet/>
      <dgm:spPr/>
      <dgm:t>
        <a:bodyPr/>
        <a:lstStyle/>
        <a:p>
          <a:endParaRPr lang="ru-RU"/>
        </a:p>
      </dgm:t>
    </dgm:pt>
    <dgm:pt modelId="{6C944134-D2F7-4D49-83A4-62D518627F7A}" type="pres">
      <dgm:prSet presAssocID="{E671A004-DD66-464F-85B7-D126806598CB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8E1A7C5-4796-4866-B6B8-6F0ECECB837E}" type="pres">
      <dgm:prSet presAssocID="{2E7DF470-D4F3-477F-906D-BFAF7DC5EE92}" presName="centerShape" presStyleLbl="node0" presStyleIdx="0" presStyleCnt="1"/>
      <dgm:spPr/>
      <dgm:t>
        <a:bodyPr/>
        <a:lstStyle/>
        <a:p>
          <a:endParaRPr lang="ru-RU"/>
        </a:p>
      </dgm:t>
    </dgm:pt>
    <dgm:pt modelId="{0284EA4F-1D85-44FE-B8A2-AADCC2DEF942}" type="pres">
      <dgm:prSet presAssocID="{C18F0FAB-2B15-45B5-AF35-1C1F222E7A70}" presName="parTrans" presStyleLbl="bgSibTrans2D1" presStyleIdx="0" presStyleCnt="3"/>
      <dgm:spPr/>
      <dgm:t>
        <a:bodyPr/>
        <a:lstStyle/>
        <a:p>
          <a:endParaRPr lang="ru-RU"/>
        </a:p>
      </dgm:t>
    </dgm:pt>
    <dgm:pt modelId="{2C013B57-F739-42D0-8D48-650BD43CFFB1}" type="pres">
      <dgm:prSet presAssocID="{C6A4E6FD-8590-414E-B22D-35CE5E40F719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16C82-EBD0-4CE1-8DFB-14D550FAA2C7}" type="pres">
      <dgm:prSet presAssocID="{2B7BE7B9-08A1-4243-932C-09F1B39810E4}" presName="parTrans" presStyleLbl="bgSibTrans2D1" presStyleIdx="1" presStyleCnt="3"/>
      <dgm:spPr/>
      <dgm:t>
        <a:bodyPr/>
        <a:lstStyle/>
        <a:p>
          <a:endParaRPr lang="ru-RU"/>
        </a:p>
      </dgm:t>
    </dgm:pt>
    <dgm:pt modelId="{28FD9D46-B76D-43BB-BC58-AE60386ECFB1}" type="pres">
      <dgm:prSet presAssocID="{6F28695C-09D4-48FB-9D3F-C742BEC72273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F4A718-80D0-486A-A72C-607A685DB9E5}" type="pres">
      <dgm:prSet presAssocID="{12014378-1F55-4758-B27D-E307C68A33C0}" presName="parTrans" presStyleLbl="bgSibTrans2D1" presStyleIdx="2" presStyleCnt="3"/>
      <dgm:spPr/>
      <dgm:t>
        <a:bodyPr/>
        <a:lstStyle/>
        <a:p>
          <a:endParaRPr lang="ru-RU"/>
        </a:p>
      </dgm:t>
    </dgm:pt>
    <dgm:pt modelId="{1ADF5489-54FA-4550-936E-0B7807D45CE8}" type="pres">
      <dgm:prSet presAssocID="{2C178F37-99F8-4800-80C6-7BEFAD329EFB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A2B0F17-2D7E-4744-A65C-609F6E84BFF2}" type="presOf" srcId="{6F28695C-09D4-48FB-9D3F-C742BEC72273}" destId="{28FD9D46-B76D-43BB-BC58-AE60386ECFB1}" srcOrd="0" destOrd="0" presId="urn:microsoft.com/office/officeart/2005/8/layout/radial4"/>
    <dgm:cxn modelId="{AFBBC207-480F-4985-9E00-E3C104E7A336}" type="presOf" srcId="{2B7BE7B9-08A1-4243-932C-09F1B39810E4}" destId="{5E916C82-EBD0-4CE1-8DFB-14D550FAA2C7}" srcOrd="0" destOrd="0" presId="urn:microsoft.com/office/officeart/2005/8/layout/radial4"/>
    <dgm:cxn modelId="{40E80A5E-0693-49DD-B96A-14ED29DA29CF}" srcId="{2E7DF470-D4F3-477F-906D-BFAF7DC5EE92}" destId="{6F28695C-09D4-48FB-9D3F-C742BEC72273}" srcOrd="1" destOrd="0" parTransId="{2B7BE7B9-08A1-4243-932C-09F1B39810E4}" sibTransId="{01D79949-6AB4-47EA-B625-7581CB35ED44}"/>
    <dgm:cxn modelId="{570A2D0A-F5B3-416F-BA48-5DBF47BC87E3}" srcId="{2E7DF470-D4F3-477F-906D-BFAF7DC5EE92}" destId="{2C178F37-99F8-4800-80C6-7BEFAD329EFB}" srcOrd="2" destOrd="0" parTransId="{12014378-1F55-4758-B27D-E307C68A33C0}" sibTransId="{E5EFE01B-1360-4D23-B248-E5F1823B6D09}"/>
    <dgm:cxn modelId="{06840464-C144-49F1-95AC-E16022A588F5}" type="presOf" srcId="{2C178F37-99F8-4800-80C6-7BEFAD329EFB}" destId="{1ADF5489-54FA-4550-936E-0B7807D45CE8}" srcOrd="0" destOrd="0" presId="urn:microsoft.com/office/officeart/2005/8/layout/radial4"/>
    <dgm:cxn modelId="{90EA66DE-D9C9-4ACF-BAFE-72D68C4B5369}" srcId="{2E7DF470-D4F3-477F-906D-BFAF7DC5EE92}" destId="{C6A4E6FD-8590-414E-B22D-35CE5E40F719}" srcOrd="0" destOrd="0" parTransId="{C18F0FAB-2B15-45B5-AF35-1C1F222E7A70}" sibTransId="{31184C45-942A-48AD-839E-A8A8C46F9033}"/>
    <dgm:cxn modelId="{1B1650F9-61C1-49E0-B53E-AD96AB83F4E5}" type="presOf" srcId="{E671A004-DD66-464F-85B7-D126806598CB}" destId="{6C944134-D2F7-4D49-83A4-62D518627F7A}" srcOrd="0" destOrd="0" presId="urn:microsoft.com/office/officeart/2005/8/layout/radial4"/>
    <dgm:cxn modelId="{4F317287-878F-470A-9D95-9A7203A516E7}" type="presOf" srcId="{C18F0FAB-2B15-45B5-AF35-1C1F222E7A70}" destId="{0284EA4F-1D85-44FE-B8A2-AADCC2DEF942}" srcOrd="0" destOrd="0" presId="urn:microsoft.com/office/officeart/2005/8/layout/radial4"/>
    <dgm:cxn modelId="{19F8BC84-E63B-4BB0-A2EF-74EAC24EB3D4}" type="presOf" srcId="{12014378-1F55-4758-B27D-E307C68A33C0}" destId="{E2F4A718-80D0-486A-A72C-607A685DB9E5}" srcOrd="0" destOrd="0" presId="urn:microsoft.com/office/officeart/2005/8/layout/radial4"/>
    <dgm:cxn modelId="{70805126-CE20-4B39-B85F-5317724D09A4}" srcId="{E671A004-DD66-464F-85B7-D126806598CB}" destId="{2E7DF470-D4F3-477F-906D-BFAF7DC5EE92}" srcOrd="0" destOrd="0" parTransId="{9D780B58-0AE6-4E43-9646-C6E57D1FA584}" sibTransId="{B00CB977-8192-49E9-9654-CDA653C8BFEB}"/>
    <dgm:cxn modelId="{3BE69ECD-4858-4CFF-83E9-48074A179763}" type="presOf" srcId="{C6A4E6FD-8590-414E-B22D-35CE5E40F719}" destId="{2C013B57-F739-42D0-8D48-650BD43CFFB1}" srcOrd="0" destOrd="0" presId="urn:microsoft.com/office/officeart/2005/8/layout/radial4"/>
    <dgm:cxn modelId="{AA6610BD-B78F-455F-9A77-8C918BA5DD29}" type="presOf" srcId="{2E7DF470-D4F3-477F-906D-BFAF7DC5EE92}" destId="{C8E1A7C5-4796-4866-B6B8-6F0ECECB837E}" srcOrd="0" destOrd="0" presId="urn:microsoft.com/office/officeart/2005/8/layout/radial4"/>
    <dgm:cxn modelId="{EFFA21F0-A3AF-4875-9400-1269C406F5B5}" type="presParOf" srcId="{6C944134-D2F7-4D49-83A4-62D518627F7A}" destId="{C8E1A7C5-4796-4866-B6B8-6F0ECECB837E}" srcOrd="0" destOrd="0" presId="urn:microsoft.com/office/officeart/2005/8/layout/radial4"/>
    <dgm:cxn modelId="{F31FB31A-071A-4A03-9926-D8B5BEE035CA}" type="presParOf" srcId="{6C944134-D2F7-4D49-83A4-62D518627F7A}" destId="{0284EA4F-1D85-44FE-B8A2-AADCC2DEF942}" srcOrd="1" destOrd="0" presId="urn:microsoft.com/office/officeart/2005/8/layout/radial4"/>
    <dgm:cxn modelId="{D2553454-4780-4DF5-9625-A08A493192ED}" type="presParOf" srcId="{6C944134-D2F7-4D49-83A4-62D518627F7A}" destId="{2C013B57-F739-42D0-8D48-650BD43CFFB1}" srcOrd="2" destOrd="0" presId="urn:microsoft.com/office/officeart/2005/8/layout/radial4"/>
    <dgm:cxn modelId="{221A92CE-4E8C-4C90-A9D0-3D1A994C6F25}" type="presParOf" srcId="{6C944134-D2F7-4D49-83A4-62D518627F7A}" destId="{5E916C82-EBD0-4CE1-8DFB-14D550FAA2C7}" srcOrd="3" destOrd="0" presId="urn:microsoft.com/office/officeart/2005/8/layout/radial4"/>
    <dgm:cxn modelId="{798853E3-01C4-4F03-8AEC-4E9C483CFC11}" type="presParOf" srcId="{6C944134-D2F7-4D49-83A4-62D518627F7A}" destId="{28FD9D46-B76D-43BB-BC58-AE60386ECFB1}" srcOrd="4" destOrd="0" presId="urn:microsoft.com/office/officeart/2005/8/layout/radial4"/>
    <dgm:cxn modelId="{CC0E4937-0FD2-4C5A-A0B8-0A89B48CF462}" type="presParOf" srcId="{6C944134-D2F7-4D49-83A4-62D518627F7A}" destId="{E2F4A718-80D0-486A-A72C-607A685DB9E5}" srcOrd="5" destOrd="0" presId="urn:microsoft.com/office/officeart/2005/8/layout/radial4"/>
    <dgm:cxn modelId="{E9FD8819-C42F-4F90-8979-D3496BB9EF44}" type="presParOf" srcId="{6C944134-D2F7-4D49-83A4-62D518627F7A}" destId="{1ADF5489-54FA-4550-936E-0B7807D45CE8}" srcOrd="6" destOrd="0" presId="urn:microsoft.com/office/officeart/2005/8/layout/radial4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ºÐ°ÑÑÐ¸Ð½ÐºÐ¸ lego Ð¶Ð¸Ð²Ð¾ÑÐ½ÑÐµ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33220"/>
            <a:ext cx="8919824" cy="6624780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Autofit/>
          </a:bodyPr>
          <a:lstStyle/>
          <a:p>
            <a:r>
              <a:rPr lang="ru-RU" sz="1800" dirty="0" smtClean="0"/>
              <a:t>МАОУ «ОЦ №2 г.Челябинска»</a:t>
            </a:r>
            <a:br>
              <a:rPr lang="ru-RU" sz="1800" dirty="0" smtClean="0"/>
            </a:br>
            <a:r>
              <a:rPr lang="ru-RU" sz="1800" dirty="0" smtClean="0"/>
              <a:t>гр. «Кузнечик»</a:t>
            </a:r>
            <a:endParaRPr lang="ru-RU" sz="1800" dirty="0"/>
          </a:p>
        </p:txBody>
      </p:sp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>
          <a:xfrm>
            <a:off x="571472" y="5000636"/>
            <a:ext cx="5429288" cy="1714512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en-US" sz="7700" b="1" dirty="0" smtClean="0">
                <a:solidFill>
                  <a:srgbClr val="00B050"/>
                </a:solidFill>
                <a:latin typeface="Arial Black" pitchFamily="34" charset="0"/>
              </a:rPr>
              <a:t>LEGO</a:t>
            </a:r>
          </a:p>
          <a:p>
            <a:pPr algn="ctr">
              <a:buNone/>
            </a:pPr>
            <a:r>
              <a:rPr lang="ru-RU" sz="7700" b="1" dirty="0" smtClean="0">
                <a:solidFill>
                  <a:srgbClr val="00B050"/>
                </a:solidFill>
                <a:latin typeface="Arial Black" pitchFamily="34" charset="0"/>
              </a:rPr>
              <a:t>ДЕРЕВНЯ</a:t>
            </a:r>
          </a:p>
          <a:p>
            <a:endParaRPr lang="ru-RU" sz="7200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4"/>
          </p:nvPr>
        </p:nvSpPr>
        <p:spPr>
          <a:xfrm>
            <a:off x="6572264" y="5715016"/>
            <a:ext cx="2357454" cy="928694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Подготовила</a:t>
            </a:r>
          </a:p>
          <a:p>
            <a:pPr algn="ctr">
              <a:buNone/>
            </a:pPr>
            <a:r>
              <a:rPr lang="ru-RU" dirty="0" smtClean="0">
                <a:latin typeface="Arial Black" pitchFamily="34" charset="0"/>
              </a:rPr>
              <a:t>Воспитатель</a:t>
            </a:r>
          </a:p>
          <a:p>
            <a:pPr algn="ctr">
              <a:buNone/>
            </a:pPr>
            <a:r>
              <a:rPr lang="ru-RU" dirty="0" err="1" smtClean="0">
                <a:latin typeface="Arial Black" pitchFamily="34" charset="0"/>
              </a:rPr>
              <a:t>Чигвинцева</a:t>
            </a:r>
            <a:r>
              <a:rPr lang="ru-RU" dirty="0" smtClean="0">
                <a:latin typeface="Arial Black" pitchFamily="34" charset="0"/>
              </a:rPr>
              <a:t> О.Ю.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DCIM\317CDPFQ\S3170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50129" y="1178703"/>
            <a:ext cx="5214974" cy="3286149"/>
          </a:xfrm>
          <a:prstGeom prst="rect">
            <a:avLst/>
          </a:prstGeom>
          <a:noFill/>
        </p:spPr>
      </p:pic>
      <p:pic>
        <p:nvPicPr>
          <p:cNvPr id="6147" name="Picture 3" descr="H:\DCIM\317CDPFQ\S31700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03825" y="2754301"/>
            <a:ext cx="5080003" cy="2857502"/>
          </a:xfrm>
          <a:prstGeom prst="rect">
            <a:avLst/>
          </a:prstGeom>
          <a:noFill/>
        </p:spPr>
      </p:pic>
      <p:pic>
        <p:nvPicPr>
          <p:cNvPr id="6148" name="Picture 4" descr="H:\DCIM\317CDPFQ\S31700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444742" y="1770044"/>
            <a:ext cx="4826002" cy="27146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:\DCIM\317CDPFQ\S317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726301" y="1512062"/>
            <a:ext cx="6096011" cy="4071967"/>
          </a:xfrm>
          <a:prstGeom prst="rect">
            <a:avLst/>
          </a:prstGeom>
          <a:noFill/>
        </p:spPr>
      </p:pic>
      <p:pic>
        <p:nvPicPr>
          <p:cNvPr id="7171" name="Picture 3" descr="H:\DCIM\317CDPFQ\S31700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118660" y="2453713"/>
            <a:ext cx="3143272" cy="4236588"/>
          </a:xfrm>
          <a:prstGeom prst="rect">
            <a:avLst/>
          </a:prstGeom>
          <a:noFill/>
        </p:spPr>
      </p:pic>
      <p:pic>
        <p:nvPicPr>
          <p:cNvPr id="7172" name="Picture 4" descr="H:\DCIM\317CDPFQ\S317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214290"/>
            <a:ext cx="4444989" cy="25003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H:\DCIM\317CDPFQ\S317004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08861" y="857231"/>
            <a:ext cx="8477982" cy="51435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Изготовление дидактических игр.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  <p:pic>
        <p:nvPicPr>
          <p:cNvPr id="7" name="Picture 2" descr="H:\DCIM\317CDPFQ\S3170012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14422"/>
            <a:ext cx="4699000" cy="2643188"/>
          </a:xfrm>
          <a:prstGeom prst="rect">
            <a:avLst/>
          </a:prstGeom>
          <a:noFill/>
        </p:spPr>
      </p:pic>
      <p:pic>
        <p:nvPicPr>
          <p:cNvPr id="9" name="Picture 3" descr="H:\DCIM\317CDPFQ\S317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4000504"/>
            <a:ext cx="4786314" cy="26923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:\DCIM\317CDPFQ\S3170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4572032" cy="3978186"/>
          </a:xfrm>
          <a:prstGeom prst="rect">
            <a:avLst/>
          </a:prstGeom>
          <a:noFill/>
        </p:spPr>
      </p:pic>
      <p:pic>
        <p:nvPicPr>
          <p:cNvPr id="5124" name="Picture 4" descr="H:\DCIM\317CDPFQ\S3170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214686"/>
            <a:ext cx="6072198" cy="341561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:\DCIM\317CDPFQ\S31700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5214942" cy="2933405"/>
          </a:xfrm>
          <a:prstGeom prst="rect">
            <a:avLst/>
          </a:prstGeom>
          <a:noFill/>
        </p:spPr>
      </p:pic>
      <p:pic>
        <p:nvPicPr>
          <p:cNvPr id="3076" name="Picture 4" descr="H:\DCIM\317CDPFQ\S317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3000372"/>
            <a:ext cx="6548451" cy="3683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74638"/>
            <a:ext cx="8286808" cy="3082924"/>
          </a:xfrm>
        </p:spPr>
        <p:txBody>
          <a:bodyPr>
            <a:noAutofit/>
          </a:bodyPr>
          <a:lstStyle/>
          <a:p>
            <a:pPr algn="l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Приобретение необходимого оборудования  (контейнеры, земля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семена). 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Посадка растений.</a:t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9458" name="Picture 2" descr="H:\DCIM\316CDPFQ\S316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5131598" y="2797964"/>
            <a:ext cx="4953034" cy="2786082"/>
          </a:xfrm>
          <a:prstGeom prst="rect">
            <a:avLst/>
          </a:prstGeom>
          <a:noFill/>
        </p:spPr>
      </p:pic>
      <p:pic>
        <p:nvPicPr>
          <p:cNvPr id="19459" name="Picture 3" descr="H:\DCIM\316CDPFQ\S316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-603286" y="3460750"/>
            <a:ext cx="4064029" cy="2286016"/>
          </a:xfrm>
          <a:prstGeom prst="rect">
            <a:avLst/>
          </a:prstGeom>
          <a:noFill/>
        </p:spPr>
      </p:pic>
      <p:pic>
        <p:nvPicPr>
          <p:cNvPr id="19460" name="Picture 4" descr="H:\DCIM\316CDPFQ\S316001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237541" y="3120256"/>
            <a:ext cx="2954409" cy="2000264"/>
          </a:xfrm>
          <a:prstGeom prst="rect">
            <a:avLst/>
          </a:prstGeom>
          <a:noFill/>
        </p:spPr>
      </p:pic>
      <p:pic>
        <p:nvPicPr>
          <p:cNvPr id="19461" name="Picture 5" descr="H:\DCIM\316CDPFQ\S316000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992560" y="4365633"/>
            <a:ext cx="2801958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>
            <a:noAutofit/>
          </a:bodyPr>
          <a:lstStyle/>
          <a:p>
            <a:r>
              <a:rPr lang="ru-RU" sz="5400" dirty="0" smtClean="0"/>
              <a:t>Исследовательский этап</a:t>
            </a:r>
            <a:endParaRPr lang="ru-RU" sz="5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285861"/>
            <a:ext cx="8715436" cy="1285883"/>
          </a:xfrm>
        </p:spPr>
        <p:txBody>
          <a:bodyPr>
            <a:normAutofit fontScale="5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Дети наблюдали и ухаживали за растениями. 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Провели эксперимент: посадка лука в водопроводной и </a:t>
            </a:r>
            <a:r>
              <a:rPr lang="ru-RU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бутылированной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воде.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Устанавливали связи: растения - земля, </a:t>
            </a: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растения - вода,  растения - человек.  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22530" name="Picture 2" descr="H:\DCIM\316CDPFQ\S316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496"/>
            <a:ext cx="4214842" cy="2786083"/>
          </a:xfrm>
          <a:prstGeom prst="rect">
            <a:avLst/>
          </a:prstGeom>
          <a:noFill/>
        </p:spPr>
      </p:pic>
      <p:pic>
        <p:nvPicPr>
          <p:cNvPr id="22531" name="Picture 3" descr="H:\DCIM\316CDPFQ\S31600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697164" y="2661027"/>
            <a:ext cx="4000464" cy="2250261"/>
          </a:xfrm>
          <a:prstGeom prst="rect">
            <a:avLst/>
          </a:prstGeom>
          <a:noFill/>
        </p:spPr>
      </p:pic>
      <p:pic>
        <p:nvPicPr>
          <p:cNvPr id="22532" name="Picture 4" descr="H:\DCIM\316CDPFQ\S31600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3372" y="4572008"/>
            <a:ext cx="3429024" cy="1928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DCIM\317CDPFQ\S317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869187" y="1297759"/>
            <a:ext cx="4953003" cy="2786064"/>
          </a:xfrm>
          <a:prstGeom prst="rect">
            <a:avLst/>
          </a:prstGeom>
          <a:noFill/>
        </p:spPr>
      </p:pic>
      <p:pic>
        <p:nvPicPr>
          <p:cNvPr id="10244" name="Picture 4" descr="H:\DCIM\317CDPFQ\S317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528000" y="1329596"/>
            <a:ext cx="4118822" cy="2316838"/>
          </a:xfrm>
          <a:prstGeom prst="rect">
            <a:avLst/>
          </a:prstGeom>
          <a:noFill/>
        </p:spPr>
      </p:pic>
      <p:pic>
        <p:nvPicPr>
          <p:cNvPr id="10245" name="Picture 5" descr="H:\DCIM\317CDPFQ\S317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5081003" y="2634245"/>
            <a:ext cx="4857752" cy="27324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3" descr="H:\DCIM\317CDPFQ\S317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3286124"/>
            <a:ext cx="5969010" cy="3357568"/>
          </a:xfrm>
          <a:prstGeom prst="rect">
            <a:avLst/>
          </a:prstGeom>
          <a:noFill/>
        </p:spPr>
      </p:pic>
      <p:pic>
        <p:nvPicPr>
          <p:cNvPr id="11266" name="Picture 2" descr="H:\DCIM\317CDPFQ\S317000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85728"/>
            <a:ext cx="5357850" cy="3013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1414"/>
            <a:ext cx="8186765" cy="5715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900" dirty="0" smtClean="0">
                <a:solidFill>
                  <a:srgbClr val="7030A0"/>
                </a:solidFill>
                <a:latin typeface="Bookman Old Style" pitchFamily="18" charset="0"/>
                <a:ea typeface="+mn-ea"/>
                <a:cs typeface="+mn-cs"/>
              </a:rPr>
              <a:t>Цель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idx="1"/>
          </p:nvPr>
        </p:nvSpPr>
        <p:spPr>
          <a:xfrm>
            <a:off x="500034" y="785794"/>
            <a:ext cx="8215370" cy="2571768"/>
          </a:xfrm>
        </p:spPr>
        <p:txBody>
          <a:bodyPr>
            <a:normAutofit fontScale="25000" lnSpcReduction="20000"/>
          </a:bodyPr>
          <a:lstStyle/>
          <a:p>
            <a:pPr lvl="0" algn="ctr">
              <a:buNone/>
            </a:pPr>
            <a:r>
              <a:rPr lang="ru-RU" sz="12800" dirty="0" smtClean="0">
                <a:solidFill>
                  <a:srgbClr val="7030A0"/>
                </a:solidFill>
                <a:latin typeface="Bookman Old Style" pitchFamily="18" charset="0"/>
              </a:rPr>
              <a:t>Формирование у детей интереса к опытнической и исследовательской деятельности по выращиванию культурных растений в комнатных условиях.</a:t>
            </a:r>
          </a:p>
          <a:p>
            <a:pPr lvl="0" algn="ctr">
              <a:buNone/>
            </a:pPr>
            <a:endParaRPr lang="ru-RU" sz="6200" dirty="0" smtClean="0">
              <a:solidFill>
                <a:srgbClr val="000099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>
              <a:buNone/>
            </a:pPr>
            <a:r>
              <a:rPr lang="ru-RU" sz="16600" dirty="0" smtClean="0">
                <a:solidFill>
                  <a:srgbClr val="000099"/>
                </a:solidFill>
                <a:latin typeface="Arial" pitchFamily="34" charset="0"/>
                <a:ea typeface="Times New Roman" pitchFamily="18" charset="0"/>
              </a:rPr>
              <a:t>Задачи:</a:t>
            </a:r>
          </a:p>
          <a:p>
            <a:pPr algn="ctr">
              <a:buNone/>
            </a:pPr>
            <a:endParaRPr lang="ru-RU" sz="8800" b="1" dirty="0">
              <a:solidFill>
                <a:srgbClr val="00B050"/>
              </a:solidFill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214282" y="4071942"/>
            <a:ext cx="85725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1.Учить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 детей ухаживать за растениями в комнатных условиях.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2.Обобщать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 представления детей о необходимости света, тепла, влаги, почвы для роста растений.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3.Развивать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 познавательные и творческие способности.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4.Формировать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 доброжелательное отношение к природе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0099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600" dirty="0" smtClean="0"/>
              <a:t>аключительный этап</a:t>
            </a: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071546"/>
            <a:ext cx="8472518" cy="928694"/>
          </a:xfrm>
        </p:spPr>
        <p:txBody>
          <a:bodyPr>
            <a:normAutofit/>
          </a:bodyPr>
          <a:lstStyle/>
          <a:p>
            <a:pPr lvl="0" algn="ctr">
              <a:buNone/>
            </a:pP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Разбивка огорода на подоконнике.</a:t>
            </a:r>
            <a:endParaRPr lang="ru-RU" sz="3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2290" name="Picture 2" descr="H:\DCIM\317CDPFQ\S31700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8501058" cy="47818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:\DCIM\317CDPFQ\S31700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14290"/>
            <a:ext cx="5357850" cy="3013790"/>
          </a:xfrm>
          <a:prstGeom prst="rect">
            <a:avLst/>
          </a:prstGeom>
          <a:noFill/>
        </p:spPr>
      </p:pic>
      <p:pic>
        <p:nvPicPr>
          <p:cNvPr id="8195" name="Picture 3" descr="H:\DCIM\317CDPFQ\S31700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362027"/>
            <a:ext cx="5929322" cy="3335244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714380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DCIM\317CDPFQ\S31700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5" y="214290"/>
            <a:ext cx="6286544" cy="3536181"/>
          </a:xfrm>
          <a:prstGeom prst="rect">
            <a:avLst/>
          </a:prstGeom>
          <a:noFill/>
        </p:spPr>
      </p:pic>
      <p:pic>
        <p:nvPicPr>
          <p:cNvPr id="9219" name="Picture 3" descr="H:\DCIM\317CDPFQ\S317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3571876"/>
            <a:ext cx="5643570" cy="31745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1546"/>
          </a:xfrm>
        </p:spPr>
        <p:txBody>
          <a:bodyPr>
            <a:normAutofit fontScale="90000"/>
          </a:bodyPr>
          <a:lstStyle/>
          <a:p>
            <a:pPr lvl="0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группе был создан огород на окне. </a:t>
            </a:r>
            <a:b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13314" name="Picture 2" descr="H:\DCIM\317CDPFQ\S31700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8628827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H:\DCIM\317CDPFQ\S317005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357166"/>
            <a:ext cx="8858984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642918"/>
            <a:ext cx="8258204" cy="548324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8800" dirty="0" smtClean="0">
                <a:solidFill>
                  <a:schemeClr val="tx2"/>
                </a:solidFill>
                <a:latin typeface="Comic Sans MS" pitchFamily="66" charset="0"/>
              </a:rPr>
              <a:t>Спасибо </a:t>
            </a:r>
          </a:p>
          <a:p>
            <a:pPr algn="ctr">
              <a:buNone/>
            </a:pPr>
            <a:r>
              <a:rPr lang="ru-RU" sz="8800" dirty="0" smtClean="0">
                <a:solidFill>
                  <a:schemeClr val="tx2"/>
                </a:solidFill>
                <a:latin typeface="Comic Sans MS" pitchFamily="66" charset="0"/>
              </a:rPr>
              <a:t>за </a:t>
            </a:r>
          </a:p>
          <a:p>
            <a:pPr algn="ctr">
              <a:buNone/>
            </a:pPr>
            <a:r>
              <a:rPr lang="ru-RU" sz="8800" dirty="0" smtClean="0">
                <a:solidFill>
                  <a:schemeClr val="tx2"/>
                </a:solidFill>
                <a:latin typeface="Comic Sans MS" pitchFamily="66" charset="0"/>
              </a:rPr>
              <a:t>внимание</a:t>
            </a:r>
            <a:endParaRPr lang="ru-RU" sz="8800" dirty="0">
              <a:solidFill>
                <a:schemeClr val="tx2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609600"/>
          <a:ext cx="8839200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Выгнутая вверх стрелка 5"/>
          <p:cNvSpPr/>
          <p:nvPr/>
        </p:nvSpPr>
        <p:spPr>
          <a:xfrm rot="19464041">
            <a:off x="1824037" y="1097127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Выгнутая вверх стрелка 6"/>
          <p:cNvSpPr/>
          <p:nvPr/>
        </p:nvSpPr>
        <p:spPr>
          <a:xfrm rot="2182097">
            <a:off x="5937152" y="1101871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верх стрелка 7"/>
          <p:cNvSpPr/>
          <p:nvPr/>
        </p:nvSpPr>
        <p:spPr>
          <a:xfrm rot="14271214">
            <a:off x="1824036" y="4602329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Выгнутая вверх стрелка 8"/>
          <p:cNvSpPr/>
          <p:nvPr/>
        </p:nvSpPr>
        <p:spPr>
          <a:xfrm rot="8107289">
            <a:off x="5909513" y="4727386"/>
            <a:ext cx="1371600" cy="685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1371600" y="0"/>
            <a:ext cx="6477000" cy="762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Участники   проекта</a:t>
            </a:r>
            <a:endParaRPr lang="ru-RU" sz="2800" b="1" dirty="0">
              <a:latin typeface="Bookman Old Style" pitchFamily="18" charset="0"/>
            </a:endParaRPr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1357290" y="0"/>
            <a:ext cx="6477000" cy="7620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Bookman Old Style" pitchFamily="18" charset="0"/>
              </a:rPr>
              <a:t>Участники   проекта</a:t>
            </a:r>
            <a:endParaRPr lang="ru-RU" sz="2800" b="1" dirty="0">
              <a:latin typeface="Bookman Old Style" pitchFamily="18" charset="0"/>
            </a:endParaRPr>
          </a:p>
        </p:txBody>
      </p:sp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4800" dirty="0" smtClean="0"/>
              <a:t>Подготовительный этап</a:t>
            </a:r>
            <a:endParaRPr lang="ru-RU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071546"/>
            <a:ext cx="8472518" cy="82866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Изготовление детьми огорода на подоконнике. </a:t>
            </a:r>
            <a:endParaRPr lang="ru-RU" sz="2800" dirty="0"/>
          </a:p>
        </p:txBody>
      </p:sp>
      <p:pic>
        <p:nvPicPr>
          <p:cNvPr id="16386" name="Picture 2" descr="C:\Users\User\AppData\Local\Temp\Rar$DIa2000.4582\5wpq53zx1C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06" y="2071678"/>
            <a:ext cx="3143272" cy="4572032"/>
          </a:xfrm>
          <a:prstGeom prst="rect">
            <a:avLst/>
          </a:prstGeom>
          <a:noFill/>
        </p:spPr>
      </p:pic>
      <p:pic>
        <p:nvPicPr>
          <p:cNvPr id="16387" name="Picture 3" descr="C:\Users\User\AppData\Local\Temp\Rar$DIa2000.10193\K9c9lW-lcF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071678"/>
            <a:ext cx="2857520" cy="4572032"/>
          </a:xfrm>
          <a:prstGeom prst="rect">
            <a:avLst/>
          </a:prstGeom>
          <a:noFill/>
        </p:spPr>
      </p:pic>
      <p:pic>
        <p:nvPicPr>
          <p:cNvPr id="16388" name="Picture 4" descr="C:\Users\User\AppData\Local\Temp\Rar$DIa2000.13767\n-CpCRgjyz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2071678"/>
            <a:ext cx="2821783" cy="45720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472518" cy="147161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C:\Users\User\AppData\Local\Temp\Rar$DIa2000.25093\IMG_83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357430"/>
            <a:ext cx="4357718" cy="4357718"/>
          </a:xfrm>
          <a:prstGeom prst="rect">
            <a:avLst/>
          </a:prstGeom>
          <a:noFill/>
        </p:spPr>
      </p:pic>
      <p:pic>
        <p:nvPicPr>
          <p:cNvPr id="17411" name="Picture 3" descr="C:\Users\User\AppData\Local\Temp\Rar$DIa2000.29592\IMG_83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4143380" cy="41433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H:\DCIM\316CDPFQ\S3160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0"/>
            <a:ext cx="5357850" cy="3495997"/>
          </a:xfrm>
          <a:prstGeom prst="rect">
            <a:avLst/>
          </a:prstGeom>
          <a:noFill/>
        </p:spPr>
      </p:pic>
      <p:pic>
        <p:nvPicPr>
          <p:cNvPr id="20483" name="Picture 3" descr="H:\DCIM\316CDPFQ\S31600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143248"/>
            <a:ext cx="5357850" cy="3335244"/>
          </a:xfrm>
          <a:prstGeom prst="rect">
            <a:avLst/>
          </a:prstGeom>
          <a:noFill/>
        </p:spPr>
      </p:pic>
      <p:pic>
        <p:nvPicPr>
          <p:cNvPr id="5" name="Picture 2" descr="H:\DCIM\316CDPFQ\S31600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857232"/>
            <a:ext cx="4214842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 descr="H:\DCIM\317CDPFQ\S317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428672" y="714368"/>
            <a:ext cx="4000552" cy="2857520"/>
          </a:xfrm>
          <a:prstGeom prst="rect">
            <a:avLst/>
          </a:prstGeom>
          <a:noFill/>
        </p:spPr>
      </p:pic>
      <p:pic>
        <p:nvPicPr>
          <p:cNvPr id="4099" name="Picture 3" descr="H:\DCIM\317CDPFQ\S317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5490065" y="3225315"/>
            <a:ext cx="3878909" cy="3143271"/>
          </a:xfrm>
          <a:prstGeom prst="rect">
            <a:avLst/>
          </a:prstGeom>
          <a:noFill/>
        </p:spPr>
      </p:pic>
      <p:pic>
        <p:nvPicPr>
          <p:cNvPr id="4100" name="Picture 4" descr="H:\DCIM\317CDPFQ\S3170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2000223" y="1857373"/>
            <a:ext cx="5072098" cy="32146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1285884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Изготовление, чтение художественной литературы: стихи, загадки, пословицы, поговорки,  </a:t>
            </a:r>
            <a:b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рассказы,  сказки.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8434" name="Picture 2" descr="G:\ДС\огород\IMG-deb31fa625448b6f0b1a8e810aa70501-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33486"/>
            <a:ext cx="2571768" cy="3429025"/>
          </a:xfrm>
          <a:prstGeom prst="rect">
            <a:avLst/>
          </a:prstGeom>
          <a:noFill/>
        </p:spPr>
      </p:pic>
      <p:pic>
        <p:nvPicPr>
          <p:cNvPr id="18435" name="Picture 3" descr="G:\ДС\огород\IMG-e901e25729affa284aa90f1af84c408d-V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928934"/>
            <a:ext cx="2857520" cy="3810026"/>
          </a:xfrm>
          <a:prstGeom prst="rect">
            <a:avLst/>
          </a:prstGeom>
          <a:noFill/>
        </p:spPr>
      </p:pic>
      <p:pic>
        <p:nvPicPr>
          <p:cNvPr id="18436" name="Picture 4" descr="G:\ДС\огород\Настя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1285860"/>
            <a:ext cx="2732504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DCIM\317CDPFQ\S3170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52"/>
            <a:ext cx="5357818" cy="3013773"/>
          </a:xfrm>
          <a:prstGeom prst="rect">
            <a:avLst/>
          </a:prstGeom>
          <a:noFill/>
        </p:spPr>
      </p:pic>
      <p:pic>
        <p:nvPicPr>
          <p:cNvPr id="1029" name="Picture 5" descr="H:\DCIM\317CDPFQ\S31700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6428" y="3357562"/>
            <a:ext cx="5777278" cy="3249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140</Words>
  <Application>Microsoft Office PowerPoint</Application>
  <PresentationFormat>Экран (4:3)</PresentationFormat>
  <Paragraphs>37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МАОУ «ОЦ №2 г.Челябинска» гр. «Кузнечик»</vt:lpstr>
      <vt:lpstr>Цель:</vt:lpstr>
      <vt:lpstr>Слайд 3</vt:lpstr>
      <vt:lpstr>Подготовительный этап</vt:lpstr>
      <vt:lpstr>Слайд 5</vt:lpstr>
      <vt:lpstr>Слайд 6</vt:lpstr>
      <vt:lpstr>Слайд 7</vt:lpstr>
      <vt:lpstr>  2. Изготовление, чтение художественной литературы: стихи, загадки, пословицы, поговорки,   рассказы,  сказки.  </vt:lpstr>
      <vt:lpstr>Слайд 9</vt:lpstr>
      <vt:lpstr>Слайд 10</vt:lpstr>
      <vt:lpstr>Слайд 11</vt:lpstr>
      <vt:lpstr>Слайд 12</vt:lpstr>
      <vt:lpstr> 3. Изготовление дидактических игр. </vt:lpstr>
      <vt:lpstr>Слайд 14</vt:lpstr>
      <vt:lpstr>Слайд 15</vt:lpstr>
      <vt:lpstr> 4. Приобретение необходимого оборудования  (контейнеры, земля, семена).  5. Посадка растений.  </vt:lpstr>
      <vt:lpstr>Исследовательский этап</vt:lpstr>
      <vt:lpstr>Слайд 18</vt:lpstr>
      <vt:lpstr>Слайд 19</vt:lpstr>
      <vt:lpstr>Заключительный этап</vt:lpstr>
      <vt:lpstr>  </vt:lpstr>
      <vt:lpstr>Слайд 22</vt:lpstr>
      <vt:lpstr> В группе был создан огород на окне.  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гр. «Кузнечик»</dc:title>
  <dc:creator>Кузнечик</dc:creator>
  <cp:lastModifiedBy>User</cp:lastModifiedBy>
  <cp:revision>38</cp:revision>
  <dcterms:created xsi:type="dcterms:W3CDTF">2018-04-25T09:36:50Z</dcterms:created>
  <dcterms:modified xsi:type="dcterms:W3CDTF">2018-04-27T02:31:12Z</dcterms:modified>
</cp:coreProperties>
</file>