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7" r:id="rId2"/>
    <p:sldId id="259" r:id="rId3"/>
    <p:sldId id="258" r:id="rId4"/>
    <p:sldId id="261" r:id="rId5"/>
    <p:sldId id="262" r:id="rId6"/>
    <p:sldId id="263" r:id="rId7"/>
    <p:sldId id="275" r:id="rId8"/>
    <p:sldId id="276" r:id="rId9"/>
    <p:sldId id="278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8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17774B8-085F-4ACD-BC79-ED859DFCE22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EB64E4-1D49-4240-8F76-EF2660758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774B8-085F-4ACD-BC79-ED859DFCE22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EB64E4-1D49-4240-8F76-EF2660758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774B8-085F-4ACD-BC79-ED859DFCE22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EB64E4-1D49-4240-8F76-EF2660758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774B8-085F-4ACD-BC79-ED859DFCE22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EB64E4-1D49-4240-8F76-EF2660758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17774B8-085F-4ACD-BC79-ED859DFCE22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EB64E4-1D49-4240-8F76-EF2660758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774B8-085F-4ACD-BC79-ED859DFCE22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CEB64E4-1D49-4240-8F76-EF2660758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774B8-085F-4ACD-BC79-ED859DFCE22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CEB64E4-1D49-4240-8F76-EF2660758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774B8-085F-4ACD-BC79-ED859DFCE22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EB64E4-1D49-4240-8F76-EF2660758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774B8-085F-4ACD-BC79-ED859DFCE22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EB64E4-1D49-4240-8F76-EF2660758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17774B8-085F-4ACD-BC79-ED859DFCE22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EB64E4-1D49-4240-8F76-EF2660758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17774B8-085F-4ACD-BC79-ED859DFCE22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CEB64E4-1D49-4240-8F76-EF2660758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17774B8-085F-4ACD-BC79-ED859DFCE22E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CEB64E4-1D49-4240-8F76-EF2660758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01b15cfcd1f23078a75d7346350a262__1440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6237"/>
            <a:ext cx="8229600" cy="45262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645024"/>
            <a:ext cx="8229600" cy="192677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Всероссийский </a:t>
            </a:r>
            <a:r>
              <a:rPr lang="ru-RU" sz="2000" b="1" dirty="0">
                <a:solidFill>
                  <a:schemeClr val="tx1"/>
                </a:solidFill>
              </a:rPr>
              <a:t>конкурс для школьников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"Мои первые открытия"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  Всероссийский сайт </a:t>
            </a:r>
            <a:r>
              <a:rPr lang="ru-RU" sz="2000" b="1" dirty="0" smtClean="0">
                <a:solidFill>
                  <a:schemeClr val="tx1"/>
                </a:solidFill>
              </a:rPr>
              <a:t>«Альманах педагога»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АНАЛИЗ </a:t>
            </a:r>
            <a:r>
              <a:rPr lang="ru-RU" sz="3200" dirty="0" smtClean="0">
                <a:solidFill>
                  <a:schemeClr val="tx1"/>
                </a:solidFill>
              </a:rPr>
              <a:t>ОСОБЕННОСТЕЙ ФУТБОЛЬНЫХ            МЯЧЕЙ РАЗНЫХ </a:t>
            </a:r>
            <a:r>
              <a:rPr lang="ru-RU" sz="3200" dirty="0" smtClean="0">
                <a:solidFill>
                  <a:schemeClr val="tx1"/>
                </a:solidFill>
              </a:rPr>
              <a:t>ЛЕТ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                                          Работу выполнил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                                            </a:t>
            </a:r>
            <a:r>
              <a:rPr lang="ru-RU" sz="3200" dirty="0" smtClean="0">
                <a:solidFill>
                  <a:schemeClr val="tx1"/>
                </a:solidFill>
              </a:rPr>
              <a:t>ученик 4 «Б» класса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                                             МБОУ Гимназии № 3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ru-RU" sz="3200" dirty="0" err="1" smtClean="0">
                <a:solidFill>
                  <a:schemeClr val="tx1"/>
                </a:solidFill>
              </a:rPr>
              <a:t>г.Самара</a:t>
            </a: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>                                                          Власов </a:t>
            </a:r>
            <a:r>
              <a:rPr lang="ru-RU" sz="3200" dirty="0" smtClean="0">
                <a:solidFill>
                  <a:schemeClr val="tx1"/>
                </a:solidFill>
              </a:rPr>
              <a:t>Данила</a:t>
            </a: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>                                      научный </a:t>
            </a:r>
            <a:r>
              <a:rPr lang="ru-RU" sz="3200" dirty="0" smtClean="0">
                <a:solidFill>
                  <a:schemeClr val="tx1"/>
                </a:solidFill>
              </a:rPr>
              <a:t>руководитель</a:t>
            </a: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>                                                        Иванова </a:t>
            </a:r>
            <a:r>
              <a:rPr lang="ru-RU" sz="3200" dirty="0" smtClean="0">
                <a:solidFill>
                  <a:schemeClr val="tx1"/>
                </a:solidFill>
              </a:rPr>
              <a:t>О.Б.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961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4752528" cy="3456384"/>
          </a:xfrm>
        </p:spPr>
      </p:pic>
      <p:sp>
        <p:nvSpPr>
          <p:cNvPr id="5" name="Прямоугольник 4"/>
          <p:cNvSpPr/>
          <p:nvPr/>
        </p:nvSpPr>
        <p:spPr>
          <a:xfrm>
            <a:off x="5220072" y="836712"/>
            <a:ext cx="331236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1970 году произошла настоящая революция, когда мир увидел названный в честь космического телевизионного спутника </a:t>
            </a:r>
            <a:r>
              <a:rPr lang="ru-RU" sz="2000" dirty="0" err="1"/>
              <a:t>Telstar</a:t>
            </a:r>
            <a:r>
              <a:rPr lang="ru-RU" sz="2000" dirty="0"/>
              <a:t> - "пятнистый" мяч, состоявший из 20 шестиугольных панелей и 12 пятиугольных.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933056"/>
            <a:ext cx="84249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Создателем мяча стала немецкая фирма </a:t>
            </a:r>
            <a:r>
              <a:rPr lang="ru-RU" sz="2000" dirty="0" err="1" smtClean="0"/>
              <a:t>Adidas</a:t>
            </a:r>
            <a:r>
              <a:rPr lang="ru-RU" sz="2000" dirty="0" smtClean="0"/>
              <a:t>, которая производит </a:t>
            </a:r>
            <a:r>
              <a:rPr lang="ru-RU" sz="4000" dirty="0" smtClean="0"/>
              <a:t>мячи для чемпионатов мира до сих пор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420983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Первый </a:t>
            </a:r>
            <a:r>
              <a:rPr lang="ru-RU" sz="2000" dirty="0" err="1"/>
              <a:t>Telstar</a:t>
            </a:r>
            <a:r>
              <a:rPr lang="ru-RU" sz="2000" dirty="0"/>
              <a:t> был сделан </a:t>
            </a:r>
            <a:r>
              <a:rPr lang="ru-RU" sz="2000" dirty="0" smtClean="0"/>
              <a:t>из </a:t>
            </a:r>
            <a:r>
              <a:rPr lang="ru-RU" sz="2000" dirty="0"/>
              <a:t>кожи, однако в дальнейшем использовались лишь синтетические материалы.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962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191" y="782417"/>
            <a:ext cx="4769680" cy="3779842"/>
          </a:xfrm>
        </p:spPr>
      </p:pic>
      <p:sp>
        <p:nvSpPr>
          <p:cNvPr id="9" name="Прямоугольник 8"/>
          <p:cNvSpPr/>
          <p:nvPr/>
        </p:nvSpPr>
        <p:spPr>
          <a:xfrm>
            <a:off x="5148064" y="548680"/>
            <a:ext cx="36724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1978 году на чемпионате мира в Аргентине был представлен </a:t>
            </a:r>
            <a:r>
              <a:rPr lang="ru-RU" dirty="0" smtClean="0"/>
              <a:t> мяч </a:t>
            </a:r>
            <a:r>
              <a:rPr lang="en-US" dirty="0"/>
              <a:t>T</a:t>
            </a:r>
            <a:r>
              <a:rPr lang="ru-RU" dirty="0" err="1" smtClean="0"/>
              <a:t>ango</a:t>
            </a:r>
            <a:r>
              <a:rPr lang="ru-RU" dirty="0" smtClean="0"/>
              <a:t> </a:t>
            </a:r>
            <a:r>
              <a:rPr lang="ru-RU" dirty="0"/>
              <a:t>- состоявший из тех же 32 пятиугольных </a:t>
            </a:r>
            <a:r>
              <a:rPr lang="ru-RU" dirty="0" smtClean="0"/>
              <a:t>панелей</a:t>
            </a:r>
            <a:r>
              <a:rPr lang="ru-RU" dirty="0"/>
              <a:t>.</a:t>
            </a:r>
            <a:r>
              <a:rPr lang="ru-RU" dirty="0" smtClean="0"/>
              <a:t> Мяч, </a:t>
            </a:r>
            <a:r>
              <a:rPr lang="ru-RU" dirty="0"/>
              <a:t>который был украшен черными триадами, благодаря чему создавалось впечатление двенадцати белых кругов. Мяч полюбился футболистам и </a:t>
            </a:r>
            <a:r>
              <a:rPr lang="ru-RU" dirty="0" smtClean="0"/>
              <a:t>зрителям, поэтому </a:t>
            </a:r>
            <a:r>
              <a:rPr lang="ru-RU" dirty="0" err="1" smtClean="0"/>
              <a:t>Adidas</a:t>
            </a:r>
            <a:r>
              <a:rPr lang="ru-RU" dirty="0"/>
              <a:t> не стал менять дизайн на протяжении 10 </a:t>
            </a:r>
            <a:r>
              <a:rPr lang="ru-RU" dirty="0" smtClean="0"/>
              <a:t>– </a:t>
            </a:r>
            <a:r>
              <a:rPr lang="ru-RU" dirty="0" err="1" smtClean="0"/>
              <a:t>ти</a:t>
            </a:r>
            <a:r>
              <a:rPr lang="ru-RU" dirty="0" smtClean="0"/>
              <a:t> последующих </a:t>
            </a:r>
            <a:r>
              <a:rPr lang="ru-RU" dirty="0"/>
              <a:t>лет.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4483" y="3933056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Вскоре, мячи </a:t>
            </a:r>
            <a:r>
              <a:rPr lang="ru-RU" dirty="0"/>
              <a:t>из натуральной кожи на чемпионатах мира больше не </a:t>
            </a:r>
            <a:r>
              <a:rPr lang="ru-RU" dirty="0" smtClean="0"/>
              <a:t>использовались, так как  от  впитывавшейся </a:t>
            </a:r>
            <a:r>
              <a:rPr lang="ru-RU" dirty="0"/>
              <a:t>в кожу воды было </a:t>
            </a:r>
            <a:r>
              <a:rPr lang="ru-RU" dirty="0" smtClean="0"/>
              <a:t>очень тяжелыми. </a:t>
            </a:r>
            <a:r>
              <a:rPr lang="ru-RU" dirty="0"/>
              <a:t>В 1986 году в Мексике играли полностью </a:t>
            </a:r>
            <a:r>
              <a:rPr lang="ru-RU" dirty="0" smtClean="0"/>
              <a:t>мячом из синтетики. </a:t>
            </a:r>
            <a:r>
              <a:rPr lang="ru-RU" dirty="0" err="1"/>
              <a:t>Azteca</a:t>
            </a:r>
            <a:r>
              <a:rPr lang="ru-RU" dirty="0"/>
              <a:t>, где триады были с рисунками мексиканских индейцев.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961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9703" y="1646238"/>
            <a:ext cx="7044594" cy="452596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Официальный мяч чемпионата мира по футболу 2018 года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062133"/>
            <a:ext cx="5544616" cy="525658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4038600" cy="5904656"/>
          </a:xfrm>
        </p:spPr>
        <p:txBody>
          <a:bodyPr>
            <a:normAutofit fontScale="25000" lnSpcReduction="20000"/>
          </a:bodyPr>
          <a:lstStyle/>
          <a:p>
            <a:pPr fontAlgn="base">
              <a:buNone/>
            </a:pPr>
            <a:r>
              <a:rPr lang="ru-RU" sz="2400" dirty="0" smtClean="0"/>
              <a:t>      </a:t>
            </a:r>
          </a:p>
          <a:p>
            <a:pPr fontAlgn="base">
              <a:buNone/>
            </a:pPr>
            <a:endParaRPr lang="ru-RU" sz="2400" dirty="0" smtClean="0"/>
          </a:p>
          <a:p>
            <a:pPr fontAlgn="base">
              <a:buNone/>
            </a:pPr>
            <a:endParaRPr lang="ru-RU" sz="2400" dirty="0" smtClean="0"/>
          </a:p>
          <a:p>
            <a:pPr fontAlgn="base">
              <a:buNone/>
            </a:pPr>
            <a:r>
              <a:rPr lang="ru-RU" sz="2600" dirty="0" smtClean="0"/>
              <a:t>   </a:t>
            </a:r>
          </a:p>
          <a:p>
            <a:pPr fontAlgn="base">
              <a:buNone/>
            </a:pPr>
            <a:endParaRPr lang="ru-RU" sz="4400" dirty="0"/>
          </a:p>
          <a:p>
            <a:pPr fontAlgn="base">
              <a:buNone/>
            </a:pPr>
            <a:r>
              <a:rPr lang="ru-RU" sz="8000" dirty="0" smtClean="0"/>
              <a:t>Мяч чемпионата мира-2018 получил название </a:t>
            </a:r>
            <a:r>
              <a:rPr lang="ru-RU" sz="8000" dirty="0" err="1" smtClean="0"/>
              <a:t>Telstar</a:t>
            </a:r>
            <a:r>
              <a:rPr lang="ru-RU" sz="8000" dirty="0" smtClean="0"/>
              <a:t> 18. Как и первый </a:t>
            </a:r>
            <a:r>
              <a:rPr lang="ru-RU" sz="8000" dirty="0" err="1" smtClean="0"/>
              <a:t>Telstar</a:t>
            </a:r>
            <a:r>
              <a:rPr lang="ru-RU" sz="8000" dirty="0" smtClean="0"/>
              <a:t> он имеет черно-белую окраску - однако с серыми вкраплениями. </a:t>
            </a:r>
          </a:p>
          <a:p>
            <a:pPr fontAlgn="base">
              <a:buNone/>
            </a:pPr>
            <a:endParaRPr lang="ru-RU" sz="8000" dirty="0"/>
          </a:p>
          <a:p>
            <a:pPr fontAlgn="base">
              <a:buNone/>
            </a:pP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  <a:p>
            <a:pPr algn="just" fontAlgn="base">
              <a:buNone/>
            </a:pPr>
            <a:r>
              <a:rPr lang="ru-RU" sz="8000" dirty="0" smtClean="0"/>
              <a:t>         В мяч встроен чип, который позволяет взаимодействовать с ним через смартфон: при подключении к смартфону пользователь переходит на сайт с описанием мяча.</a:t>
            </a:r>
          </a:p>
          <a:p>
            <a:pPr algn="just" fontAlgn="base">
              <a:buNone/>
            </a:pPr>
            <a:r>
              <a:rPr lang="ru-RU" sz="8000" dirty="0" smtClean="0"/>
              <a:t>       </a:t>
            </a:r>
          </a:p>
          <a:p>
            <a:pPr algn="just" fontAlgn="base">
              <a:buNone/>
            </a:pPr>
            <a:r>
              <a:rPr lang="ru-RU" sz="8000" dirty="0" smtClean="0"/>
              <a:t>        Презентация мяча прошла в Москве с участием Лионеля </a:t>
            </a:r>
            <a:r>
              <a:rPr lang="ru-RU" sz="8000" dirty="0" err="1" smtClean="0"/>
              <a:t>Месси</a:t>
            </a:r>
            <a:r>
              <a:rPr lang="ru-RU" sz="8000" dirty="0" smtClean="0"/>
              <a:t>, который уже в пятый раз признан лучшим игроком мира.</a:t>
            </a:r>
          </a:p>
          <a:p>
            <a:pPr>
              <a:buNone/>
            </a:pP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245" y="3068960"/>
            <a:ext cx="4528555" cy="3393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800" dirty="0" smtClean="0">
                <a:solidFill>
                  <a:schemeClr val="tx1"/>
                </a:solidFill>
              </a:rPr>
              <a:t>                 </a:t>
            </a:r>
            <a:r>
              <a:rPr lang="ru-RU" sz="3600" dirty="0" smtClean="0">
                <a:solidFill>
                  <a:schemeClr val="tx1"/>
                </a:solidFill>
              </a:rPr>
              <a:t>Практическая часть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Опрос детей на футбольной площадке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4824536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400" dirty="0" smtClean="0"/>
              <a:t>Был проведен опрос детей в возрасте от 8-ми до 14 лет на футбольной площадке.</a:t>
            </a:r>
          </a:p>
          <a:p>
            <a:pPr>
              <a:buNone/>
            </a:pPr>
            <a:r>
              <a:rPr lang="ru-RU" sz="2400" dirty="0" smtClean="0"/>
              <a:t>    Я задал им следующие вопросы:</a:t>
            </a:r>
          </a:p>
          <a:p>
            <a:pPr>
              <a:buNone/>
            </a:pPr>
            <a:endParaRPr lang="ru-RU" sz="2400" dirty="0" smtClean="0"/>
          </a:p>
          <a:p>
            <a:pPr>
              <a:buFontTx/>
              <a:buChar char="-"/>
            </a:pPr>
            <a:r>
              <a:rPr lang="ru-RU" sz="2000" dirty="0" smtClean="0"/>
              <a:t>- Интересуешься ли ты футболом?</a:t>
            </a:r>
          </a:p>
          <a:p>
            <a:pPr>
              <a:buFontTx/>
              <a:buChar char="-"/>
            </a:pPr>
            <a:r>
              <a:rPr lang="ru-RU" sz="2000" dirty="0" smtClean="0"/>
              <a:t>- Зависит ли качество игры в футбол от мяча, которым играешь?</a:t>
            </a:r>
          </a:p>
          <a:p>
            <a:pPr>
              <a:buFontTx/>
              <a:buChar char="-"/>
            </a:pPr>
            <a:r>
              <a:rPr lang="ru-RU" sz="2000" dirty="0" smtClean="0"/>
              <a:t>- </a:t>
            </a:r>
            <a:r>
              <a:rPr lang="en-US" sz="2000" dirty="0" smtClean="0"/>
              <a:t>Telstar 18</a:t>
            </a:r>
            <a:r>
              <a:rPr lang="ru-RU" sz="2000" dirty="0" smtClean="0"/>
              <a:t> –</a:t>
            </a:r>
            <a:r>
              <a:rPr lang="en-US" sz="2000" dirty="0" smtClean="0"/>
              <a:t> </a:t>
            </a:r>
            <a:r>
              <a:rPr lang="ru-RU" sz="2000" dirty="0" smtClean="0"/>
              <a:t>собираетесь приобрести или попросить в подарок?</a:t>
            </a:r>
          </a:p>
          <a:p>
            <a:pPr>
              <a:buNone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06171"/>
            <a:ext cx="3970784" cy="519178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/>
              <a:t>Б</a:t>
            </a:r>
            <a:r>
              <a:rPr lang="ru-RU" sz="2000" dirty="0" smtClean="0"/>
              <a:t>ольшинство детей интересуется футболом и считают, что игра зависит от качества футбольного мяча. Все опрошенные собираются приобрести мяч </a:t>
            </a:r>
            <a:r>
              <a:rPr lang="en-US" sz="2000" dirty="0" smtClean="0"/>
              <a:t>Telstar 18</a:t>
            </a:r>
            <a:r>
              <a:rPr lang="ru-RU" sz="2000" dirty="0" smtClean="0"/>
              <a:t>, так как Чемпионат мира 2018 года будет проходить в нашей стране.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algn="just"/>
            <a:r>
              <a:rPr lang="ru-RU" sz="2000" dirty="0" smtClean="0"/>
              <a:t> На основании чего я делаю вывод: проведение чемпионата в нашей стране вызвало еще больший интерес опрошенных к футболу и качество мяча влияет на выполнение упражнений и саму игру.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304" y="2636912"/>
            <a:ext cx="4538772" cy="3573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19256" cy="18722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>Тестирование мячей старого и нового поколения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1" dirty="0" smtClean="0"/>
              <a:t>Инвентарь</a:t>
            </a:r>
            <a:r>
              <a:rPr lang="ru-RU" sz="2000" dirty="0" smtClean="0"/>
              <a:t>: футбольный мяч образца 1957 года и современный футбольный мяч.</a:t>
            </a:r>
            <a:br>
              <a:rPr lang="ru-RU" sz="2000" dirty="0" smtClean="0"/>
            </a:br>
            <a:r>
              <a:rPr lang="ru-RU" sz="2000" dirty="0" smtClean="0"/>
              <a:t>1 тест. Отбивание мяча головой.</a:t>
            </a:r>
            <a:br>
              <a:rPr lang="ru-RU" sz="2000" dirty="0" smtClean="0"/>
            </a:br>
            <a:r>
              <a:rPr lang="ru-RU" sz="2000" b="1" dirty="0" smtClean="0"/>
              <a:t>Наблюдения: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Мяч старого образца - удар стороной мяча со шнуровкой по открытым участкам кожи доставлял боль и неприятные ощущения.</a:t>
            </a:r>
            <a:br>
              <a:rPr lang="ru-RU" sz="2000" dirty="0" smtClean="0"/>
            </a:br>
            <a:r>
              <a:rPr lang="ru-RU" sz="2000" dirty="0" smtClean="0"/>
              <a:t>Мяч нового поколения- отбивание мяча головой во время игры не доставил сильных неприятных ощущений, наблюдался хороший отскок мяча.</a:t>
            </a:r>
            <a:endParaRPr lang="ru-RU" sz="2000" dirty="0"/>
          </a:p>
        </p:txBody>
      </p:sp>
      <p:pic>
        <p:nvPicPr>
          <p:cNvPr id="5" name="Содержимое 4" descr="мяч голово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62825" y="3501008"/>
            <a:ext cx="5716725" cy="29658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912" y="476672"/>
            <a:ext cx="8229600" cy="195132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2 тест. При погружении в воду:</a:t>
            </a:r>
            <a:br>
              <a:rPr lang="ru-RU" sz="2000" b="1" dirty="0" smtClean="0"/>
            </a:br>
            <a:r>
              <a:rPr lang="ru-RU" sz="2000" b="1" dirty="0" smtClean="0"/>
              <a:t>* мяч старого образца становился тяжелым и после высыхания  траектория полета становилась непредсказуемой;</a:t>
            </a:r>
            <a:br>
              <a:rPr lang="ru-RU" sz="2000" b="1" dirty="0" smtClean="0"/>
            </a:br>
            <a:r>
              <a:rPr lang="ru-RU" sz="2000" b="1" dirty="0" smtClean="0"/>
              <a:t>* современный мяч не становился тяжелым и траектория полета не изменялась во время игры.  </a:t>
            </a:r>
            <a:endParaRPr lang="ru-RU" sz="2000" b="1" dirty="0"/>
          </a:p>
        </p:txBody>
      </p:sp>
      <p:pic>
        <p:nvPicPr>
          <p:cNvPr id="5" name="Содержимое 4" descr="мяч под водо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19642" y="2564904"/>
            <a:ext cx="4981387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91288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/>
              <a:t>3 тест</a:t>
            </a:r>
            <a:r>
              <a:rPr lang="ru-RU" sz="2400" b="1" dirty="0" smtClean="0"/>
              <a:t>. Расцветка мяча:</a:t>
            </a:r>
            <a:br>
              <a:rPr lang="ru-RU" sz="2400" b="1" dirty="0" smtClean="0"/>
            </a:br>
            <a:r>
              <a:rPr lang="ru-RU" sz="2400" b="1" dirty="0" smtClean="0"/>
              <a:t>В</a:t>
            </a:r>
            <a:r>
              <a:rPr lang="ru-RU" sz="2400" dirty="0" smtClean="0"/>
              <a:t>о время игры мяч старого образца не так заметен, как современный мяч.</a:t>
            </a:r>
            <a:endParaRPr lang="ru-RU" sz="2400" dirty="0"/>
          </a:p>
        </p:txBody>
      </p:sp>
      <p:pic>
        <p:nvPicPr>
          <p:cNvPr id="5" name="Содержимое 4" descr="фцтбольный мяч 19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" y="2205038"/>
            <a:ext cx="3967162" cy="3967162"/>
          </a:xfrm>
        </p:spPr>
      </p:pic>
      <p:pic>
        <p:nvPicPr>
          <p:cNvPr id="6" name="Содержимое 5" descr="футбольный мяч телст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38700" y="2204864"/>
            <a:ext cx="3657600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96536"/>
            <a:ext cx="8229600" cy="452628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 В своей работе мы рассмотрели 2 вида футбольных мяча: мяч образца 1957 года и современный мяч. Из своей работы мы сделали выводы, что во время выполнения технических упражнений и игры в футбол необходимо использовать мяч нового поколения, а именно: синтетический, без шнуровки, правильной расцветки, которая будет заметна во время игры. </a:t>
            </a:r>
          </a:p>
          <a:p>
            <a:pPr algn="just"/>
            <a:r>
              <a:rPr lang="ru-RU" sz="2400" dirty="0" smtClean="0"/>
              <a:t>Все современные модели мячей обладают необходимыми для футбола характеристиками.</a:t>
            </a:r>
          </a:p>
          <a:p>
            <a:pPr marL="0" indent="0" algn="just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 старые кожаные мячи уступают современным синтетическим мячам.</a:t>
            </a:r>
          </a:p>
          <a:p>
            <a:pPr marL="0" indent="0" algn="just">
              <a:buNone/>
            </a:pPr>
            <a:r>
              <a:rPr lang="ru-RU" sz="2400" dirty="0" smtClean="0"/>
              <a:t>Значит , будущее нашего футбола за современными мячами!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чм-по-футболу-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100" y="548680"/>
            <a:ext cx="8229600" cy="2304256"/>
          </a:xfrm>
        </p:spPr>
      </p:pic>
      <p:sp>
        <p:nvSpPr>
          <p:cNvPr id="6" name="Прямоугольник 5"/>
          <p:cNvSpPr/>
          <p:nvPr/>
        </p:nvSpPr>
        <p:spPr>
          <a:xfrm>
            <a:off x="481461" y="3148080"/>
            <a:ext cx="806489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000" dirty="0" smtClean="0"/>
              <a:t>В 2018 году в России пройдет Чемпионат мира по футболу.</a:t>
            </a:r>
            <a:r>
              <a:rPr lang="ru-RU" sz="2000" dirty="0"/>
              <a:t> Уже определен список городов чемпионата и идет подготовка </a:t>
            </a:r>
            <a:r>
              <a:rPr lang="ru-RU" sz="2000" dirty="0" smtClean="0"/>
              <a:t>спортивных объектов</a:t>
            </a:r>
            <a:r>
              <a:rPr lang="ru-RU" sz="2000" dirty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</a:t>
            </a:r>
          </a:p>
          <a:p>
            <a:pPr>
              <a:buNone/>
            </a:pPr>
            <a:r>
              <a:rPr lang="ru-RU" sz="2000" dirty="0" smtClean="0"/>
              <a:t>Самара- один из одиннадцати городов, который примет Чемпионат мира  по футболу. </a:t>
            </a:r>
          </a:p>
          <a:p>
            <a:pPr>
              <a:buNone/>
            </a:pPr>
            <a:r>
              <a:rPr lang="ru-RU" sz="2000" dirty="0" smtClean="0"/>
              <a:t>    </a:t>
            </a:r>
          </a:p>
          <a:p>
            <a:pPr algn="ctr">
              <a:buNone/>
            </a:pPr>
            <a:r>
              <a:rPr lang="ru-RU" sz="2800" b="1" i="1" dirty="0"/>
              <a:t>М</a:t>
            </a:r>
            <a:r>
              <a:rPr lang="ru-RU" sz="2800" b="1" i="1" dirty="0" smtClean="0"/>
              <a:t>не , как спортсмену, захотелось узнать про футбольный мяч и его историю. </a:t>
            </a:r>
          </a:p>
          <a:p>
            <a:pPr algn="just">
              <a:buNone/>
            </a:pPr>
            <a:endParaRPr lang="ru-RU" sz="2800" i="1" dirty="0" smtClean="0"/>
          </a:p>
          <a:p>
            <a:pPr algn="just">
              <a:buNone/>
            </a:pPr>
            <a:r>
              <a:rPr lang="ru-RU" dirty="0" smtClean="0"/>
              <a:t>	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01b15cfcd1f23078a75d7346350a262__1440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24744"/>
            <a:ext cx="4032448" cy="4526280"/>
          </a:xfrm>
        </p:spPr>
      </p:pic>
      <p:sp>
        <p:nvSpPr>
          <p:cNvPr id="2" name="Прямоугольник 1"/>
          <p:cNvSpPr/>
          <p:nvPr/>
        </p:nvSpPr>
        <p:spPr>
          <a:xfrm>
            <a:off x="4509923" y="692696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/>
              <a:t>Футбол - чудесная игра,</a:t>
            </a:r>
            <a:br>
              <a:rPr lang="ru-RU" sz="2400" b="1" i="1" dirty="0"/>
            </a:br>
            <a:r>
              <a:rPr lang="ru-RU" sz="2400" b="1" i="1" dirty="0"/>
              <a:t>Он свел с ума мою планету,</a:t>
            </a:r>
            <a:br>
              <a:rPr lang="ru-RU" sz="2400" b="1" i="1" dirty="0"/>
            </a:br>
            <a:r>
              <a:rPr lang="ru-RU" sz="2400" b="1" i="1" dirty="0"/>
              <a:t>В него играть всегда пора,</a:t>
            </a:r>
            <a:br>
              <a:rPr lang="ru-RU" sz="2400" b="1" i="1" dirty="0"/>
            </a:br>
            <a:r>
              <a:rPr lang="ru-RU" sz="2400" b="1" i="1" dirty="0"/>
              <a:t>Зимой, весной и жарким летом.</a:t>
            </a:r>
            <a:br>
              <a:rPr lang="ru-RU" sz="2400" b="1" i="1" dirty="0"/>
            </a:br>
            <a:r>
              <a:rPr lang="ru-RU" sz="2400" b="1" i="1" dirty="0"/>
              <a:t>Футбол на улицу зовет,</a:t>
            </a:r>
            <a:br>
              <a:rPr lang="ru-RU" sz="2400" b="1" i="1" dirty="0"/>
            </a:br>
            <a:r>
              <a:rPr lang="ru-RU" sz="2400" b="1" i="1" dirty="0"/>
              <a:t>Он ввел везде свои законы,</a:t>
            </a:r>
            <a:br>
              <a:rPr lang="ru-RU" sz="2400" b="1" i="1" dirty="0"/>
            </a:br>
            <a:r>
              <a:rPr lang="ru-RU" sz="2400" b="1" i="1" dirty="0"/>
              <a:t>То двор случайно соберет,</a:t>
            </a:r>
            <a:br>
              <a:rPr lang="ru-RU" sz="2400" b="1" i="1" dirty="0"/>
            </a:br>
            <a:r>
              <a:rPr lang="ru-RU" sz="2400" b="1" i="1" dirty="0"/>
              <a:t>То вмиг наполнит стадионы.</a:t>
            </a:r>
            <a:br>
              <a:rPr lang="ru-RU" sz="2400" b="1" i="1" dirty="0"/>
            </a:br>
            <a:r>
              <a:rPr lang="ru-RU" sz="2400" b="1" i="1" dirty="0"/>
              <a:t>Футбол сближает и роднит,</a:t>
            </a:r>
            <a:br>
              <a:rPr lang="ru-RU" sz="2400" b="1" i="1" dirty="0"/>
            </a:br>
            <a:r>
              <a:rPr lang="ru-RU" sz="2400" b="1" i="1" dirty="0"/>
              <a:t>В нем есть, когда душе согреться.</a:t>
            </a:r>
            <a:br>
              <a:rPr lang="ru-RU" sz="2400" b="1" i="1" dirty="0"/>
            </a:br>
            <a:r>
              <a:rPr lang="ru-RU" sz="2400" b="1" i="1" dirty="0"/>
              <a:t>Лишь тот на поле победит,</a:t>
            </a:r>
            <a:br>
              <a:rPr lang="ru-RU" sz="2400" b="1" i="1" dirty="0"/>
            </a:br>
            <a:r>
              <a:rPr lang="ru-RU" sz="2400" b="1" i="1" dirty="0"/>
              <a:t>Кто в каждый финт добавит сердца.</a:t>
            </a:r>
            <a:br>
              <a:rPr lang="ru-RU" sz="2400" b="1" i="1" dirty="0"/>
            </a:b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5430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9821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b="1" dirty="0" smtClean="0"/>
              <a:t>Цель работы: </a:t>
            </a:r>
            <a:r>
              <a:rPr lang="ru-RU" dirty="0" smtClean="0"/>
              <a:t>на основе исследования выявить и объяснить, различие игры в футбол мячами старого и нового поколения.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b="1" dirty="0" smtClean="0"/>
              <a:t>Задачи работы: </a:t>
            </a:r>
          </a:p>
          <a:p>
            <a:pPr>
              <a:buNone/>
            </a:pPr>
            <a:r>
              <a:rPr lang="ru-RU" dirty="0" smtClean="0"/>
              <a:t>*изучить литературу об истории мяча; </a:t>
            </a:r>
          </a:p>
          <a:p>
            <a:pPr>
              <a:buNone/>
            </a:pPr>
            <a:r>
              <a:rPr lang="ru-RU" dirty="0" smtClean="0"/>
              <a:t>*выяснить особенности мяча старого поколения и  современных мячей ; </a:t>
            </a:r>
          </a:p>
          <a:p>
            <a:pPr>
              <a:buNone/>
            </a:pPr>
            <a:r>
              <a:rPr lang="ru-RU" dirty="0" smtClean="0"/>
              <a:t>*провести исследование по изучению влияния мячей разных поколений на технику игры в футбол;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         История мяча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4" y="1541178"/>
            <a:ext cx="4193953" cy="476814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6200" dirty="0" smtClean="0"/>
              <a:t>    Упражнения с мячом являются одними из наиболее древних физических упражнений. Точного места и времени возникновения мяча и игр с мячом не установлено. </a:t>
            </a:r>
          </a:p>
          <a:p>
            <a:pPr algn="just">
              <a:buNone/>
            </a:pPr>
            <a:r>
              <a:rPr lang="ru-RU" sz="6200" dirty="0" smtClean="0"/>
              <a:t>		Сначала его плели из травы, пальмовых листьев, изготавливали из плодов деревьев, шерсти животных, скручивали из тряпок, вырезали из дерева, а также шили из кожи, набивая травой и опилками. </a:t>
            </a:r>
          </a:p>
          <a:p>
            <a:pPr algn="just">
              <a:buNone/>
            </a:pPr>
            <a:r>
              <a:rPr lang="ru-RU" sz="6200" dirty="0" smtClean="0"/>
              <a:t>		Происхождение слова «мяч» связано со словами «мягкий, мякоть, мякиш». То есть мяч – это мягкий шар. Современные мячи делают из самых разных материалов. Зато форма у мяча всегда одинаковая, кроме мяча для регби. Современные мячи различаются по размерам и назначению. Разные мячи применяются для игры в волейбол, баскетбол, футбол, теннис, водное поло, регби и другие игры.</a:t>
            </a:r>
          </a:p>
          <a:p>
            <a:pPr algn="just">
              <a:buNone/>
            </a:pPr>
            <a:r>
              <a:rPr lang="ru-RU" sz="6200" dirty="0" smtClean="0"/>
              <a:t>           Рассмотрим, какие изменения происходили с футбольным мячом со временем.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798778"/>
            <a:ext cx="3960440" cy="425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758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Мячи чемпионатов мира по футболу разных лет</a:t>
            </a:r>
            <a:endParaRPr lang="ru-RU" sz="3200" dirty="0"/>
          </a:p>
        </p:txBody>
      </p:sp>
      <p:pic>
        <p:nvPicPr>
          <p:cNvPr id="5" name="Содержимое 4" descr="DONTxl2W4AAfu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1214" y="1646238"/>
            <a:ext cx="67815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47864" y="1556792"/>
            <a:ext cx="5796136" cy="511718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60648"/>
            <a:ext cx="4038600" cy="4526280"/>
          </a:xfrm>
        </p:spPr>
        <p:txBody>
          <a:bodyPr>
            <a:normAutofit fontScale="25000" lnSpcReduction="20000"/>
          </a:bodyPr>
          <a:lstStyle/>
          <a:p>
            <a:pPr fontAlgn="base">
              <a:buNone/>
            </a:pPr>
            <a:r>
              <a:rPr lang="ru-RU" dirty="0" smtClean="0"/>
              <a:t>    </a:t>
            </a:r>
          </a:p>
          <a:p>
            <a:pPr algn="just" fontAlgn="base">
              <a:buNone/>
            </a:pPr>
            <a:r>
              <a:rPr lang="ru-RU" sz="7200" dirty="0" smtClean="0"/>
              <a:t>         </a:t>
            </a:r>
            <a:r>
              <a:rPr lang="ru-RU" sz="8000" dirty="0" smtClean="0"/>
              <a:t>История футбола насчитывает более 150 лет, за которые игра изменилась в основном внешне. Футболисты продолжают выступать на полях тех же размеров, что и в 1860-х годах, в командах по 11 игроков, сохранился и размер ворот. Изменились лишь внешний вид участников матча, но самые большие перемены случились с мячом.</a:t>
            </a:r>
          </a:p>
          <a:p>
            <a:pPr algn="just" fontAlgn="base">
              <a:buNone/>
            </a:pPr>
            <a:r>
              <a:rPr lang="ru-RU" sz="8000" dirty="0" smtClean="0"/>
              <a:t>  </a:t>
            </a:r>
          </a:p>
          <a:p>
            <a:pPr algn="just" fontAlgn="base">
              <a:buNone/>
            </a:pPr>
            <a:r>
              <a:rPr lang="ru-RU" sz="8000" dirty="0" smtClean="0"/>
              <a:t>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230" y="1484784"/>
            <a:ext cx="4038600" cy="45262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Первые мячи для игры в футбол изготовлялись из мочевых пузырей или желудков животных, впоследствии стали использовать кожу. И лишь в 1970 году на чемпионате мира в Мексике </a:t>
            </a:r>
            <a:r>
              <a:rPr lang="ru-RU" dirty="0" err="1"/>
              <a:t>Adidas</a:t>
            </a:r>
            <a:r>
              <a:rPr lang="ru-RU" dirty="0"/>
              <a:t> представил свой знаменитый пятнистый мяч под названием </a:t>
            </a:r>
            <a:r>
              <a:rPr lang="ru-RU" dirty="0" err="1"/>
              <a:t>Telstar</a:t>
            </a:r>
            <a:r>
              <a:rPr lang="ru-RU" dirty="0"/>
              <a:t>.</a:t>
            </a:r>
          </a:p>
          <a:p>
            <a:r>
              <a:rPr lang="ru-RU" dirty="0"/>
              <a:t>     </a:t>
            </a:r>
          </a:p>
          <a:p>
            <a:r>
              <a:rPr lang="ru-RU" dirty="0"/>
              <a:t>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9592"/>
            <a:ext cx="522007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732761"/>
            <a:ext cx="4038600" cy="452628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 первом чемпионате мира в 1930 году в Уругвае в финале между командами хозяев и Аргентины и вовсе использовались два разных мяча. Один привезли с собой аргентинцы, и им сыграли первый тайм, и он завершился победой Аргентины. Второй тайм играли уже хозяйским мячом, который был тяжелее и больше. Итог - сборная Уругвая переломила ход матча и победила.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55618" y="253536"/>
            <a:ext cx="4324672" cy="33968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934078"/>
            <a:ext cx="3646355" cy="36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Официальный мяч ЧМ 1938 года назывался </a:t>
            </a:r>
            <a:r>
              <a:rPr lang="ru-RU" dirty="0" err="1"/>
              <a:t>Allen</a:t>
            </a:r>
            <a:r>
              <a:rPr lang="ru-RU" dirty="0"/>
              <a:t>, мяч состоял из 13 частей.  В дополнение к официальному, еще две модели были использованы в турнире: один состоял из 12 панелей (идентичный </a:t>
            </a:r>
            <a:r>
              <a:rPr lang="ru-RU" dirty="0" err="1"/>
              <a:t>Tiento</a:t>
            </a:r>
            <a:r>
              <a:rPr lang="ru-RU" dirty="0"/>
              <a:t> первого финале Кубка Мира), другая состояла из 18 панелей.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764704"/>
            <a:ext cx="4176464" cy="525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63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833</TotalTime>
  <Words>677</Words>
  <Application>Microsoft Office PowerPoint</Application>
  <PresentationFormat>Экран (4:3)</PresentationFormat>
  <Paragraphs>72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Cambria</vt:lpstr>
      <vt:lpstr>Rockwell</vt:lpstr>
      <vt:lpstr>Wingdings 2</vt:lpstr>
      <vt:lpstr>Литейная</vt:lpstr>
      <vt:lpstr>       Всероссийский конкурс для школьников "Мои первые открытия"   Всероссийский сайт «Альманах педагога» АНАЛИЗ ОСОБЕННОСТЕЙ ФУТБОЛЬНЫХ            МЯЧЕЙ РАЗНЫХ ЛЕТ                                            Работу выполнил                                               ученик 4 «Б» класса                                               МБОУ Гимназии № 3                                                          г.Самара                                                           Власов Данила                                       научный руководитель                                                         Иванова О.Б.</vt:lpstr>
      <vt:lpstr>Презентация PowerPoint</vt:lpstr>
      <vt:lpstr>Презентация PowerPoint</vt:lpstr>
      <vt:lpstr>                  История мяча</vt:lpstr>
      <vt:lpstr>Мячи чемпионатов мира по футболу разных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Официальный мяч чемпионата мира по футболу 2018 года</vt:lpstr>
      <vt:lpstr>Презентация PowerPoint</vt:lpstr>
      <vt:lpstr>                 Практическая часть Опрос детей на футбольной площадке</vt:lpstr>
      <vt:lpstr>Презентация PowerPoint</vt:lpstr>
      <vt:lpstr>Тестирование мячей старого и нового поколения Инвентарь: футбольный мяч образца 1957 года и современный футбольный мяч. 1 тест. Отбивание мяча головой. Наблюдения:  Мяч старого образца - удар стороной мяча со шнуровкой по открытым участкам кожи доставлял боль и неприятные ощущения. Мяч нового поколения- отбивание мяча головой во время игры не доставил сильных неприятных ощущений, наблюдался хороший отскок мяча.</vt:lpstr>
      <vt:lpstr>2 тест. При погружении в воду: * мяч старого образца становился тяжелым и после высыхания  траектория полета становилась непредсказуемой; * современный мяч не становился тяжелым и траектория полета не изменялась во время игры.  </vt:lpstr>
      <vt:lpstr>3 тест. Расцветка мяча: Во время игры мяч старого образца не так заметен, как современный мяч.</vt:lpstr>
      <vt:lpstr>Заключение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работы: История мячей чемпионатов мира по футболу Тема работы:  Возраст учащихся: проект рассчитан на учеников начальной школы 4 класса</dc:title>
  <dc:creator>RePack by SPecialiST</dc:creator>
  <cp:lastModifiedBy>Учитель</cp:lastModifiedBy>
  <cp:revision>23</cp:revision>
  <dcterms:created xsi:type="dcterms:W3CDTF">2017-11-24T17:46:42Z</dcterms:created>
  <dcterms:modified xsi:type="dcterms:W3CDTF">2018-04-11T08:37:29Z</dcterms:modified>
</cp:coreProperties>
</file>