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76" r:id="rId8"/>
    <p:sldId id="261" r:id="rId9"/>
    <p:sldId id="270" r:id="rId10"/>
    <p:sldId id="273" r:id="rId11"/>
    <p:sldId id="262" r:id="rId12"/>
    <p:sldId id="263" r:id="rId13"/>
    <p:sldId id="264" r:id="rId14"/>
    <p:sldId id="271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Вы танцуете?</a:t>
            </a:r>
          </a:p>
        </c:rich>
      </c:tx>
      <c:layout>
        <c:manualLayout>
          <c:xMode val="edge"/>
          <c:yMode val="edge"/>
          <c:x val="0.30415998751461493"/>
          <c:y val="2.351590564011407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AA-402B-8583-16D28A76B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8731696"/>
        <c:axId val="229847672"/>
      </c:barChart>
      <c:valAx>
        <c:axId val="22984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731696"/>
        <c:crosses val="autoZero"/>
        <c:crossBetween val="between"/>
      </c:valAx>
      <c:catAx>
        <c:axId val="22873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8476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5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Почему вы танцуете?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для веселья и отдыха</c:v>
                </c:pt>
                <c:pt idx="1">
                  <c:v>хорошая музыка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0-43A9-A542-DC0A10FB8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0067584"/>
        <c:axId val="228733656"/>
      </c:barChart>
      <c:valAx>
        <c:axId val="22873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67584"/>
        <c:crosses val="autoZero"/>
        <c:crossBetween val="between"/>
      </c:valAx>
      <c:catAx>
        <c:axId val="30006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87336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5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Хотели бы  вы научиться красиво    танцевать?</a:t>
            </a:r>
          </a:p>
        </c:rich>
      </c:tx>
      <c:layout>
        <c:manualLayout>
          <c:xMode val="edge"/>
          <c:yMode val="edge"/>
          <c:x val="0.18083657995056762"/>
          <c:y val="7.81979717324067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82181879115392"/>
          <c:y val="0.24223251136577903"/>
          <c:w val="0.82310617990932933"/>
          <c:h val="0.44494658238142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очень</c:v>
                </c:pt>
                <c:pt idx="3">
                  <c:v>очень-очень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57-4F31-ABC4-1B78C43DA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5226280"/>
        <c:axId val="305222360"/>
      </c:barChart>
      <c:valAx>
        <c:axId val="30522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226280"/>
        <c:crosses val="autoZero"/>
        <c:crossBetween val="between"/>
      </c:valAx>
      <c:catAx>
        <c:axId val="305226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2223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5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Для чего нужен танец?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269128303841816"/>
          <c:y val="0.20718676601772171"/>
          <c:w val="0.77860344380029434"/>
          <c:h val="0.3937779631850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развивать гибкость</c:v>
                </c:pt>
                <c:pt idx="1">
                  <c:v>для осанки</c:v>
                </c:pt>
                <c:pt idx="2">
                  <c:v>для здоровья</c:v>
                </c:pt>
                <c:pt idx="3">
                  <c:v>для общего развития</c:v>
                </c:pt>
                <c:pt idx="4">
                  <c:v>для прыгучести</c:v>
                </c:pt>
                <c:pt idx="5">
                  <c:v>для развития ног</c:v>
                </c:pt>
                <c:pt idx="6">
                  <c:v>быть красивой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D6-4225-A7E4-248D92B1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5223536"/>
        <c:axId val="305222752"/>
      </c:barChart>
      <c:valAx>
        <c:axId val="30522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223536"/>
        <c:crosses val="autoZero"/>
        <c:crossBetween val="between"/>
      </c:valAx>
      <c:catAx>
        <c:axId val="30522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052227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5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Как танец влияет на здоровье?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улучшает настроение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F8-4E67-9F67-38EB37217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5225104"/>
        <c:axId val="305224712"/>
      </c:barChart>
      <c:valAx>
        <c:axId val="305224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225104"/>
        <c:crosses val="autoZero"/>
        <c:crossBetween val="between"/>
      </c:valAx>
      <c:catAx>
        <c:axId val="30522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2247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5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Какой танец поможет выздороветь?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все, любой</c:v>
                </c:pt>
                <c:pt idx="1">
                  <c:v>медленный</c:v>
                </c:pt>
                <c:pt idx="2">
                  <c:v>быстрый, веселый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2E-45E4-9191-BCA800344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5466216"/>
        <c:axId val="304502240"/>
      </c:barChart>
      <c:valAx>
        <c:axId val="3045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466216"/>
        <c:crosses val="autoZero"/>
        <c:crossBetween val="between"/>
      </c:valAx>
      <c:catAx>
        <c:axId val="305466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3045022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E00D5-0D64-42D1-B36B-3A80B3E0A29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E9ECD93-0D17-4FE5-9730-646CE73B8BBF}">
      <dgm:prSet/>
      <dgm:spPr/>
      <dgm:t>
        <a:bodyPr/>
        <a:lstStyle/>
        <a:p>
          <a:r>
            <a:rPr lang="ru-RU" b="1"/>
            <a:t>Гипотеза нашего исследования: </a:t>
          </a:r>
          <a:endParaRPr lang="en-US"/>
        </a:p>
      </dgm:t>
    </dgm:pt>
    <dgm:pt modelId="{3D7B0063-932E-466B-B8BE-2B046E8A2A43}" type="parTrans" cxnId="{A0F84A77-FBCF-43F9-8AB1-1DC5F1D51E90}">
      <dgm:prSet/>
      <dgm:spPr/>
      <dgm:t>
        <a:bodyPr/>
        <a:lstStyle/>
        <a:p>
          <a:endParaRPr lang="en-US"/>
        </a:p>
      </dgm:t>
    </dgm:pt>
    <dgm:pt modelId="{41B64FE3-E3A8-4814-9DC3-53FD768154D7}" type="sibTrans" cxnId="{A0F84A77-FBCF-43F9-8AB1-1DC5F1D51E9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C75FD55-6A3F-4268-890C-E52E0F0D6422}">
      <dgm:prSet/>
      <dgm:spPr/>
      <dgm:t>
        <a:bodyPr/>
        <a:lstStyle/>
        <a:p>
          <a:r>
            <a:rPr lang="ru-RU"/>
            <a:t>Допустим, что «танец – это универсальное средство сохранения и укрепления нашего здоровья»</a:t>
          </a:r>
          <a:endParaRPr lang="en-US"/>
        </a:p>
      </dgm:t>
    </dgm:pt>
    <dgm:pt modelId="{43685E20-07C8-45CB-BD04-AAD4422E127F}" type="parTrans" cxnId="{E40AFB8C-30C2-4E5F-87AC-E083AD3C2A51}">
      <dgm:prSet/>
      <dgm:spPr/>
      <dgm:t>
        <a:bodyPr/>
        <a:lstStyle/>
        <a:p>
          <a:endParaRPr lang="en-US"/>
        </a:p>
      </dgm:t>
    </dgm:pt>
    <dgm:pt modelId="{748F19B6-68F0-48E7-AAE8-C75C174A727B}" type="sibTrans" cxnId="{E40AFB8C-30C2-4E5F-87AC-E083AD3C2A5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CEB473C-F605-4C1B-8B37-0989CE23BE12}">
      <dgm:prSet/>
      <dgm:spPr/>
      <dgm:t>
        <a:bodyPr/>
        <a:lstStyle/>
        <a:p>
          <a:r>
            <a:rPr lang="ru-RU" b="1"/>
            <a:t>Методы исследования:</a:t>
          </a:r>
          <a:endParaRPr lang="en-US"/>
        </a:p>
      </dgm:t>
    </dgm:pt>
    <dgm:pt modelId="{579705BC-7F69-4211-BA05-183C805652F0}" type="parTrans" cxnId="{3E27014B-CE37-4117-AA88-3BCD5221C06D}">
      <dgm:prSet/>
      <dgm:spPr/>
      <dgm:t>
        <a:bodyPr/>
        <a:lstStyle/>
        <a:p>
          <a:endParaRPr lang="en-US"/>
        </a:p>
      </dgm:t>
    </dgm:pt>
    <dgm:pt modelId="{2E28CC46-F571-4434-B521-7AFB75F45FBF}" type="sibTrans" cxnId="{3E27014B-CE37-4117-AA88-3BCD5221C06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7473B4B-DE28-470A-B3DE-38FEF861C183}">
      <dgm:prSet/>
      <dgm:spPr/>
      <dgm:t>
        <a:bodyPr/>
        <a:lstStyle/>
        <a:p>
          <a:r>
            <a:rPr lang="ru-RU"/>
            <a:t>Работа с литературными источниками;</a:t>
          </a:r>
          <a:endParaRPr lang="en-US"/>
        </a:p>
      </dgm:t>
    </dgm:pt>
    <dgm:pt modelId="{90300359-4FF0-487B-A929-048DDC730421}" type="parTrans" cxnId="{724DC0C1-959E-42CA-85E8-E287A636AEC5}">
      <dgm:prSet/>
      <dgm:spPr/>
      <dgm:t>
        <a:bodyPr/>
        <a:lstStyle/>
        <a:p>
          <a:endParaRPr lang="en-US"/>
        </a:p>
      </dgm:t>
    </dgm:pt>
    <dgm:pt modelId="{09E587D4-C0C3-4544-8C45-3146C4252601}" type="sibTrans" cxnId="{724DC0C1-959E-42CA-85E8-E287A636AEC5}">
      <dgm:prSet/>
      <dgm:spPr/>
      <dgm:t>
        <a:bodyPr/>
        <a:lstStyle/>
        <a:p>
          <a:endParaRPr lang="en-US"/>
        </a:p>
      </dgm:t>
    </dgm:pt>
    <dgm:pt modelId="{C3DD0DF6-C0E7-4827-81F1-630A484AF680}">
      <dgm:prSet/>
      <dgm:spPr/>
      <dgm:t>
        <a:bodyPr/>
        <a:lstStyle/>
        <a:p>
          <a:r>
            <a:rPr lang="ru-RU"/>
            <a:t>Анализ и обобщение информации;</a:t>
          </a:r>
          <a:endParaRPr lang="en-US"/>
        </a:p>
      </dgm:t>
    </dgm:pt>
    <dgm:pt modelId="{8FEAF527-A42C-40A4-9CF4-281104F16400}" type="parTrans" cxnId="{269BCBA8-48C4-4F2A-A245-A43EFF92EDFE}">
      <dgm:prSet/>
      <dgm:spPr/>
      <dgm:t>
        <a:bodyPr/>
        <a:lstStyle/>
        <a:p>
          <a:endParaRPr lang="en-US"/>
        </a:p>
      </dgm:t>
    </dgm:pt>
    <dgm:pt modelId="{97199C21-150F-45BC-AE99-ECF1FD837FDC}" type="sibTrans" cxnId="{269BCBA8-48C4-4F2A-A245-A43EFF92EDFE}">
      <dgm:prSet/>
      <dgm:spPr/>
      <dgm:t>
        <a:bodyPr/>
        <a:lstStyle/>
        <a:p>
          <a:endParaRPr lang="en-US"/>
        </a:p>
      </dgm:t>
    </dgm:pt>
    <dgm:pt modelId="{BF330601-A5B4-49DF-9F0F-C10E0151F2F3}">
      <dgm:prSet/>
      <dgm:spPr/>
      <dgm:t>
        <a:bodyPr/>
        <a:lstStyle/>
        <a:p>
          <a:r>
            <a:rPr lang="ru-RU"/>
            <a:t>Социологический опрос;</a:t>
          </a:r>
          <a:endParaRPr lang="en-US"/>
        </a:p>
      </dgm:t>
    </dgm:pt>
    <dgm:pt modelId="{D1CF81F6-37E0-4C2B-9625-7FF29288F8FC}" type="parTrans" cxnId="{6A144CA9-0758-43FA-AC99-80A82ABA8B35}">
      <dgm:prSet/>
      <dgm:spPr/>
      <dgm:t>
        <a:bodyPr/>
        <a:lstStyle/>
        <a:p>
          <a:endParaRPr lang="en-US"/>
        </a:p>
      </dgm:t>
    </dgm:pt>
    <dgm:pt modelId="{06534B66-2F42-451E-8A8E-3BA81B04A257}" type="sibTrans" cxnId="{6A144CA9-0758-43FA-AC99-80A82ABA8B35}">
      <dgm:prSet/>
      <dgm:spPr/>
      <dgm:t>
        <a:bodyPr/>
        <a:lstStyle/>
        <a:p>
          <a:endParaRPr lang="en-US"/>
        </a:p>
      </dgm:t>
    </dgm:pt>
    <dgm:pt modelId="{98D27997-2634-4569-B1D2-F7C59692E5E3}" type="pres">
      <dgm:prSet presAssocID="{0A8E00D5-0D64-42D1-B36B-3A80B3E0A29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517F3-22EE-4EDF-BB3A-FA4AF0F488F1}" type="pres">
      <dgm:prSet presAssocID="{7E9ECD93-0D17-4FE5-9730-646CE73B8BBF}" presName="compositeNode" presStyleCnt="0">
        <dgm:presLayoutVars>
          <dgm:bulletEnabled val="1"/>
        </dgm:presLayoutVars>
      </dgm:prSet>
      <dgm:spPr/>
    </dgm:pt>
    <dgm:pt modelId="{80B4A759-59E7-4F27-A31E-39C7B8779319}" type="pres">
      <dgm:prSet presAssocID="{7E9ECD93-0D17-4FE5-9730-646CE73B8BBF}" presName="bgRect" presStyleLbl="alignNode1" presStyleIdx="0" presStyleCnt="3"/>
      <dgm:spPr/>
      <dgm:t>
        <a:bodyPr/>
        <a:lstStyle/>
        <a:p>
          <a:endParaRPr lang="ru-RU"/>
        </a:p>
      </dgm:t>
    </dgm:pt>
    <dgm:pt modelId="{3326A2E1-E9E7-4E04-AECE-62A76F7D0B74}" type="pres">
      <dgm:prSet presAssocID="{41B64FE3-E3A8-4814-9DC3-53FD768154D7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8072F-F3E4-4CB2-87C7-55F28C6AD78A}" type="pres">
      <dgm:prSet presAssocID="{7E9ECD93-0D17-4FE5-9730-646CE73B8BBF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32423-8653-4BF9-AA96-3888B6575CF2}" type="pres">
      <dgm:prSet presAssocID="{41B64FE3-E3A8-4814-9DC3-53FD768154D7}" presName="sibTrans" presStyleCnt="0"/>
      <dgm:spPr/>
    </dgm:pt>
    <dgm:pt modelId="{FCC09850-50B7-4568-92D8-E0F87174CE4E}" type="pres">
      <dgm:prSet presAssocID="{4C75FD55-6A3F-4268-890C-E52E0F0D6422}" presName="compositeNode" presStyleCnt="0">
        <dgm:presLayoutVars>
          <dgm:bulletEnabled val="1"/>
        </dgm:presLayoutVars>
      </dgm:prSet>
      <dgm:spPr/>
    </dgm:pt>
    <dgm:pt modelId="{CC1DA336-9E94-4A49-92EE-6F163D6BBE1F}" type="pres">
      <dgm:prSet presAssocID="{4C75FD55-6A3F-4268-890C-E52E0F0D6422}" presName="bgRect" presStyleLbl="alignNode1" presStyleIdx="1" presStyleCnt="3"/>
      <dgm:spPr/>
      <dgm:t>
        <a:bodyPr/>
        <a:lstStyle/>
        <a:p>
          <a:endParaRPr lang="ru-RU"/>
        </a:p>
      </dgm:t>
    </dgm:pt>
    <dgm:pt modelId="{CCD025AC-61FF-4309-87EF-210E1CFDB9A5}" type="pres">
      <dgm:prSet presAssocID="{748F19B6-68F0-48E7-AAE8-C75C174A727B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6CA69-1D0F-4A9B-94F8-F317243F6223}" type="pres">
      <dgm:prSet presAssocID="{4C75FD55-6A3F-4268-890C-E52E0F0D6422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3BD5-E8AA-4E3A-92A3-5FAC8BF8ADDF}" type="pres">
      <dgm:prSet presAssocID="{748F19B6-68F0-48E7-AAE8-C75C174A727B}" presName="sibTrans" presStyleCnt="0"/>
      <dgm:spPr/>
    </dgm:pt>
    <dgm:pt modelId="{F510E734-EE31-42F8-8F4B-F3DFA701F800}" type="pres">
      <dgm:prSet presAssocID="{FCEB473C-F605-4C1B-8B37-0989CE23BE12}" presName="compositeNode" presStyleCnt="0">
        <dgm:presLayoutVars>
          <dgm:bulletEnabled val="1"/>
        </dgm:presLayoutVars>
      </dgm:prSet>
      <dgm:spPr/>
    </dgm:pt>
    <dgm:pt modelId="{86EFE27F-E4AD-4421-83FC-302BF0E88E92}" type="pres">
      <dgm:prSet presAssocID="{FCEB473C-F605-4C1B-8B37-0989CE23BE12}" presName="bgRect" presStyleLbl="alignNode1" presStyleIdx="2" presStyleCnt="3"/>
      <dgm:spPr/>
      <dgm:t>
        <a:bodyPr/>
        <a:lstStyle/>
        <a:p>
          <a:endParaRPr lang="ru-RU"/>
        </a:p>
      </dgm:t>
    </dgm:pt>
    <dgm:pt modelId="{661170F3-9FB5-43B9-AC9C-AD17731F6230}" type="pres">
      <dgm:prSet presAssocID="{2E28CC46-F571-4434-B521-7AFB75F45FBF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575FB-8071-4FF6-B29E-F88CF912DF50}" type="pres">
      <dgm:prSet presAssocID="{FCEB473C-F605-4C1B-8B37-0989CE23BE12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58A8C-B242-4AA1-B549-9CDDF682318B}" type="presOf" srcId="{FCEB473C-F605-4C1B-8B37-0989CE23BE12}" destId="{9B0575FB-8071-4FF6-B29E-F88CF912DF50}" srcOrd="1" destOrd="0" presId="urn:microsoft.com/office/officeart/2016/7/layout/LinearBlockProcessNumbered"/>
    <dgm:cxn modelId="{C6AD4DE8-AAC3-46AC-B27A-E36441713537}" type="presOf" srcId="{748F19B6-68F0-48E7-AAE8-C75C174A727B}" destId="{CCD025AC-61FF-4309-87EF-210E1CFDB9A5}" srcOrd="0" destOrd="0" presId="urn:microsoft.com/office/officeart/2016/7/layout/LinearBlockProcessNumbered"/>
    <dgm:cxn modelId="{E40AFB8C-30C2-4E5F-87AC-E083AD3C2A51}" srcId="{0A8E00D5-0D64-42D1-B36B-3A80B3E0A295}" destId="{4C75FD55-6A3F-4268-890C-E52E0F0D6422}" srcOrd="1" destOrd="0" parTransId="{43685E20-07C8-45CB-BD04-AAD4422E127F}" sibTransId="{748F19B6-68F0-48E7-AAE8-C75C174A727B}"/>
    <dgm:cxn modelId="{199CD768-BDB5-418B-BB0E-02CF67728E3D}" type="presOf" srcId="{0A8E00D5-0D64-42D1-B36B-3A80B3E0A295}" destId="{98D27997-2634-4569-B1D2-F7C59692E5E3}" srcOrd="0" destOrd="0" presId="urn:microsoft.com/office/officeart/2016/7/layout/LinearBlockProcessNumbered"/>
    <dgm:cxn modelId="{F30EB87F-1857-4F0F-A84D-22E1548A5544}" type="presOf" srcId="{41B64FE3-E3A8-4814-9DC3-53FD768154D7}" destId="{3326A2E1-E9E7-4E04-AECE-62A76F7D0B74}" srcOrd="0" destOrd="0" presId="urn:microsoft.com/office/officeart/2016/7/layout/LinearBlockProcessNumbered"/>
    <dgm:cxn modelId="{724DC0C1-959E-42CA-85E8-E287A636AEC5}" srcId="{FCEB473C-F605-4C1B-8B37-0989CE23BE12}" destId="{67473B4B-DE28-470A-B3DE-38FEF861C183}" srcOrd="0" destOrd="0" parTransId="{90300359-4FF0-487B-A929-048DDC730421}" sibTransId="{09E587D4-C0C3-4544-8C45-3146C4252601}"/>
    <dgm:cxn modelId="{6A144CA9-0758-43FA-AC99-80A82ABA8B35}" srcId="{FCEB473C-F605-4C1B-8B37-0989CE23BE12}" destId="{BF330601-A5B4-49DF-9F0F-C10E0151F2F3}" srcOrd="2" destOrd="0" parTransId="{D1CF81F6-37E0-4C2B-9625-7FF29288F8FC}" sibTransId="{06534B66-2F42-451E-8A8E-3BA81B04A257}"/>
    <dgm:cxn modelId="{FEBAE5DD-5388-4FBD-9347-C95E111BE81D}" type="presOf" srcId="{C3DD0DF6-C0E7-4827-81F1-630A484AF680}" destId="{9B0575FB-8071-4FF6-B29E-F88CF912DF50}" srcOrd="0" destOrd="2" presId="urn:microsoft.com/office/officeart/2016/7/layout/LinearBlockProcessNumbered"/>
    <dgm:cxn modelId="{9F2DADD9-BC5A-4D21-9CF4-11A4B400B8EE}" type="presOf" srcId="{2E28CC46-F571-4434-B521-7AFB75F45FBF}" destId="{661170F3-9FB5-43B9-AC9C-AD17731F6230}" srcOrd="0" destOrd="0" presId="urn:microsoft.com/office/officeart/2016/7/layout/LinearBlockProcessNumbered"/>
    <dgm:cxn modelId="{A0F84A77-FBCF-43F9-8AB1-1DC5F1D51E90}" srcId="{0A8E00D5-0D64-42D1-B36B-3A80B3E0A295}" destId="{7E9ECD93-0D17-4FE5-9730-646CE73B8BBF}" srcOrd="0" destOrd="0" parTransId="{3D7B0063-932E-466B-B8BE-2B046E8A2A43}" sibTransId="{41B64FE3-E3A8-4814-9DC3-53FD768154D7}"/>
    <dgm:cxn modelId="{7D33D8B5-12E4-4B0B-9200-46F2AD416CB3}" type="presOf" srcId="{FCEB473C-F605-4C1B-8B37-0989CE23BE12}" destId="{86EFE27F-E4AD-4421-83FC-302BF0E88E92}" srcOrd="0" destOrd="0" presId="urn:microsoft.com/office/officeart/2016/7/layout/LinearBlockProcessNumbered"/>
    <dgm:cxn modelId="{DBC76195-AD10-4F7A-AAB7-E4FA3C151077}" type="presOf" srcId="{BF330601-A5B4-49DF-9F0F-C10E0151F2F3}" destId="{9B0575FB-8071-4FF6-B29E-F88CF912DF50}" srcOrd="0" destOrd="3" presId="urn:microsoft.com/office/officeart/2016/7/layout/LinearBlockProcessNumbered"/>
    <dgm:cxn modelId="{87C19829-4045-4CD9-93BF-C4904583FBB1}" type="presOf" srcId="{67473B4B-DE28-470A-B3DE-38FEF861C183}" destId="{9B0575FB-8071-4FF6-B29E-F88CF912DF50}" srcOrd="0" destOrd="1" presId="urn:microsoft.com/office/officeart/2016/7/layout/LinearBlockProcessNumbered"/>
    <dgm:cxn modelId="{8C88BC7B-CD52-40FC-B1A2-9F0391A30145}" type="presOf" srcId="{7E9ECD93-0D17-4FE5-9730-646CE73B8BBF}" destId="{CF98072F-F3E4-4CB2-87C7-55F28C6AD78A}" srcOrd="1" destOrd="0" presId="urn:microsoft.com/office/officeart/2016/7/layout/LinearBlockProcessNumbered"/>
    <dgm:cxn modelId="{3E27014B-CE37-4117-AA88-3BCD5221C06D}" srcId="{0A8E00D5-0D64-42D1-B36B-3A80B3E0A295}" destId="{FCEB473C-F605-4C1B-8B37-0989CE23BE12}" srcOrd="2" destOrd="0" parTransId="{579705BC-7F69-4211-BA05-183C805652F0}" sibTransId="{2E28CC46-F571-4434-B521-7AFB75F45FBF}"/>
    <dgm:cxn modelId="{269BCBA8-48C4-4F2A-A245-A43EFF92EDFE}" srcId="{FCEB473C-F605-4C1B-8B37-0989CE23BE12}" destId="{C3DD0DF6-C0E7-4827-81F1-630A484AF680}" srcOrd="1" destOrd="0" parTransId="{8FEAF527-A42C-40A4-9CF4-281104F16400}" sibTransId="{97199C21-150F-45BC-AE99-ECF1FD837FDC}"/>
    <dgm:cxn modelId="{B25F9B67-B1E7-4C58-8720-0B1EDF596253}" type="presOf" srcId="{4C75FD55-6A3F-4268-890C-E52E0F0D6422}" destId="{6CF6CA69-1D0F-4A9B-94F8-F317243F6223}" srcOrd="1" destOrd="0" presId="urn:microsoft.com/office/officeart/2016/7/layout/LinearBlockProcessNumbered"/>
    <dgm:cxn modelId="{EA27348D-C15D-4DC1-834B-4CE70D23C9E0}" type="presOf" srcId="{7E9ECD93-0D17-4FE5-9730-646CE73B8BBF}" destId="{80B4A759-59E7-4F27-A31E-39C7B8779319}" srcOrd="0" destOrd="0" presId="urn:microsoft.com/office/officeart/2016/7/layout/LinearBlockProcessNumbered"/>
    <dgm:cxn modelId="{A702CAB7-75A2-4347-90A6-63DCAB4423F8}" type="presOf" srcId="{4C75FD55-6A3F-4268-890C-E52E0F0D6422}" destId="{CC1DA336-9E94-4A49-92EE-6F163D6BBE1F}" srcOrd="0" destOrd="0" presId="urn:microsoft.com/office/officeart/2016/7/layout/LinearBlockProcessNumbered"/>
    <dgm:cxn modelId="{B37C0E48-B225-4F14-9DAB-BD2DD2FFE204}" type="presParOf" srcId="{98D27997-2634-4569-B1D2-F7C59692E5E3}" destId="{569517F3-22EE-4EDF-BB3A-FA4AF0F488F1}" srcOrd="0" destOrd="0" presId="urn:microsoft.com/office/officeart/2016/7/layout/LinearBlockProcessNumbered"/>
    <dgm:cxn modelId="{76069FE2-7176-4183-814F-876A4FE75F84}" type="presParOf" srcId="{569517F3-22EE-4EDF-BB3A-FA4AF0F488F1}" destId="{80B4A759-59E7-4F27-A31E-39C7B8779319}" srcOrd="0" destOrd="0" presId="urn:microsoft.com/office/officeart/2016/7/layout/LinearBlockProcessNumbered"/>
    <dgm:cxn modelId="{4A2A1584-B06F-43BF-A0E8-04683F34CEB5}" type="presParOf" srcId="{569517F3-22EE-4EDF-BB3A-FA4AF0F488F1}" destId="{3326A2E1-E9E7-4E04-AECE-62A76F7D0B74}" srcOrd="1" destOrd="0" presId="urn:microsoft.com/office/officeart/2016/7/layout/LinearBlockProcessNumbered"/>
    <dgm:cxn modelId="{8981E235-7761-4286-B068-8C41C55E048D}" type="presParOf" srcId="{569517F3-22EE-4EDF-BB3A-FA4AF0F488F1}" destId="{CF98072F-F3E4-4CB2-87C7-55F28C6AD78A}" srcOrd="2" destOrd="0" presId="urn:microsoft.com/office/officeart/2016/7/layout/LinearBlockProcessNumbered"/>
    <dgm:cxn modelId="{16E515A3-C178-4E31-9FB6-21A91EE13866}" type="presParOf" srcId="{98D27997-2634-4569-B1D2-F7C59692E5E3}" destId="{17132423-8653-4BF9-AA96-3888B6575CF2}" srcOrd="1" destOrd="0" presId="urn:microsoft.com/office/officeart/2016/7/layout/LinearBlockProcessNumbered"/>
    <dgm:cxn modelId="{29490243-5C4F-411E-9EF8-F50A3FDFA1CC}" type="presParOf" srcId="{98D27997-2634-4569-B1D2-F7C59692E5E3}" destId="{FCC09850-50B7-4568-92D8-E0F87174CE4E}" srcOrd="2" destOrd="0" presId="urn:microsoft.com/office/officeart/2016/7/layout/LinearBlockProcessNumbered"/>
    <dgm:cxn modelId="{5F1C0046-B629-460F-A794-A3478118F9DE}" type="presParOf" srcId="{FCC09850-50B7-4568-92D8-E0F87174CE4E}" destId="{CC1DA336-9E94-4A49-92EE-6F163D6BBE1F}" srcOrd="0" destOrd="0" presId="urn:microsoft.com/office/officeart/2016/7/layout/LinearBlockProcessNumbered"/>
    <dgm:cxn modelId="{6ECBC2F1-4987-4C24-90D3-A0E56DE1E123}" type="presParOf" srcId="{FCC09850-50B7-4568-92D8-E0F87174CE4E}" destId="{CCD025AC-61FF-4309-87EF-210E1CFDB9A5}" srcOrd="1" destOrd="0" presId="urn:microsoft.com/office/officeart/2016/7/layout/LinearBlockProcessNumbered"/>
    <dgm:cxn modelId="{A347E2FF-D5CE-494B-8390-2EBC260873D5}" type="presParOf" srcId="{FCC09850-50B7-4568-92D8-E0F87174CE4E}" destId="{6CF6CA69-1D0F-4A9B-94F8-F317243F6223}" srcOrd="2" destOrd="0" presId="urn:microsoft.com/office/officeart/2016/7/layout/LinearBlockProcessNumbered"/>
    <dgm:cxn modelId="{EC6B226D-6C6F-4089-8201-6AEF0E4B7A3D}" type="presParOf" srcId="{98D27997-2634-4569-B1D2-F7C59692E5E3}" destId="{8EA63BD5-E8AA-4E3A-92A3-5FAC8BF8ADDF}" srcOrd="3" destOrd="0" presId="urn:microsoft.com/office/officeart/2016/7/layout/LinearBlockProcessNumbered"/>
    <dgm:cxn modelId="{E568DB3C-395D-4CB3-8B29-9A70C3EBBEB3}" type="presParOf" srcId="{98D27997-2634-4569-B1D2-F7C59692E5E3}" destId="{F510E734-EE31-42F8-8F4B-F3DFA701F800}" srcOrd="4" destOrd="0" presId="urn:microsoft.com/office/officeart/2016/7/layout/LinearBlockProcessNumbered"/>
    <dgm:cxn modelId="{BEFCBC97-8176-4015-A6B1-F2009F102E5C}" type="presParOf" srcId="{F510E734-EE31-42F8-8F4B-F3DFA701F800}" destId="{86EFE27F-E4AD-4421-83FC-302BF0E88E92}" srcOrd="0" destOrd="0" presId="urn:microsoft.com/office/officeart/2016/7/layout/LinearBlockProcessNumbered"/>
    <dgm:cxn modelId="{E84E7163-C9DB-4ED6-8E97-98789C04FEF2}" type="presParOf" srcId="{F510E734-EE31-42F8-8F4B-F3DFA701F800}" destId="{661170F3-9FB5-43B9-AC9C-AD17731F6230}" srcOrd="1" destOrd="0" presId="urn:microsoft.com/office/officeart/2016/7/layout/LinearBlockProcessNumbered"/>
    <dgm:cxn modelId="{9B21B0F7-6CB5-427B-AC12-69BDADC4551F}" type="presParOf" srcId="{F510E734-EE31-42F8-8F4B-F3DFA701F800}" destId="{9B0575FB-8071-4FF6-B29E-F88CF912DF5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B4AAD5-1575-4E35-A0E7-655DC9A23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E74B597-28FC-4EE9-8DEC-6098C4AC8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2534A1-FAFD-4369-926C-FF52B764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1321EF-AC8F-4A4C-9B5B-19508766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EA1122-5BDB-45CD-9210-B770DE4A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A7116-FAD2-404E-AA70-7E28D82B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5E8C10-EDE3-4BEF-B802-709B37742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DEAA53-A607-44C2-8947-4F386AB1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6FE933-61A3-4447-B89B-7EFC0E97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13A808-1EAB-404A-A6B0-42A95A91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7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2F0FC89-AFB9-469E-B23C-3943E94BC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04274A-8CDB-4183-AEB8-5B383F02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62DA2C-87FF-447E-A3D4-E52A8215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70702E-47C3-4E04-8D09-84240164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A4B466-D0F9-42B3-A016-578FDBA0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EED2DE-E718-4C5C-91E0-D0CBF451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21406-830F-476E-AAB1-9C0E9970C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004DA0-3755-4855-A628-5A831A42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E77200-1B1F-465C-88D6-9DBC1F92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73180A-4982-48D7-96FB-B014B279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9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0C6153-084B-4BD3-971D-272F1352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640890-CD7D-4250-8C58-B9DF6E02A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7682F1-C2BF-470B-A53E-FD42DDBF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3F3CA9-A8F2-41B8-8B17-7CEEA5D7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119406-E478-4BF7-AD74-98AEAB77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F8925-567C-4D41-BA3D-DF43947E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BC3681-DBD7-41BF-AB52-9C8BB1076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B67CFE-C0AE-48DD-9CEC-D9B2192D7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BF0717-7F21-4157-91D2-CD9FE4A0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0B0336-AF3E-4DC6-AB8E-BCBDC907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C096F6-565F-46F0-BCB5-3B3910D6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9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EBABF9-C252-49E7-B07B-3D19E0AF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348619-D8AC-4B7C-B79E-CC0D59928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8960DAA-7640-4CB3-953E-7C7533B0F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F82EF1-1D46-4664-9042-401DA0BF8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94CC1B1-1D97-4310-A29F-650551DAD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D3A0F9C-DF51-48F2-B458-22D0EDD2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6710086-9863-47DD-9941-D839CD1B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9B45BCA-44C8-4902-A1A0-C976A24C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6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41CA2-57A1-4C6E-B0E5-F90AD88B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AAE781D-49E1-4865-ABB2-FFF1B533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28C71B-1595-495C-AA71-07884282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BEFC6A-B3C7-40B2-A179-1C5E22E0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9CCFEF-DE8B-4E6B-969B-E4EEE52E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9032BB3-3AD6-4460-8C21-286D11D1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CD2D65-4874-4C67-8891-04F32DC6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6324B4-D994-4244-A66B-C6438080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96E879-9046-4124-8E4E-2CEAD1CE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E5C17BA-E4F9-477E-8344-039835FC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B15A55-0CA2-4B42-AF7A-7F2207AD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E3205E-5C6C-4BDC-85AA-A96F7AB8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7C77E1-65BF-4D05-95E1-A6BC0EE6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9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E2ADC-A496-4E05-85F0-A802845D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92CBCB9-21EB-4EFA-9198-3EA313A50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6D4D1B2-E581-459F-B401-81D60D4B0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974DFE-481F-4211-B042-0634CED0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E2DD5E-4827-43F9-8DF1-CD4BF3B1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26E5DC-565A-4036-9A9C-0F9E01AF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0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5A620-DEE6-4339-8106-6F78D5D8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CF484B-D2A7-4047-B59C-316442DE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BABCCD-8B8A-4649-B1FC-8E7D0FB4C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0393-6904-43A0-B257-43C1571AB76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B974BD-95C5-45EC-8DAD-7C061B60C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751CD3-56D1-4089-8D10-E26E5DBA1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7366-1C07-453C-9633-FBF3281D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3EF0C2-EE57-40DD-B754-BF1477FAB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8FF707-4AA1-4B27-BD01-893C9D086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32" y="309716"/>
            <a:ext cx="7957638" cy="6430297"/>
          </a:xfrm>
        </p:spPr>
        <p:txBody>
          <a:bodyPr anchor="ctr">
            <a:normAutofit/>
          </a:bodyPr>
          <a:lstStyle/>
          <a:p>
            <a:r>
              <a:rPr lang="ru-RU" sz="4000" b="1" i="1" dirty="0" smtClean="0"/>
              <a:t>Всероссийский </a:t>
            </a:r>
            <a:r>
              <a:rPr lang="ru-RU" sz="4000" b="1" i="1" dirty="0"/>
              <a:t>конкурс для школьников</a:t>
            </a:r>
            <a:br>
              <a:rPr lang="ru-RU" sz="4000" b="1" i="1" dirty="0"/>
            </a:br>
            <a:r>
              <a:rPr lang="ru-RU" sz="4000" b="1" i="1" dirty="0"/>
              <a:t>"Мои первые открытия"</a:t>
            </a:r>
            <a:br>
              <a:rPr lang="ru-RU" sz="4000" b="1" i="1" dirty="0"/>
            </a:br>
            <a:r>
              <a:rPr lang="ru-RU" sz="4000" b="1" i="1" dirty="0"/>
              <a:t>  Всероссийский сайт «Альманах педагога»</a:t>
            </a:r>
            <a:br>
              <a:rPr lang="ru-RU" sz="4000" b="1" i="1" dirty="0"/>
            </a:br>
            <a:r>
              <a:rPr lang="ru-RU" sz="4000" b="1" i="1" dirty="0" smtClean="0"/>
              <a:t>Тема</a:t>
            </a:r>
            <a:r>
              <a:rPr lang="ru-RU" sz="4000" b="1" i="1" dirty="0"/>
              <a:t>:  «Современный </a:t>
            </a:r>
            <a:r>
              <a:rPr lang="ru-RU" sz="4000" b="1" i="1" dirty="0" smtClean="0"/>
              <a:t>танец- средство </a:t>
            </a:r>
            <a:r>
              <a:rPr lang="ru-RU" sz="4000" b="1" i="1" dirty="0" err="1" smtClean="0"/>
              <a:t>здоровьесбережения</a:t>
            </a:r>
            <a:r>
              <a:rPr lang="ru-RU" sz="4000" b="1" i="1" dirty="0"/>
              <a:t>»</a:t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D71FB90-550D-486B-A3DD-371520C87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570" y="965198"/>
            <a:ext cx="3432630" cy="5435601"/>
          </a:xfrm>
        </p:spPr>
        <p:txBody>
          <a:bodyPr anchor="ctr">
            <a:normAutofit/>
          </a:bodyPr>
          <a:lstStyle/>
          <a:p>
            <a:pPr algn="l"/>
            <a:r>
              <a:rPr lang="ru-RU" sz="2000" dirty="0">
                <a:solidFill>
                  <a:srgbClr val="FFFFFF"/>
                </a:solidFill>
              </a:rPr>
              <a:t>Чернова Злата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Андреева  Зоя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4 Б класс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МБОУ Гимназия № 3</a:t>
            </a:r>
          </a:p>
          <a:p>
            <a:pPr algn="l"/>
            <a:endParaRPr lang="ru-RU" sz="2000" dirty="0">
              <a:solidFill>
                <a:srgbClr val="FFFFFF"/>
              </a:solidFill>
            </a:endParaRP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Руководитель исследования: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Иванова О. Б.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учитель начальных классов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МБОУ Гимназии № 3</a:t>
            </a:r>
          </a:p>
          <a:p>
            <a:pPr algn="l"/>
            <a:r>
              <a:rPr lang="ru-RU" sz="2000" dirty="0">
                <a:solidFill>
                  <a:srgbClr val="FFFFFF"/>
                </a:solidFill>
              </a:rPr>
              <a:t>г. Самара, 2018</a:t>
            </a:r>
          </a:p>
          <a:p>
            <a:pPr algn="l"/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8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67B08D2-F5A7-4231-AC92-AC3B842F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0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F243DB-21E5-4EF3-9321-9CD457EB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826466"/>
            <a:ext cx="4007904" cy="52050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F1CE7C6-BE91-42A7-9214-F33FD918C3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BB65D5-E2BB-400C-A622-CDA2E5C3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89" y="241108"/>
            <a:ext cx="5062511" cy="14996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Наша осанка – залог здоровья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124CF-AAB1-470C-811C-A9A8CCF3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3" y="2084831"/>
            <a:ext cx="6415546" cy="4433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Чтобы проверить осанку, мы предлагаем всем провести тест: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* Встать спиной к стене в привычном для вас положении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 (не напрягаясь)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*Если вы держитесь прямо, вы должны касаться стены только 5 точками, как на рисунке.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* Попробуйте между стеной и поясницей просунуть кулак. 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*Если он проходит – нарушение осанки есть.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FFFF"/>
                </a:solidFill>
              </a:rPr>
              <a:t>*Если проходит только ладонь – осанка нормальная</a:t>
            </a:r>
          </a:p>
          <a:p>
            <a:pPr marL="0" indent="0">
              <a:buNone/>
            </a:pPr>
            <a:endParaRPr lang="ru-RU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ru-RU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5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E2E0AFE-704B-4CB8-AB9D-D447278759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человек, группа, пол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7C9F581-96D9-493E-A5FA-27B063A7E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41" y="2810760"/>
            <a:ext cx="4833411" cy="3407159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емля, пол, человек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A218D01-6F61-43E1-B374-D7926DA6C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32" y="353534"/>
            <a:ext cx="2555747" cy="2125571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22F4E8FB-6C37-48FB-BA34-50923E7E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12" y="452277"/>
            <a:ext cx="2555747" cy="192864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366642-3B63-4F3B-B5A9-18E7A45D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452277"/>
            <a:ext cx="5645834" cy="559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2400" dirty="0"/>
              <a:t>Плохая осанка может привести к проблемам со здоровьем, если её вовремя не исправить.</a:t>
            </a:r>
          </a:p>
          <a:p>
            <a:pPr marL="0" indent="0">
              <a:buNone/>
            </a:pPr>
            <a:r>
              <a:rPr lang="ru-RU" sz="2400" dirty="0"/>
              <a:t>Осанка влияет на наши суставы, связки и мышцы. Правильная осанка распределяет силы по телу.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Особую бдительность необходимо проявить, если наблюдаются: </a:t>
            </a:r>
          </a:p>
          <a:p>
            <a:r>
              <a:rPr lang="ru-RU" sz="2400" dirty="0"/>
              <a:t>Частая утомляемость, неуклюжесть.</a:t>
            </a:r>
          </a:p>
          <a:p>
            <a:r>
              <a:rPr lang="ru-RU" sz="2400" dirty="0"/>
              <a:t>Отказ от подвижных игр.</a:t>
            </a:r>
          </a:p>
          <a:p>
            <a:r>
              <a:rPr lang="ru-RU" sz="2400" dirty="0"/>
              <a:t>Головные боли, болезненность в области шеи.</a:t>
            </a:r>
          </a:p>
          <a:p>
            <a:r>
              <a:rPr lang="ru-RU" sz="2400" dirty="0"/>
              <a:t>Боль в конечностях после прогулки.</a:t>
            </a:r>
          </a:p>
          <a:p>
            <a:r>
              <a:rPr lang="ru-RU" sz="2400" dirty="0"/>
              <a:t>Нежелание долго пребывать в одном положении.</a:t>
            </a:r>
          </a:p>
          <a:p>
            <a:r>
              <a:rPr lang="ru-RU" sz="2400" dirty="0"/>
              <a:t>Хруст суставов при движении.</a:t>
            </a:r>
          </a:p>
        </p:txBody>
      </p:sp>
    </p:spTree>
    <p:extLst>
      <p:ext uri="{BB962C8B-B14F-4D97-AF65-F5344CB8AC3E}">
        <p14:creationId xmlns:p14="http://schemas.microsoft.com/office/powerpoint/2010/main" val="128966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8">
            <a:extLst>
              <a:ext uri="{FF2B5EF4-FFF2-40B4-BE49-F238E27FC236}">
                <a16:creationId xmlns=""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26">
            <a:extLst>
              <a:ext uri="{FF2B5EF4-FFF2-40B4-BE49-F238E27FC236}">
                <a16:creationId xmlns=""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C77C93-76E7-43D3-95DC-69E28578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0" y="1690688"/>
            <a:ext cx="4299229" cy="30572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012EA9-48D3-40B7-B55F-D6EA7A56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Наши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3B160C-F974-4BA5-ADAC-36A46C3F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729" y="2022601"/>
            <a:ext cx="7591461" cy="447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</a:rPr>
              <a:t>Чтобы в этом убедиться, в том, что занятия танцами положительно влияют на общее здоровье человека , мы обратилась к медицинской сестре районной поликлиники. Мы вместе просмотрели наши истории болезни за последние два года.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</a:rPr>
              <a:t>Выяснилось, что с каждым годом мы болеем всё меньше и меньше.  </a:t>
            </a:r>
          </a:p>
          <a:p>
            <a:pPr marL="0" indent="0">
              <a:buNone/>
            </a:pPr>
            <a:endParaRPr lang="ru-RU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</a:rPr>
              <a:t>Вывод: Это доказывает ещё раз, что танцы – это полезно. 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5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799F0D-E9E0-40B2-9944-8BE63DF0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8"/>
            <a:ext cx="12192000" cy="1009651"/>
          </a:xfrm>
        </p:spPr>
        <p:txBody>
          <a:bodyPr/>
          <a:lstStyle/>
          <a:p>
            <a:pPr algn="ctr"/>
            <a:r>
              <a:rPr lang="ru-RU" dirty="0"/>
              <a:t>Анкетирование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D3B4C9-C2B4-4512-9203-F0B42DF4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8130"/>
            <a:ext cx="12191999" cy="5994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Своим одноклассникам </a:t>
            </a:r>
            <a:r>
              <a:rPr lang="ru-RU" sz="2400" dirty="0" smtClean="0"/>
              <a:t>мы задавали  </a:t>
            </a:r>
            <a:r>
              <a:rPr lang="ru-RU" sz="2400" dirty="0"/>
              <a:t>вопросы, которые помогли 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smtClean="0"/>
              <a:t>нашем  </a:t>
            </a:r>
            <a:r>
              <a:rPr lang="ru-RU" sz="2400" dirty="0"/>
              <a:t>исследовании.</a:t>
            </a:r>
          </a:p>
          <a:p>
            <a:pPr marL="0" indent="0">
              <a:buNone/>
            </a:pPr>
            <a:r>
              <a:rPr lang="ru-RU" sz="2400" dirty="0"/>
              <a:t>1.	Вы танцуете?</a:t>
            </a:r>
          </a:p>
          <a:p>
            <a:pPr marL="0" indent="0">
              <a:buNone/>
            </a:pPr>
            <a:r>
              <a:rPr lang="ru-RU" sz="2400" dirty="0"/>
              <a:t>Да – 20 чел.       Нет – 2 чел.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2.	Почему вы танцуете?  </a:t>
            </a:r>
          </a:p>
          <a:p>
            <a:pPr marL="0" indent="0">
              <a:buNone/>
            </a:pPr>
            <a:r>
              <a:rPr lang="ru-RU" sz="2400" dirty="0"/>
              <a:t>Для веселья и отдыха – 8 чел.     Хорошая музыка -  14 чел.</a:t>
            </a:r>
          </a:p>
          <a:p>
            <a:pPr marL="0" indent="0">
              <a:buNone/>
            </a:pPr>
            <a:r>
              <a:rPr lang="ru-RU" sz="2400" b="1" dirty="0"/>
              <a:t>Вывод: </a:t>
            </a:r>
            <a:r>
              <a:rPr lang="ru-RU" sz="2400" dirty="0"/>
              <a:t>Многие мои одноклассники любят танцевать. Танцуют, когда звучит хорошая музыка и для души.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AFE1A60F-17B6-4FE1-B0EE-BBDAE5613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50606"/>
              </p:ext>
            </p:extLst>
          </p:nvPr>
        </p:nvGraphicFramePr>
        <p:xfrm>
          <a:off x="161540" y="2203621"/>
          <a:ext cx="4668369" cy="261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11E6AE9-5769-4ED5-994E-33CE8F1D4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947745"/>
              </p:ext>
            </p:extLst>
          </p:nvPr>
        </p:nvGraphicFramePr>
        <p:xfrm>
          <a:off x="6274191" y="2203622"/>
          <a:ext cx="4473526" cy="261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13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4D397-6236-4CE2-A74A-A084E8B5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42"/>
            <a:ext cx="12084148" cy="6611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Хотели бы вы научиться красиво танцевать?</a:t>
            </a:r>
          </a:p>
          <a:p>
            <a:pPr marL="0" indent="0">
              <a:buNone/>
            </a:pPr>
            <a:r>
              <a:rPr lang="ru-RU" dirty="0"/>
              <a:t>Да – 12 чел.    Нет – 2 чел.    Очень – 4 чел.   Очень-очень  - 4 чел.</a:t>
            </a:r>
          </a:p>
          <a:p>
            <a:pPr marL="0" indent="0">
              <a:buNone/>
            </a:pPr>
            <a:r>
              <a:rPr lang="ru-RU" b="1" dirty="0"/>
              <a:t>Вывод: </a:t>
            </a:r>
            <a:r>
              <a:rPr lang="ru-RU" dirty="0"/>
              <a:t>Все мои одноклассники хотят научиться танцевать.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Для чего нужен танец?   (одноклассники давали по несколько ответов) </a:t>
            </a:r>
          </a:p>
          <a:p>
            <a:pPr marL="0" indent="0">
              <a:buNone/>
            </a:pPr>
            <a:r>
              <a:rPr lang="ru-RU" dirty="0"/>
              <a:t>Развивать гибкость – 17 чел.              Для прыгучести – 2 чел.</a:t>
            </a:r>
          </a:p>
          <a:p>
            <a:pPr marL="0" indent="0">
              <a:buNone/>
            </a:pPr>
            <a:r>
              <a:rPr lang="ru-RU" dirty="0"/>
              <a:t>Для осанки – 15 чел.                           Для развития ног – 1 чел.</a:t>
            </a:r>
          </a:p>
          <a:p>
            <a:pPr marL="0" indent="0">
              <a:buNone/>
            </a:pPr>
            <a:r>
              <a:rPr lang="ru-RU" dirty="0"/>
              <a:t>Для здоровья -  7 чел.                         Быть красивой – 1 чел.</a:t>
            </a:r>
          </a:p>
          <a:p>
            <a:pPr marL="0" indent="0">
              <a:buNone/>
            </a:pPr>
            <a:r>
              <a:rPr lang="ru-RU" dirty="0"/>
              <a:t>Для общего развития – 5 чел.</a:t>
            </a:r>
          </a:p>
          <a:p>
            <a:pPr marL="0" indent="0">
              <a:buNone/>
            </a:pPr>
            <a:r>
              <a:rPr lang="ru-RU" b="1" dirty="0"/>
              <a:t>Вывод:  </a:t>
            </a:r>
            <a:r>
              <a:rPr lang="ru-RU" dirty="0"/>
              <a:t>Ребята думают, что занятия танцами полезны для здоровья, для развития прыгучести, для общего развития,  для внешнего вида.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1BDC70E8-719D-496A-924C-9FB697805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555361"/>
              </p:ext>
            </p:extLst>
          </p:nvPr>
        </p:nvGraphicFramePr>
        <p:xfrm>
          <a:off x="258712" y="1380391"/>
          <a:ext cx="4346918" cy="276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99A1306B-A867-40E1-A50C-2C334D2B3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160891"/>
              </p:ext>
            </p:extLst>
          </p:nvPr>
        </p:nvGraphicFramePr>
        <p:xfrm>
          <a:off x="6555545" y="1424351"/>
          <a:ext cx="5120640" cy="276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74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53A1E1-4CF8-405C-80E9-0C38B0C3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5.	Как танец влияет на здоровье?</a:t>
            </a:r>
          </a:p>
          <a:p>
            <a:pPr marL="0" indent="0">
              <a:buNone/>
            </a:pPr>
            <a:r>
              <a:rPr lang="ru-RU" dirty="0"/>
              <a:t>Хорошо – 4 чел.     Улучшает настроение – 12 чел.         Не знаю – 6 чел.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6.	Какой танец поможет выздороветь?</a:t>
            </a:r>
          </a:p>
          <a:p>
            <a:pPr marL="0" indent="0">
              <a:buNone/>
            </a:pPr>
            <a:r>
              <a:rPr lang="ru-RU" dirty="0"/>
              <a:t>Все, любой – 11 чел.                 Быстрый, весёлый -  6 чел.   </a:t>
            </a:r>
          </a:p>
          <a:p>
            <a:pPr marL="0" indent="0">
              <a:buNone/>
            </a:pPr>
            <a:r>
              <a:rPr lang="ru-RU" dirty="0"/>
              <a:t>Медленный -  4 чел.                   Не знаю – 1 чел.</a:t>
            </a:r>
          </a:p>
          <a:p>
            <a:pPr marL="0" indent="0">
              <a:buNone/>
            </a:pPr>
            <a:r>
              <a:rPr lang="ru-RU" b="1" dirty="0"/>
              <a:t>Вывод: </a:t>
            </a:r>
            <a:r>
              <a:rPr lang="ru-RU" dirty="0"/>
              <a:t>Дети считают, танец положительно влияет на здоровье, улучшает настроение, что танцы помогают выздороветь.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8CD26561-D281-487C-B79A-1BBA3E95E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271106"/>
              </p:ext>
            </p:extLst>
          </p:nvPr>
        </p:nvGraphicFramePr>
        <p:xfrm>
          <a:off x="195584" y="1142140"/>
          <a:ext cx="5760083" cy="283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C468939D-DA4D-4F28-BCA0-01CB0980A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503385"/>
              </p:ext>
            </p:extLst>
          </p:nvPr>
        </p:nvGraphicFramePr>
        <p:xfrm>
          <a:off x="6236335" y="1142140"/>
          <a:ext cx="5479415" cy="283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798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309278-E5CD-449B-8D44-CB8446410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15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7E61CA-4FE7-4928-843C-FA3C5615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536" y="49117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D51722-59AA-4718-B3FB-95CCE93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" y="1548581"/>
            <a:ext cx="11385755" cy="491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</a:rPr>
              <a:t>Как показали </a:t>
            </a:r>
            <a:r>
              <a:rPr lang="ru-RU" sz="2400" dirty="0" smtClean="0">
                <a:solidFill>
                  <a:srgbClr val="FFFFFF"/>
                </a:solidFill>
              </a:rPr>
              <a:t>исследования-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Танец </a:t>
            </a:r>
            <a:r>
              <a:rPr lang="ru-RU" sz="2400" dirty="0">
                <a:solidFill>
                  <a:srgbClr val="FFFFFF"/>
                </a:solidFill>
              </a:rPr>
              <a:t>– это универсальное средство поддерживать свое </a:t>
            </a:r>
            <a:r>
              <a:rPr lang="ru-RU" sz="2400" dirty="0" smtClean="0">
                <a:solidFill>
                  <a:srgbClr val="FFFFFF"/>
                </a:solidFill>
              </a:rPr>
              <a:t>здоровье</a:t>
            </a:r>
            <a:r>
              <a:rPr lang="ru-RU" sz="2400" dirty="0">
                <a:solidFill>
                  <a:srgbClr val="FFFFFF"/>
                </a:solidFill>
              </a:rPr>
              <a:t>.</a:t>
            </a:r>
            <a:r>
              <a:rPr lang="ru-RU" sz="2400" dirty="0" smtClean="0">
                <a:solidFill>
                  <a:srgbClr val="FFFFFF"/>
                </a:solidFill>
              </a:rPr>
              <a:t>  </a:t>
            </a:r>
            <a:endParaRPr lang="ru-RU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</a:rPr>
              <a:t>Танец – прекрасное лекарство, помогающее избавиться от многих заболеваний, и укрепляют здоровье!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</a:rPr>
              <a:t>Танец самый простой способ приобрести стройную и красивую фигуру.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Помните</a:t>
            </a:r>
            <a:r>
              <a:rPr lang="ru-RU" sz="2400" dirty="0">
                <a:solidFill>
                  <a:srgbClr val="FFFFFF"/>
                </a:solidFill>
              </a:rPr>
              <a:t>, «Лучше неуклюже танцевать, чем ходить хромая…»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Танцуйте </a:t>
            </a:r>
            <a:r>
              <a:rPr lang="ru-RU" sz="2400" dirty="0">
                <a:solidFill>
                  <a:srgbClr val="FFFFFF"/>
                </a:solidFill>
              </a:rPr>
              <a:t>с удовольствием и будьте здоровы! </a:t>
            </a:r>
          </a:p>
          <a:p>
            <a:pPr marL="0" indent="0">
              <a:buNone/>
            </a:pPr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0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 позе, стоит, человек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BA274A-10A1-44F8-8F25-2F55F318B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8"/>
          <a:stretch/>
        </p:blipFill>
        <p:spPr>
          <a:xfrm>
            <a:off x="0" y="-162231"/>
            <a:ext cx="12191980" cy="6857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06E38A4-DE2A-4B14-B243-24C71836FAFE}"/>
              </a:ext>
            </a:extLst>
          </p:cNvPr>
          <p:cNvSpPr txBox="1">
            <a:spLocks/>
          </p:cNvSpPr>
          <p:nvPr/>
        </p:nvSpPr>
        <p:spPr>
          <a:xfrm>
            <a:off x="7639665" y="108470"/>
            <a:ext cx="4291780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Лучше неуклюже танцевать, чем ходить хромая…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                                                    Ницше (немецкий философ)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7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6E38A4-DE2A-4B14-B243-24C71836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2686664" cy="4930246"/>
          </a:xfrm>
        </p:spPr>
        <p:txBody>
          <a:bodyPr>
            <a:normAutofit/>
          </a:bodyPr>
          <a:lstStyle/>
          <a:p>
            <a:pPr algn="r"/>
            <a:r>
              <a:rPr lang="ru-RU" sz="3700" dirty="0">
                <a:solidFill>
                  <a:schemeClr val="accent1"/>
                </a:solidFill>
              </a:rPr>
              <a:t>Лучше неуклюже танцевать, чем ходить хромая…</a:t>
            </a:r>
            <a:br>
              <a:rPr lang="ru-RU" sz="3700" dirty="0">
                <a:solidFill>
                  <a:schemeClr val="accent1"/>
                </a:solidFill>
              </a:rPr>
            </a:br>
            <a:r>
              <a:rPr lang="ru-RU" sz="3700" dirty="0">
                <a:solidFill>
                  <a:schemeClr val="accent1"/>
                </a:solidFill>
              </a:rPr>
              <a:t>                                                                                   Ницше (немецкий философ)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A475BF-DEF1-4B04-97CB-E518DDA34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320040"/>
            <a:ext cx="6778434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Цель  работы: </a:t>
            </a:r>
            <a:r>
              <a:rPr lang="ru-RU" sz="2400" dirty="0"/>
              <a:t>определить влияние занятий танцами на здоровье человека и его общее физическое состояние.</a:t>
            </a:r>
          </a:p>
          <a:p>
            <a:pPr marL="0" indent="0">
              <a:buNone/>
            </a:pPr>
            <a:r>
              <a:rPr lang="ru-RU" sz="2400" dirty="0"/>
              <a:t>В ходе работы мы решили следующие </a:t>
            </a:r>
            <a:r>
              <a:rPr lang="ru-RU" sz="2400" b="1" dirty="0"/>
              <a:t>задачи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- узнали из источников информации об истории танца;</a:t>
            </a:r>
          </a:p>
          <a:p>
            <a:pPr marL="0" indent="0">
              <a:buNone/>
            </a:pPr>
            <a:r>
              <a:rPr lang="ru-RU" sz="2400" dirty="0"/>
              <a:t>- узнали разновидности танцев;</a:t>
            </a:r>
          </a:p>
          <a:p>
            <a:pPr marL="0" indent="0">
              <a:buNone/>
            </a:pPr>
            <a:r>
              <a:rPr lang="ru-RU" sz="2400" dirty="0"/>
              <a:t>- изучили, как занятия танцами влияют на организм человека;</a:t>
            </a:r>
          </a:p>
          <a:p>
            <a:pPr marL="0" indent="0">
              <a:buNone/>
            </a:pPr>
            <a:r>
              <a:rPr lang="ru-RU" sz="2400" dirty="0"/>
              <a:t>- проанализировали, обобщили и систематизировали полученные  данные;</a:t>
            </a:r>
          </a:p>
          <a:p>
            <a:pPr marL="0" indent="0">
              <a:buNone/>
            </a:pPr>
            <a:r>
              <a:rPr lang="ru-RU" sz="2400" dirty="0"/>
              <a:t>- подготовили презентацию;</a:t>
            </a:r>
          </a:p>
          <a:p>
            <a:pPr marL="0" indent="0">
              <a:buNone/>
            </a:pPr>
            <a:r>
              <a:rPr lang="ru-RU" sz="2400" dirty="0"/>
              <a:t>- донести данную информацию до других учащихся.</a:t>
            </a: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485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348934"/>
              </p:ext>
            </p:extLst>
          </p:nvPr>
        </p:nvGraphicFramePr>
        <p:xfrm>
          <a:off x="838199" y="562708"/>
          <a:ext cx="10725443" cy="571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99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C8DC8C-9A80-468B-8049-3A60015FCF3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кни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28202E70-A2FF-4CF6-8770-C0FBD385C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9649" b="-3"/>
          <a:stretch/>
        </p:blipFill>
        <p:spPr>
          <a:xfrm>
            <a:off x="4484465" y="1"/>
            <a:ext cx="2777219" cy="36536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ешний, дерево, кукла, юб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8C9BA3E-823B-4D4B-9CC7-C34C5E98C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 r="-3" b="12405"/>
          <a:stretch/>
        </p:blipFill>
        <p:spPr>
          <a:xfrm rot="661673">
            <a:off x="6983857" y="652737"/>
            <a:ext cx="5301439" cy="3686711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человек, земля, теннис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D58D19-64CE-4999-B74C-E03A5D5833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r="6094" b="4"/>
          <a:stretch/>
        </p:blipFill>
        <p:spPr>
          <a:xfrm rot="20766293">
            <a:off x="3491209" y="2409099"/>
            <a:ext cx="3219428" cy="3875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5FF16-CFE6-409C-B11A-A6AF1FE6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29"/>
            <a:ext cx="4981734" cy="1212315"/>
          </a:xfrm>
        </p:spPr>
        <p:txBody>
          <a:bodyPr anchor="b">
            <a:normAutofit/>
          </a:bodyPr>
          <a:lstStyle/>
          <a:p>
            <a:r>
              <a:rPr lang="ru-RU" sz="4000" dirty="0"/>
              <a:t>История возникновения танца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0EF9B5-BE75-4173-B675-2F370FCF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825625"/>
            <a:ext cx="2551017" cy="4884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/>
              <a:t>Человек начал танцевать очень давно, гораздо раньше, чем начал говорить. </a:t>
            </a:r>
          </a:p>
          <a:p>
            <a:pPr marL="0" indent="0">
              <a:buNone/>
            </a:pPr>
            <a:r>
              <a:rPr lang="ru-RU" sz="2300" dirty="0"/>
              <a:t>Желание танцевать отражало потребность передавать окружающим свои чувства с помощью понятного всем языка тела. </a:t>
            </a:r>
          </a:p>
        </p:txBody>
      </p:sp>
      <p:pic>
        <p:nvPicPr>
          <p:cNvPr id="5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458F2A2-3060-4C4A-A791-B8236375D9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r="13390" b="-1"/>
          <a:stretch/>
        </p:blipFill>
        <p:spPr>
          <a:xfrm rot="625956">
            <a:off x="7261684" y="2547973"/>
            <a:ext cx="2931277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ешний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30C8404-FE96-4967-B56C-0701451F5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CEE083-42DE-471F-9B7C-0821A532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50" y="1527040"/>
            <a:ext cx="3726340" cy="4265098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Понятие танца в современном обществе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9F36EA-FE92-4C23-8BC4-A4BEFA54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020" y="1527040"/>
            <a:ext cx="6693126" cy="3255975"/>
          </a:xfrm>
        </p:spPr>
        <p:txBody>
          <a:bodyPr anchor="ctr">
            <a:normAutofit/>
          </a:bodyPr>
          <a:lstStyle/>
          <a:p>
            <a:pPr marL="0" indent="457200">
              <a:buNone/>
            </a:pPr>
            <a:endParaRPr lang="ru-RU" sz="2000" dirty="0">
              <a:solidFill>
                <a:srgbClr val="FFFFFF"/>
              </a:solidFill>
            </a:endParaRPr>
          </a:p>
          <a:p>
            <a:pPr marL="0" indent="457200">
              <a:buNone/>
            </a:pPr>
            <a:r>
              <a:rPr lang="ru-RU" sz="3000" dirty="0">
                <a:solidFill>
                  <a:srgbClr val="FFFFFF"/>
                </a:solidFill>
              </a:rPr>
              <a:t>Танец — ритмичные, выразительные телодвижения, обычно выстраиваемые в определённую композицию и исполняемые с музыкальным сопровождением.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10428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человек, девочка, в позе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1466067-1E13-46E7-B10D-20CB56F55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" r="1" b="1798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BEBA62-877F-4CAD-B562-36626CE7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sz="3100" dirty="0"/>
              <a:t>Существует огромное множество видов, и  форм танца, вот некоторые из них</a:t>
            </a:r>
            <a:r>
              <a:rPr lang="en-US" sz="3100" dirty="0"/>
              <a:t>:</a:t>
            </a:r>
            <a:r>
              <a:rPr lang="ru-RU" sz="31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77A6F8-E79C-445F-9618-7FC546FD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2475915"/>
            <a:ext cx="5667834" cy="4276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i="1" dirty="0" smtClean="0"/>
              <a:t>Самба </a:t>
            </a:r>
            <a:r>
              <a:rPr lang="ru-RU" sz="2000" i="1" dirty="0"/>
              <a:t>– яркие краски Бразилии, энергия, задор, радость в каждом движении.</a:t>
            </a:r>
          </a:p>
          <a:p>
            <a:pPr marL="0" indent="0">
              <a:buNone/>
            </a:pPr>
            <a:r>
              <a:rPr lang="ru-RU" sz="2000" i="1" dirty="0"/>
              <a:t>Кадриль – это игривый и добрый нрав сибиряков.</a:t>
            </a:r>
          </a:p>
          <a:p>
            <a:pPr marL="0" indent="0">
              <a:buNone/>
            </a:pPr>
            <a:r>
              <a:rPr lang="ru-RU" sz="2000" i="1" dirty="0"/>
              <a:t>Цыганочка – веселье и свободолюбие кочующего народа.</a:t>
            </a:r>
          </a:p>
          <a:p>
            <a:pPr marL="0" indent="0">
              <a:buNone/>
            </a:pPr>
            <a:r>
              <a:rPr lang="ru-RU" sz="2000" i="1" dirty="0" smtClean="0"/>
              <a:t>Индийский </a:t>
            </a:r>
            <a:r>
              <a:rPr lang="ru-RU" sz="2000" i="1" dirty="0"/>
              <a:t>танец поражает своим глубоким смыслом и пластикой жестов.</a:t>
            </a:r>
          </a:p>
          <a:p>
            <a:pPr marL="0" indent="0">
              <a:buNone/>
            </a:pPr>
            <a:r>
              <a:rPr lang="ru-RU" sz="2000" i="1" dirty="0"/>
              <a:t>Полька – чешский энергичный танец быстро распространился по Европе и был принят всеми на «ура». </a:t>
            </a:r>
          </a:p>
          <a:p>
            <a:pPr marL="0" indent="0">
              <a:buNone/>
            </a:pPr>
            <a:r>
              <a:rPr lang="ru-RU" sz="2000" i="1" dirty="0"/>
              <a:t>Одним из самых молодых классических танцев считается вальс.</a:t>
            </a:r>
          </a:p>
          <a:p>
            <a:pPr marL="0" indent="0">
              <a:buNone/>
            </a:pPr>
            <a:r>
              <a:rPr lang="ru-RU" sz="2000" i="1" dirty="0"/>
              <a:t>В начале 20 века появились танцы: фокстрот, квикстеп, танго, чарльстон, степ (чечетка).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6796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D3013-5EB5-4502-8627-9A00E86F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Как танцы влияют на здоровье человека?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2837DD-48FA-403A-A81A-26D04654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86697"/>
            <a:ext cx="6512959" cy="5787494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Доказано, что ритмичные движения под музыку – хороший, а главное, приятный вариант оздоровления.  </a:t>
            </a:r>
          </a:p>
          <a:p>
            <a:r>
              <a:rPr lang="ru-RU" sz="2200" dirty="0"/>
              <a:t>Танец активизирует работу внутренних органов. </a:t>
            </a:r>
          </a:p>
          <a:p>
            <a:r>
              <a:rPr lang="ru-RU" sz="2200" dirty="0"/>
              <a:t>Танцы развивают дыхательную систему организма человека. </a:t>
            </a:r>
          </a:p>
          <a:p>
            <a:r>
              <a:rPr lang="ru-RU" sz="2200" dirty="0"/>
              <a:t>Занятия танцами помогают избавиться от регулярных простудных заболеваний.</a:t>
            </a:r>
          </a:p>
          <a:p>
            <a:r>
              <a:rPr lang="ru-RU" sz="2200" dirty="0"/>
              <a:t>Регулярные занятия танцами положительно влияют на психику. Улучшается настроение выносливость, работоспособность, общий физический и психический тонус.</a:t>
            </a:r>
          </a:p>
          <a:p>
            <a:r>
              <a:rPr lang="ru-RU" sz="2200" dirty="0"/>
              <a:t> Улучшается координация движений и укрепляется вестибулярный аппарат. </a:t>
            </a:r>
          </a:p>
          <a:p>
            <a:r>
              <a:rPr lang="ru-RU" sz="2200" dirty="0"/>
              <a:t>Укрепляются мышцы</a:t>
            </a:r>
          </a:p>
        </p:txBody>
      </p:sp>
    </p:spTree>
    <p:extLst>
      <p:ext uri="{BB962C8B-B14F-4D97-AF65-F5344CB8AC3E}">
        <p14:creationId xmlns:p14="http://schemas.microsoft.com/office/powerpoint/2010/main" val="340925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E37525-12E4-46F3-8C17-F41D5505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043" y="0"/>
            <a:ext cx="10515600" cy="1325563"/>
          </a:xfrm>
        </p:spPr>
        <p:txBody>
          <a:bodyPr/>
          <a:lstStyle/>
          <a:p>
            <a:r>
              <a:rPr lang="ru-RU" dirty="0"/>
              <a:t>Интервью – Влияние танцев на здоровье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0DA5D6-9A09-4242-B6D1-5FAC70D3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12" y="1196562"/>
            <a:ext cx="6568931" cy="5588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«… </a:t>
            </a:r>
            <a:r>
              <a:rPr lang="ru-RU" dirty="0"/>
              <a:t>танец – это те же физические упражнения, которые укрепляют мышцы. Если мышцы в тонусе, человек легко двигается, он бодр и весел. </a:t>
            </a:r>
          </a:p>
          <a:p>
            <a:pPr marL="0" indent="0">
              <a:buNone/>
            </a:pPr>
            <a:r>
              <a:rPr lang="ru-RU" dirty="0"/>
              <a:t>А  значит и здоров»</a:t>
            </a:r>
          </a:p>
          <a:p>
            <a:pPr marL="0" indent="0" algn="r">
              <a:buNone/>
            </a:pPr>
            <a:r>
              <a:rPr lang="ru-RU" dirty="0"/>
              <a:t>Лилия Геннадьевна,</a:t>
            </a:r>
          </a:p>
          <a:p>
            <a:pPr marL="0" indent="0" algn="r">
              <a:buNone/>
            </a:pPr>
            <a:r>
              <a:rPr lang="ru-RU" dirty="0"/>
              <a:t>учитель </a:t>
            </a:r>
            <a:r>
              <a:rPr lang="ru-RU" dirty="0" smtClean="0"/>
              <a:t>физкультуры</a:t>
            </a:r>
          </a:p>
          <a:p>
            <a:pPr marL="0" indent="0" algn="r">
              <a:buNone/>
            </a:pPr>
            <a:r>
              <a:rPr lang="ru-RU" dirty="0" smtClean="0"/>
              <a:t>Гимназии № 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61AC97-A0CD-4FA5-A6F8-03AE5F54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" y="1196562"/>
            <a:ext cx="4418352" cy="5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5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873</Words>
  <Application>Microsoft Office PowerPoint</Application>
  <PresentationFormat>Широкоэкранный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Всероссийский конкурс для школьников "Мои первые открытия"   Всероссийский сайт «Альманах педагога» Тема:  «Современный танец- средство здоровьесбережения» </vt:lpstr>
      <vt:lpstr>Презентация PowerPoint</vt:lpstr>
      <vt:lpstr>Лучше неуклюже танцевать, чем ходить хромая…                                                                                    Ницше (немецкий философ)</vt:lpstr>
      <vt:lpstr>Презентация PowerPoint</vt:lpstr>
      <vt:lpstr>История возникновения танца</vt:lpstr>
      <vt:lpstr>Понятие танца в современном обществе</vt:lpstr>
      <vt:lpstr>Существует огромное множество видов, и  форм танца, вот некоторые из них: </vt:lpstr>
      <vt:lpstr>Как танцы влияют на здоровье человека?</vt:lpstr>
      <vt:lpstr>Интервью – Влияние танцев на здоровье</vt:lpstr>
      <vt:lpstr>Презентация PowerPoint</vt:lpstr>
      <vt:lpstr>Наша осанка – залог здоровья</vt:lpstr>
      <vt:lpstr>Презентация PowerPoint</vt:lpstr>
      <vt:lpstr>Наши исследования</vt:lpstr>
      <vt:lpstr>Анкетирование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«Гимназия № 3»    Научно-практическая конференция исследовательских работ учащихся «Первые шаги в науку»  Тема:   «Современный танец как средство здоровьесбережения»»</dc:title>
  <dc:creator>Максим Чернов</dc:creator>
  <cp:lastModifiedBy>Учитель</cp:lastModifiedBy>
  <cp:revision>40</cp:revision>
  <dcterms:created xsi:type="dcterms:W3CDTF">2018-01-13T09:32:38Z</dcterms:created>
  <dcterms:modified xsi:type="dcterms:W3CDTF">2018-04-11T08:47:12Z</dcterms:modified>
</cp:coreProperties>
</file>