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AB2362F-D7DE-4ECC-B753-18F02620E29B}">
          <p14:sldIdLst>
            <p14:sldId id="272"/>
            <p14:sldId id="273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A239D3-6444-458C-AF41-03C53F5B437F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0FA2F9-9B87-4F8E-B2B2-888FC25FD5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836712"/>
            <a:ext cx="7125113" cy="2808312"/>
          </a:xfrm>
        </p:spPr>
        <p:txBody>
          <a:bodyPr/>
          <a:lstStyle/>
          <a:p>
            <a:pPr algn="ctr"/>
            <a:r>
              <a:rPr lang="ru-RU" sz="4400" dirty="0" smtClean="0"/>
              <a:t>    Технология ТРИЗ</a:t>
            </a:r>
            <a:br>
              <a:rPr lang="ru-RU" sz="4400" dirty="0" smtClean="0"/>
            </a:br>
            <a:r>
              <a:rPr lang="ru-RU" sz="4400" dirty="0" smtClean="0"/>
              <a:t>«Системный оператор»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3" y="4005064"/>
            <a:ext cx="5506771" cy="1853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Материал подготовила воспитатель - Фазылова Аида </a:t>
            </a:r>
            <a:r>
              <a:rPr lang="ru-RU" sz="2800" dirty="0" err="1" smtClean="0"/>
              <a:t>Наильевна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71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IDA\Desktop\39394П1.Б.2017.4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IDA\Desktop\39394П1.Б.2017.4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369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Самый распространенный вариант – </a:t>
            </a:r>
            <a:r>
              <a:rPr lang="ru-RU" sz="2000" dirty="0" err="1"/>
              <a:t>девятиэкранка</a:t>
            </a:r>
            <a:r>
              <a:rPr lang="ru-RU" sz="2000" dirty="0"/>
              <a:t>, но он доступен в большей мере детям старшего дошкольного возраста. </a:t>
            </a:r>
          </a:p>
        </p:txBody>
      </p:sp>
      <p:pic>
        <p:nvPicPr>
          <p:cNvPr id="5122" name="Picture 2" descr="C:\Users\AIDA\Desktop\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48872" cy="47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IDA\Desktop\slide_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09588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IDA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IDA\Desktop\img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6336704"/>
          </a:xfrm>
        </p:spPr>
        <p:txBody>
          <a:bodyPr/>
          <a:lstStyle/>
          <a:p>
            <a:r>
              <a:rPr lang="ru-RU" sz="1200" b="1" dirty="0"/>
              <a:t>Системный оператор даёт: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1. Наиболее полное представление о рассматриваемых предметах. </a:t>
            </a:r>
            <a:br>
              <a:rPr lang="ru-RU" sz="1200" dirty="0"/>
            </a:br>
            <a:r>
              <a:rPr lang="ru-RU" sz="1200" dirty="0"/>
              <a:t>2. Развивает воображение и фантазию.</a:t>
            </a:r>
            <a:br>
              <a:rPr lang="ru-RU" sz="1200" dirty="0"/>
            </a:br>
            <a:r>
              <a:rPr lang="ru-RU" sz="1200" dirty="0"/>
              <a:t> 3. Позволяет решать творческие задачи, делает решение разнообразным и интересным. </a:t>
            </a:r>
            <a:br>
              <a:rPr lang="ru-RU" sz="1200" dirty="0"/>
            </a:br>
            <a:r>
              <a:rPr lang="ru-RU" sz="1200" b="1" dirty="0"/>
              <a:t>позволяет: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1.рассмотреть, из чего состоит и частью чего является объект; знакомит с функциональными особенностями отдельных частей, самой системы и надсистемы в целом, при переходе по вертикали снизу вверх.</a:t>
            </a:r>
            <a:br>
              <a:rPr lang="ru-RU" sz="1200" dirty="0"/>
            </a:br>
            <a:r>
              <a:rPr lang="ru-RU" sz="1200" dirty="0"/>
              <a:t> 2. произвести анализ объекта во времени на уровне подсистемы, системы и надсистемы, т.е. рассмотреть объект в динамике. </a:t>
            </a:r>
            <a:br>
              <a:rPr lang="ru-RU" sz="1200" dirty="0"/>
            </a:br>
            <a:r>
              <a:rPr lang="ru-RU" sz="1200" dirty="0"/>
              <a:t>3. при анализе проблем является первым шагом, позволяющим выявить гаммы задач в каждом экране. В дальнейшем решение этих задач позволит найти разные ответы.</a:t>
            </a:r>
            <a:br>
              <a:rPr lang="ru-RU" sz="1200" dirty="0"/>
            </a:br>
            <a:r>
              <a:rPr lang="ru-RU" sz="1200" dirty="0"/>
              <a:t> 4. видеть объект одновременно в структурном, функциональном, временном аспекте, а также его противоположность, т.е. антисистему (карандаш  - резинка).</a:t>
            </a:r>
            <a:br>
              <a:rPr lang="ru-RU" sz="1200" dirty="0"/>
            </a:br>
            <a:r>
              <a:rPr lang="ru-RU" sz="1200" dirty="0"/>
              <a:t> 5. видеть единство всего, что нас окружает – мир, в котором мы живем. </a:t>
            </a:r>
            <a:br>
              <a:rPr lang="ru-RU" sz="1200" dirty="0"/>
            </a:br>
            <a:r>
              <a:rPr lang="ru-RU" sz="1200" b="1" dirty="0"/>
              <a:t> Накопления ребенка: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1. Получает информацию, используя различные источники для «заполнения окошечек чудесного экрана » (заполнения системного оператора информацией из разных источников). </a:t>
            </a:r>
            <a:br>
              <a:rPr lang="ru-RU" sz="1200" dirty="0"/>
            </a:br>
            <a:r>
              <a:rPr lang="ru-RU" sz="1200" dirty="0"/>
              <a:t>2. Ориентируется в источниках информации в поисках недостающих звеньев для систематизации знаний об объекте. </a:t>
            </a:r>
            <a:br>
              <a:rPr lang="ru-RU" sz="1200" dirty="0"/>
            </a:br>
            <a:r>
              <a:rPr lang="ru-RU" sz="1200" dirty="0"/>
              <a:t>3. Задает вопросы на интересующую тему, позволяющие самостоятельно систематизировать знания об объекте, установить системные связи.</a:t>
            </a:r>
            <a:br>
              <a:rPr lang="ru-RU" sz="1200" dirty="0"/>
            </a:br>
            <a:r>
              <a:rPr lang="ru-RU" sz="1200" dirty="0"/>
              <a:t> 4. Делает выводы из полученной информации: • все окружающие объекты имеют свое назначение, обладают определенными признаками, имеют части, место, классификационную группу, линию времени; • все объекты можно сравнивать между собой по признакам.</a:t>
            </a:r>
            <a:br>
              <a:rPr lang="ru-RU" sz="1200" dirty="0"/>
            </a:br>
            <a:r>
              <a:rPr lang="ru-RU" sz="1200" dirty="0"/>
              <a:t> 5. Использует новую информацию для попыток самостоятельно систематизировать знания о новом объекте и поиска признаков, по которым можно произвести сравнение.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386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769500"/>
          </a:xfrm>
        </p:spPr>
        <p:txBody>
          <a:bodyPr/>
          <a:lstStyle/>
          <a:p>
            <a:pPr algn="ctr"/>
            <a:r>
              <a:rPr lang="ru-RU" sz="4400" dirty="0" smtClean="0"/>
              <a:t>Спасибо </a:t>
            </a:r>
            <a:br>
              <a:rPr lang="ru-RU" sz="4400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5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IDA\Desktop\img1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8496943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561588"/>
          </a:xfrm>
        </p:spPr>
        <p:txBody>
          <a:bodyPr/>
          <a:lstStyle/>
          <a:p>
            <a:r>
              <a:rPr lang="ru-RU" sz="2800" dirty="0" smtClean="0"/>
              <a:t>Цель </a:t>
            </a:r>
            <a:r>
              <a:rPr lang="ru-RU" sz="2800" dirty="0"/>
              <a:t>– формирование у детей умения системно мыслить по отношению к любому объекту, расширение кругозора, обогащение словаря, развитие связной монологической речи, развитие творческого воображения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>Эта методика является принципиально важной для гармоничного, всестороннего и по-настоящему активного творческого мышления у </a:t>
            </a:r>
            <a:r>
              <a:rPr lang="ru-RU" sz="2800" dirty="0" smtClean="0"/>
              <a:t>детей.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344816" cy="518457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 трёх лет необходимо начинать работу: </a:t>
            </a:r>
            <a:br>
              <a:rPr lang="ru-RU" dirty="0" smtClean="0"/>
            </a:br>
            <a:r>
              <a:rPr lang="ru-RU" dirty="0" smtClean="0"/>
              <a:t>* С формирования логического мышления.</a:t>
            </a:r>
            <a:br>
              <a:rPr lang="ru-RU" dirty="0" smtClean="0"/>
            </a:br>
            <a:r>
              <a:rPr lang="ru-RU" dirty="0" smtClean="0"/>
              <a:t>* с формирования умений анализировать и обобщать, развивать воображения.</a:t>
            </a:r>
            <a:br>
              <a:rPr lang="ru-RU" dirty="0" smtClean="0"/>
            </a:br>
            <a:r>
              <a:rPr lang="ru-RU" dirty="0" smtClean="0"/>
              <a:t>* знакомить с использованием модели «системный лифт».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8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Системный оператор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IDA\Desktop\ОС-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7" y="260649"/>
            <a:ext cx="869752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052736"/>
            <a:ext cx="7125113" cy="4248472"/>
          </a:xfrm>
        </p:spPr>
        <p:txBody>
          <a:bodyPr/>
          <a:lstStyle/>
          <a:p>
            <a:r>
              <a:rPr lang="ru-RU" b="1" dirty="0"/>
              <a:t>Системный оператор</a:t>
            </a:r>
            <a:r>
              <a:rPr lang="ru-RU" dirty="0"/>
              <a:t> - это одно из первых упражнений развития </a:t>
            </a:r>
            <a:r>
              <a:rPr lang="ru-RU" b="1" dirty="0" smtClean="0"/>
              <a:t>системного </a:t>
            </a:r>
            <a:r>
              <a:rPr lang="ru-RU" dirty="0" smtClean="0"/>
              <a:t>логического </a:t>
            </a:r>
            <a:r>
              <a:rPr lang="ru-RU" dirty="0"/>
              <a:t>мышления, позволяющее </a:t>
            </a:r>
            <a:r>
              <a:rPr lang="ru-RU" b="1" dirty="0"/>
              <a:t>видеть</a:t>
            </a:r>
            <a:r>
              <a:rPr lang="ru-RU" dirty="0"/>
              <a:t> объект одновременно в структурном, функциональном, временном аспектах, а также его </a:t>
            </a:r>
            <a:r>
              <a:rPr lang="ru-RU" b="1" dirty="0"/>
              <a:t>антисистему</a:t>
            </a:r>
            <a:r>
              <a:rPr lang="ru-RU" dirty="0"/>
              <a:t>. Это видение единства всего, что нас окружает, - мира, в котором мы живем.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85153" cy="5832648"/>
          </a:xfrm>
        </p:spPr>
        <p:txBody>
          <a:bodyPr/>
          <a:lstStyle/>
          <a:p>
            <a:r>
              <a:rPr lang="ru-RU" sz="1600" b="1" i="1" dirty="0"/>
              <a:t>Система</a:t>
            </a:r>
            <a:r>
              <a:rPr lang="ru-RU" sz="1600" dirty="0"/>
              <a:t> – это и есть наш рассматриваемый объект. Нужно понимать, что  любой предмет, живое существо, природное или общественное явление – это система: обязательно состоит из частей, обязательно само является частью чего-то, обязательно каким-то образом функционирует (имеет свою </a:t>
            </a:r>
            <a:r>
              <a:rPr lang="ru-RU" sz="1600" b="1" i="1" dirty="0"/>
              <a:t>функцию</a:t>
            </a:r>
            <a:r>
              <a:rPr lang="ru-RU" sz="1600" dirty="0"/>
              <a:t>). При этом у каждой системы существует прошлое и будущее.</a:t>
            </a:r>
            <a:br>
              <a:rPr lang="ru-RU" sz="1600" dirty="0"/>
            </a:br>
            <a:r>
              <a:rPr lang="ru-RU" sz="1600" b="1" i="1" dirty="0"/>
              <a:t>Подсистема </a:t>
            </a:r>
            <a:r>
              <a:rPr lang="ru-RU" sz="1600" dirty="0"/>
              <a:t>– это часть системы, или элементы, составляющие ее (например, </a:t>
            </a:r>
            <a:r>
              <a:rPr lang="ru-RU" sz="1600" i="1" dirty="0"/>
              <a:t>система</a:t>
            </a:r>
            <a:r>
              <a:rPr lang="ru-RU" sz="1600" dirty="0"/>
              <a:t>: Машина, </a:t>
            </a:r>
            <a:r>
              <a:rPr lang="ru-RU" sz="1600" i="1" dirty="0"/>
              <a:t>подсистема</a:t>
            </a:r>
            <a:r>
              <a:rPr lang="ru-RU" sz="1600" dirty="0"/>
              <a:t>: колеса, кузов, руль, фары, сиденья, бампер и др.; </a:t>
            </a:r>
            <a:r>
              <a:rPr lang="ru-RU" sz="1600" i="1" dirty="0"/>
              <a:t>система</a:t>
            </a:r>
            <a:r>
              <a:rPr lang="ru-RU" sz="1600" dirty="0"/>
              <a:t>: Дождь, </a:t>
            </a:r>
            <a:r>
              <a:rPr lang="ru-RU" sz="1600" i="1" dirty="0"/>
              <a:t>подсистема:</a:t>
            </a:r>
            <a:r>
              <a:rPr lang="ru-RU" sz="1600" dirty="0"/>
              <a:t> туча, капли воды; </a:t>
            </a:r>
            <a:r>
              <a:rPr lang="ru-RU" sz="1600" i="1" dirty="0"/>
              <a:t>система</a:t>
            </a:r>
            <a:r>
              <a:rPr lang="ru-RU" sz="1600" dirty="0"/>
              <a:t>: Дерево, </a:t>
            </a:r>
            <a:r>
              <a:rPr lang="ru-RU" sz="1600" i="1" dirty="0"/>
              <a:t>подсистема</a:t>
            </a:r>
            <a:r>
              <a:rPr lang="ru-RU" sz="1600" dirty="0"/>
              <a:t>: корень, ствол, листья). Каждая из подсистем имеет свою функцию, без которой система существовать не может (Если засохнет корень, то дерево погибнет; если лишится веток, то не сможет цвести и плодоносить и т.д.) Подсистема тоже состоит из частей или элементов (например, Лист состоит из черенка, листовой пластины, прожилок и т.п.), но в дошкольном возрасте на этот уровень можно не выходить.  </a:t>
            </a:r>
            <a:br>
              <a:rPr lang="ru-RU" sz="1600" dirty="0"/>
            </a:br>
            <a:r>
              <a:rPr lang="ru-RU" sz="1600" b="1" i="1" dirty="0"/>
              <a:t>Надсистема </a:t>
            </a:r>
            <a:r>
              <a:rPr lang="ru-RU" sz="1600" dirty="0"/>
              <a:t>– это более крупная система, частью которой является рассматриваемая система. Надсистема может быть </a:t>
            </a:r>
            <a:r>
              <a:rPr lang="ru-RU" sz="1600" b="1" i="1" dirty="0"/>
              <a:t>родовой </a:t>
            </a:r>
            <a:r>
              <a:rPr lang="ru-RU" sz="1600" dirty="0"/>
              <a:t>(дерево может относиться к родовой классификации «растение») или </a:t>
            </a:r>
            <a:r>
              <a:rPr lang="ru-RU" sz="1600" b="1" i="1" dirty="0"/>
              <a:t>по месту расположения</a:t>
            </a:r>
            <a:r>
              <a:rPr lang="ru-RU" sz="1600" dirty="0"/>
              <a:t>(дерево может быть отнесено к лесу, саду, парку и т.п.)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62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детском саду СО получил название «Волшебный экран» («Волшебный телевизор»). </a:t>
            </a:r>
          </a:p>
          <a:p>
            <a:r>
              <a:rPr lang="ru-RU" sz="2000" dirty="0" smtClean="0"/>
              <a:t>Ребенок </a:t>
            </a:r>
            <a:r>
              <a:rPr lang="ru-RU" sz="2000" dirty="0"/>
              <a:t>успешнее воспринимает логику системного мышления, если педагог использует рифмовку «Что-то»:</a:t>
            </a:r>
          </a:p>
          <a:p>
            <a:r>
              <a:rPr lang="ru-RU" sz="2000" dirty="0"/>
              <a:t>Если мы рассмотрим ЧТО-ТО… (объект)</a:t>
            </a:r>
          </a:p>
          <a:p>
            <a:r>
              <a:rPr lang="ru-RU" sz="2000" dirty="0"/>
              <a:t>Это что-то для ЧЕГО-ТО… (функция объекта)</a:t>
            </a:r>
          </a:p>
          <a:p>
            <a:r>
              <a:rPr lang="ru-RU" sz="2000" dirty="0"/>
              <a:t>Это что-то из ЧЕГО-ТО … (подсистема объекта)</a:t>
            </a:r>
          </a:p>
          <a:p>
            <a:r>
              <a:rPr lang="ru-RU" sz="2000" dirty="0"/>
              <a:t>Это что-то ЧАСТЬ ЧЕГО-ТО… (надсистема объекта)</a:t>
            </a:r>
          </a:p>
          <a:p>
            <a:r>
              <a:rPr lang="ru-RU" sz="2000" dirty="0"/>
              <a:t>ЧЕМ-ТО БЫЛО это что-то… (прошлое объекта)</a:t>
            </a:r>
          </a:p>
          <a:p>
            <a:r>
              <a:rPr lang="ru-RU" sz="2000" dirty="0"/>
              <a:t>ЧТО-ТО БУДЕТ с этим что-то… (будущее объекта)</a:t>
            </a:r>
          </a:p>
          <a:p>
            <a:r>
              <a:rPr lang="ru-RU" sz="2000" dirty="0"/>
              <a:t>ЧТО-ТО ты сейчас возьми, на экранах рассмотри!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20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1584176"/>
          </a:xfrm>
        </p:spPr>
        <p:txBody>
          <a:bodyPr/>
          <a:lstStyle/>
          <a:p>
            <a:r>
              <a:rPr lang="ru-RU" sz="2400" dirty="0"/>
              <a:t>Для малышей используются «урезанные» варианты: вертикальная </a:t>
            </a:r>
            <a:r>
              <a:rPr lang="ru-RU" sz="2400" dirty="0" err="1"/>
              <a:t>трехэкранка</a:t>
            </a:r>
            <a:r>
              <a:rPr lang="ru-RU" sz="2400" dirty="0"/>
              <a:t>, горизонтальная </a:t>
            </a:r>
            <a:r>
              <a:rPr lang="ru-RU" sz="2400" dirty="0" err="1"/>
              <a:t>трехэкранка</a:t>
            </a:r>
            <a:r>
              <a:rPr lang="ru-RU" sz="2400" dirty="0"/>
              <a:t>, </a:t>
            </a:r>
            <a:r>
              <a:rPr lang="ru-RU" sz="2400" dirty="0" err="1"/>
              <a:t>шестиэкранка</a:t>
            </a:r>
            <a:endParaRPr lang="ru-RU" sz="2400" dirty="0"/>
          </a:p>
        </p:txBody>
      </p:sp>
      <p:pic>
        <p:nvPicPr>
          <p:cNvPr id="2050" name="Picture 2" descr="C:\Users\AIDA\Desktop\СО-лу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369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194</TotalTime>
  <Words>181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   Технология ТРИЗ «Системный оператор» </vt:lpstr>
      <vt:lpstr>Презентация PowerPoint</vt:lpstr>
      <vt:lpstr>Цель – формирование у детей умения системно мыслить по отношению к любому объекту, расширение кругозора, обогащение словаря, развитие связной монологической речи, развитие творческого воображения. Эта методика является принципиально важной для гармоничного, всестороннего и по-настоящему активного творческого мышления у детей.  </vt:lpstr>
      <vt:lpstr> С трёх лет необходимо начинать работу:  * С формирования логического мышления. * с формирования умений анализировать и обобщать, развивать воображения. * знакомить с использованием модели «системный лифт». </vt:lpstr>
      <vt:lpstr>          Системный оператор</vt:lpstr>
      <vt:lpstr>Системный оператор - это одно из первых упражнений развития системного логического мышления, позволяющее видеть объект одновременно в структурном, функциональном, временном аспектах, а также его антисистему. Это видение единства всего, что нас окружает, - мира, в котором мы живем.</vt:lpstr>
      <vt:lpstr>Система – это и есть наш рассматриваемый объект. Нужно понимать, что  любой предмет, живое существо, природное или общественное явление – это система: обязательно состоит из частей, обязательно само является частью чего-то, обязательно каким-то образом функционирует (имеет свою функцию). При этом у каждой системы существует прошлое и будущее. Подсистема – это часть системы, или элементы, составляющие ее (например, система: Машина, подсистема: колеса, кузов, руль, фары, сиденья, бампер и др.; система: Дождь, подсистема: туча, капли воды; система: Дерево, подсистема: корень, ствол, листья). Каждая из подсистем имеет свою функцию, без которой система существовать не может (Если засохнет корень, то дерево погибнет; если лишится веток, то не сможет цвести и плодоносить и т.д.) Подсистема тоже состоит из частей или элементов (например, Лист состоит из черенка, листовой пластины, прожилок и т.п.), но в дошкольном возрасте на этот уровень можно не выходить.   Надсистема – это более крупная система, частью которой является рассматриваемая система. Надсистема может быть родовой (дерево может относиться к родовой классификации «растение») или по месту расположения(дерево может быть отнесено к лесу, саду, парку и т.п.) </vt:lpstr>
      <vt:lpstr>Презентация PowerPoint</vt:lpstr>
      <vt:lpstr>Для малышей используются «урезанные» варианты: вертикальная трехэкранка, горизонтальная трехэкранка, шестиэкранка</vt:lpstr>
      <vt:lpstr>Презентация PowerPoint</vt:lpstr>
      <vt:lpstr>Презентация PowerPoint</vt:lpstr>
      <vt:lpstr>Самый распространенный вариант – девятиэкранка, но он доступен в большей мере детям старшего дошкольного возраста. </vt:lpstr>
      <vt:lpstr>Презентация PowerPoint</vt:lpstr>
      <vt:lpstr>Презентация PowerPoint</vt:lpstr>
      <vt:lpstr>Презентация PowerPoint</vt:lpstr>
      <vt:lpstr>Системный оператор даёт:  1. Наиболее полное представление о рассматриваемых предметах.  2. Развивает воображение и фантазию.  3. Позволяет решать творческие задачи, делает решение разнообразным и интересным.  позволяет:  1.рассмотреть, из чего состоит и частью чего является объект; знакомит с функциональными особенностями отдельных частей, самой системы и надсистемы в целом, при переходе по вертикали снизу вверх.  2. произвести анализ объекта во времени на уровне подсистемы, системы и надсистемы, т.е. рассмотреть объект в динамике.  3. при анализе проблем является первым шагом, позволяющим выявить гаммы задач в каждом экране. В дальнейшем решение этих задач позволит найти разные ответы.  4. видеть объект одновременно в структурном, функциональном, временном аспекте, а также его противоположность, т.е. антисистему (карандаш  - резинка).  5. видеть единство всего, что нас окружает – мир, в котором мы живем.   Накопления ребенка:  1. Получает информацию, используя различные источники для «заполнения окошечек чудесного экрана » (заполнения системного оператора информацией из разных источников).  2. Ориентируется в источниках информации в поисках недостающих звеньев для систематизации знаний об объекте.  3. Задает вопросы на интересующую тему, позволяющие самостоятельно систематизировать знания об объекте, установить системные связи.  4. Делает выводы из полученной информации: • все окружающие объекты имеют свое назначение, обладают определенными признаками, имеют части, место, классификационную группу, линию времени; • все объекты можно сравнивать между собой по признакам.  5. Использует новую информацию для попыток самостоятельно систематизировать знания о новом объекте и поиска признаков, по которым можно произвести сравнение.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Технология ТРИЗ    «Системный оператор» </dc:title>
  <dc:creator>AIDA</dc:creator>
  <cp:lastModifiedBy>AIDA</cp:lastModifiedBy>
  <cp:revision>27</cp:revision>
  <dcterms:created xsi:type="dcterms:W3CDTF">2018-04-14T17:13:17Z</dcterms:created>
  <dcterms:modified xsi:type="dcterms:W3CDTF">2018-04-18T17:34:11Z</dcterms:modified>
</cp:coreProperties>
</file>