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1" r:id="rId2"/>
    <p:sldId id="312" r:id="rId3"/>
    <p:sldId id="313" r:id="rId4"/>
    <p:sldId id="314" r:id="rId5"/>
    <p:sldId id="315" r:id="rId6"/>
    <p:sldId id="316" r:id="rId7"/>
    <p:sldId id="317" r:id="rId8"/>
    <p:sldId id="319" r:id="rId9"/>
    <p:sldId id="320" r:id="rId10"/>
    <p:sldId id="318" r:id="rId11"/>
    <p:sldId id="321" r:id="rId12"/>
    <p:sldId id="322" r:id="rId13"/>
    <p:sldId id="323" r:id="rId14"/>
    <p:sldId id="324" r:id="rId15"/>
    <p:sldId id="325" r:id="rId16"/>
    <p:sldId id="326" r:id="rId17"/>
    <p:sldId id="264" r:id="rId18"/>
    <p:sldId id="289" r:id="rId19"/>
    <p:sldId id="303" r:id="rId20"/>
    <p:sldId id="294" r:id="rId21"/>
    <p:sldId id="328" r:id="rId22"/>
    <p:sldId id="327" r:id="rId23"/>
    <p:sldId id="329" r:id="rId24"/>
    <p:sldId id="331" r:id="rId25"/>
    <p:sldId id="275" r:id="rId26"/>
    <p:sldId id="279" r:id="rId27"/>
    <p:sldId id="281" r:id="rId28"/>
    <p:sldId id="286" r:id="rId29"/>
    <p:sldId id="33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D600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0" autoAdjust="0"/>
    <p:restoredTop sz="86456" autoAdjust="0"/>
  </p:normalViewPr>
  <p:slideViewPr>
    <p:cSldViewPr>
      <p:cViewPr varScale="1">
        <p:scale>
          <a:sx n="57" d="100"/>
          <a:sy n="57" d="100"/>
        </p:scale>
        <p:origin x="-1020" y="-90"/>
      </p:cViewPr>
      <p:guideLst>
        <p:guide orient="horz" pos="2160"/>
        <p:guide pos="2880"/>
      </p:guideLst>
    </p:cSldViewPr>
  </p:slideViewPr>
  <p:outlineViewPr>
    <p:cViewPr>
      <p:scale>
        <a:sx n="33" d="100"/>
        <a:sy n="33" d="100"/>
      </p:scale>
      <p:origin x="264" y="1015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18.05.2018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233944"/>
          </a:xfrm>
        </p:spPr>
        <p:txBody>
          <a:bodyPr/>
          <a:lstStyle/>
          <a:p>
            <a:r>
              <a:rPr lang="ru-RU" b="1" dirty="0" smtClean="0">
                <a:solidFill>
                  <a:srgbClr val="FF0000"/>
                </a:solidFill>
              </a:rPr>
              <a:t/>
            </a:r>
            <a:br>
              <a:rPr lang="ru-RU" b="1" dirty="0" smtClean="0">
                <a:solidFill>
                  <a:srgbClr val="FF0000"/>
                </a:solidFill>
              </a:rPr>
            </a:br>
            <a:r>
              <a:rPr lang="ru-RU" b="1" dirty="0" smtClean="0">
                <a:solidFill>
                  <a:srgbClr val="FF0000"/>
                </a:solidFill>
              </a:rPr>
              <a:t>Развитие детей через игры и упражнения, требующие творческого подхода, логического мышления и ориентирующие детей на поиск и самостоятельные открытия</a:t>
            </a:r>
            <a:r>
              <a:rPr lang="ru-RU" dirty="0" smtClean="0">
                <a:solidFill>
                  <a:srgbClr val="FF0000"/>
                </a:solidFill>
              </a:rPr>
              <a:t/>
            </a:r>
            <a:br>
              <a:rPr lang="ru-RU" dirty="0" smtClean="0">
                <a:solidFill>
                  <a:srgbClr val="FF0000"/>
                </a:solidFill>
              </a:rPr>
            </a:br>
            <a:endParaRPr lang="ru-RU"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876094"/>
          </a:xfrm>
        </p:spPr>
        <p:txBody>
          <a:bodyPr/>
          <a:lstStyle/>
          <a:p>
            <a:r>
              <a:rPr lang="ru-RU" dirty="0" smtClean="0">
                <a:solidFill>
                  <a:srgbClr val="FF0000"/>
                </a:solidFill>
              </a:rPr>
              <a:t>Развивающие игры</a:t>
            </a:r>
            <a:endParaRPr lang="ru-RU" dirty="0">
              <a:solidFill>
                <a:srgbClr val="FF0000"/>
              </a:solidFill>
            </a:endParaRPr>
          </a:p>
        </p:txBody>
      </p:sp>
      <p:pic>
        <p:nvPicPr>
          <p:cNvPr id="4" name="Содержимое 3" descr="http://ped-kopilka.ru/upload/blogs/24066_21fc21313137b3e6e9d70e7dfea21ab4.png.jpg"/>
          <p:cNvPicPr>
            <a:picLocks noGrp="1"/>
          </p:cNvPicPr>
          <p:nvPr>
            <p:ph idx="1"/>
          </p:nvPr>
        </p:nvPicPr>
        <p:blipFill>
          <a:blip r:embed="rId2"/>
          <a:srcRect/>
          <a:stretch>
            <a:fillRect/>
          </a:stretch>
        </p:blipFill>
        <p:spPr bwMode="auto">
          <a:xfrm>
            <a:off x="0" y="1142984"/>
            <a:ext cx="9144000" cy="53578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804656"/>
          </a:xfrm>
        </p:spPr>
        <p:txBody>
          <a:bodyPr>
            <a:normAutofit/>
          </a:bodyPr>
          <a:lstStyle/>
          <a:p>
            <a:r>
              <a:rPr lang="ru-RU" sz="2800" b="1" dirty="0" smtClean="0">
                <a:solidFill>
                  <a:srgbClr val="C00000"/>
                </a:solidFill>
              </a:rPr>
              <a:t>Логическая игра «Посади бабочку на цветок»</a:t>
            </a:r>
            <a:endParaRPr lang="ru-RU" sz="2800" dirty="0">
              <a:solidFill>
                <a:srgbClr val="C00000"/>
              </a:solidFill>
            </a:endParaRPr>
          </a:p>
        </p:txBody>
      </p:sp>
      <p:pic>
        <p:nvPicPr>
          <p:cNvPr id="4" name="Содержимое 3" descr="https://ds04.infourok.ru/uploads/ex/1032/00092469-b8b967b9/img12.jpg"/>
          <p:cNvPicPr>
            <a:picLocks noGrp="1"/>
          </p:cNvPicPr>
          <p:nvPr>
            <p:ph idx="1"/>
          </p:nvPr>
        </p:nvPicPr>
        <p:blipFill>
          <a:blip r:embed="rId2"/>
          <a:srcRect/>
          <a:stretch>
            <a:fillRect/>
          </a:stretch>
        </p:blipFill>
        <p:spPr bwMode="auto">
          <a:xfrm>
            <a:off x="285720" y="1928802"/>
            <a:ext cx="8643997" cy="464347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1800" b="1" dirty="0" smtClean="0">
                <a:solidFill>
                  <a:srgbClr val="FF0000"/>
                </a:solidFill>
              </a:rPr>
              <a:t/>
            </a:r>
            <a:br>
              <a:rPr lang="ru-RU" sz="1800" b="1" dirty="0" smtClean="0">
                <a:solidFill>
                  <a:srgbClr val="FF0000"/>
                </a:solidFill>
              </a:rPr>
            </a:br>
            <a:r>
              <a:rPr lang="ru-RU" sz="2200" b="1" dirty="0" smtClean="0">
                <a:solidFill>
                  <a:srgbClr val="FF0000"/>
                </a:solidFill>
              </a:rPr>
              <a:t>Логическая игра «Собери круг» </a:t>
            </a:r>
            <a:br>
              <a:rPr lang="ru-RU" sz="2200" b="1" dirty="0" smtClean="0">
                <a:solidFill>
                  <a:srgbClr val="FF0000"/>
                </a:solidFill>
              </a:rPr>
            </a:br>
            <a:r>
              <a:rPr lang="ru-RU" sz="2200" dirty="0" smtClean="0">
                <a:solidFill>
                  <a:srgbClr val="FF0000"/>
                </a:solidFill>
              </a:rPr>
              <a:t>Игры способствуют развитию мелкой моторики рук, логического мышления, воображения, закрепления знания цветового спектра.</a:t>
            </a:r>
            <a:br>
              <a:rPr lang="ru-RU" sz="2200" dirty="0" smtClean="0">
                <a:solidFill>
                  <a:srgbClr val="FF0000"/>
                </a:solidFill>
              </a:rPr>
            </a:br>
            <a:endParaRPr lang="ru-RU" sz="2200" dirty="0">
              <a:solidFill>
                <a:srgbClr val="FF0000"/>
              </a:solidFill>
            </a:endParaRPr>
          </a:p>
        </p:txBody>
      </p:sp>
      <p:pic>
        <p:nvPicPr>
          <p:cNvPr id="4" name="Содержимое 3" descr="https://detyam.gramix.ru/assets/images/bt/igra-nikitina-drobi_2.jpg"/>
          <p:cNvPicPr>
            <a:picLocks noGrp="1"/>
          </p:cNvPicPr>
          <p:nvPr>
            <p:ph idx="1"/>
          </p:nvPr>
        </p:nvPicPr>
        <p:blipFill>
          <a:blip r:embed="rId2"/>
          <a:srcRect/>
          <a:stretch>
            <a:fillRect/>
          </a:stretch>
        </p:blipFill>
        <p:spPr bwMode="auto">
          <a:xfrm>
            <a:off x="428596" y="2143116"/>
            <a:ext cx="8501122" cy="44291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447598"/>
          </a:xfrm>
        </p:spPr>
        <p:txBody>
          <a:bodyPr>
            <a:noAutofit/>
          </a:bodyPr>
          <a:lstStyle/>
          <a:p>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Игры </a:t>
            </a:r>
            <a:r>
              <a:rPr lang="ru-RU" sz="2000" b="1" dirty="0" err="1" smtClean="0">
                <a:solidFill>
                  <a:srgbClr val="FF0000"/>
                </a:solidFill>
              </a:rPr>
              <a:t>Воскобовича</a:t>
            </a:r>
            <a:r>
              <a:rPr lang="ru-RU" sz="2000" dirty="0" smtClean="0">
                <a:solidFill>
                  <a:srgbClr val="FF0000"/>
                </a:solidFill>
              </a:rPr>
              <a:t/>
            </a:r>
            <a:br>
              <a:rPr lang="ru-RU" sz="2000" dirty="0" smtClean="0">
                <a:solidFill>
                  <a:srgbClr val="FF0000"/>
                </a:solidFill>
              </a:rPr>
            </a:br>
            <a:r>
              <a:rPr lang="ru-RU" sz="1800" b="1" dirty="0" smtClean="0">
                <a:solidFill>
                  <a:srgbClr val="FF0000"/>
                </a:solidFill>
              </a:rPr>
              <a:t>Это игры нового типа, моделирующие творческий процесс, создающие свой микроклимат для развития творческой стороны интеллекта.</a:t>
            </a:r>
            <a:r>
              <a:rPr lang="ru-RU" sz="2000" b="1" dirty="0" smtClean="0">
                <a:solidFill>
                  <a:srgbClr val="FF0000"/>
                </a:solidFill>
              </a:rPr>
              <a:t/>
            </a:r>
            <a:br>
              <a:rPr lang="ru-RU" sz="2000" b="1" dirty="0" smtClean="0">
                <a:solidFill>
                  <a:srgbClr val="FF0000"/>
                </a:solidFill>
              </a:rPr>
            </a:br>
            <a:endParaRPr lang="ru-RU" sz="2000" dirty="0">
              <a:solidFill>
                <a:srgbClr val="FF0000"/>
              </a:solidFill>
            </a:endParaRPr>
          </a:p>
        </p:txBody>
      </p:sp>
      <p:pic>
        <p:nvPicPr>
          <p:cNvPr id="4" name="Содержимое 3" descr="https://ds04.infourok.ru/uploads/ex/0f29/0006ecf8-3e5cb105/img2.jpg"/>
          <p:cNvPicPr>
            <a:picLocks noGrp="1"/>
          </p:cNvPicPr>
          <p:nvPr>
            <p:ph idx="1"/>
          </p:nvPr>
        </p:nvPicPr>
        <p:blipFill>
          <a:blip r:embed="rId2"/>
          <a:srcRect/>
          <a:stretch>
            <a:fillRect/>
          </a:stretch>
        </p:blipFill>
        <p:spPr bwMode="auto">
          <a:xfrm>
            <a:off x="285721" y="2214554"/>
            <a:ext cx="8643998" cy="435771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85728"/>
            <a:ext cx="8186766" cy="1785950"/>
          </a:xfrm>
        </p:spPr>
        <p:txBody>
          <a:bodyPr>
            <a:normAutofit fontScale="90000"/>
          </a:bodyPr>
          <a:lstStyle/>
          <a:p>
            <a:r>
              <a:rPr lang="ru-RU" sz="2200" dirty="0" smtClean="0">
                <a:solidFill>
                  <a:srgbClr val="FF0000"/>
                </a:solidFill>
              </a:rPr>
              <a:t/>
            </a:r>
            <a:br>
              <a:rPr lang="ru-RU" sz="2200" dirty="0" smtClean="0">
                <a:solidFill>
                  <a:srgbClr val="FF0000"/>
                </a:solidFill>
              </a:rPr>
            </a:br>
            <a:r>
              <a:rPr lang="ru-RU" sz="2200" dirty="0" smtClean="0">
                <a:solidFill>
                  <a:srgbClr val="FF0000"/>
                </a:solidFill>
              </a:rPr>
              <a:t> </a:t>
            </a:r>
            <a:br>
              <a:rPr lang="ru-RU" sz="2200" dirty="0" smtClean="0">
                <a:solidFill>
                  <a:srgbClr val="FF0000"/>
                </a:solidFill>
              </a:rPr>
            </a:br>
            <a:r>
              <a:rPr lang="ru-RU" sz="2200" b="1" dirty="0" smtClean="0">
                <a:solidFill>
                  <a:srgbClr val="FF0000"/>
                </a:solidFill>
              </a:rPr>
              <a:t> </a:t>
            </a:r>
            <a:r>
              <a:rPr lang="ru-RU" sz="3100" b="1" dirty="0" smtClean="0">
                <a:solidFill>
                  <a:srgbClr val="7030A0"/>
                </a:solidFill>
              </a:rPr>
              <a:t>Палочки </a:t>
            </a:r>
            <a:r>
              <a:rPr lang="ru-RU" sz="3100" b="1" dirty="0" err="1" smtClean="0">
                <a:solidFill>
                  <a:srgbClr val="7030A0"/>
                </a:solidFill>
              </a:rPr>
              <a:t>Кюизенера</a:t>
            </a:r>
            <a:r>
              <a:rPr lang="ru-RU" sz="3100" b="1" dirty="0" smtClean="0">
                <a:solidFill>
                  <a:srgbClr val="7030A0"/>
                </a:solidFill>
              </a:rPr>
              <a:t> </a:t>
            </a:r>
            <a:r>
              <a:rPr lang="ru-RU" sz="2200" b="1" dirty="0" smtClean="0">
                <a:solidFill>
                  <a:srgbClr val="FF0000"/>
                </a:solidFill>
              </a:rPr>
              <a:t/>
            </a:r>
            <a:br>
              <a:rPr lang="ru-RU" sz="2200" b="1" dirty="0" smtClean="0">
                <a:solidFill>
                  <a:srgbClr val="FF0000"/>
                </a:solidFill>
              </a:rPr>
            </a:br>
            <a:r>
              <a:rPr lang="ru-RU" sz="2200" b="1" dirty="0" smtClean="0">
                <a:solidFill>
                  <a:srgbClr val="FF0000"/>
                </a:solidFill>
              </a:rPr>
              <a:t>С помощью палочек </a:t>
            </a:r>
            <a:r>
              <a:rPr lang="ru-RU" sz="2200" b="1" dirty="0" err="1" smtClean="0">
                <a:solidFill>
                  <a:srgbClr val="FF0000"/>
                </a:solidFill>
              </a:rPr>
              <a:t>Кюизенера</a:t>
            </a:r>
            <a:r>
              <a:rPr lang="ru-RU" sz="2200" b="1" dirty="0" smtClean="0">
                <a:solidFill>
                  <a:srgbClr val="FF0000"/>
                </a:solidFill>
              </a:rPr>
              <a:t> ребенок учится декодировать игру красок, числовые соотношения. Они вызывают живой интерес детей, развивают активность и самостоятельность в поиске способов действия с материалом, путей решения мыслительных задач.</a:t>
            </a:r>
            <a:r>
              <a:rPr lang="ru-RU" sz="2200" dirty="0" smtClean="0">
                <a:solidFill>
                  <a:srgbClr val="FF0000"/>
                </a:solidFill>
              </a:rPr>
              <a:t/>
            </a:r>
            <a:br>
              <a:rPr lang="ru-RU" sz="2200" dirty="0" smtClean="0">
                <a:solidFill>
                  <a:srgbClr val="FF0000"/>
                </a:solidFill>
              </a:rPr>
            </a:br>
            <a:r>
              <a:rPr lang="ru-RU" sz="2200" dirty="0" smtClean="0">
                <a:solidFill>
                  <a:srgbClr val="FF0000"/>
                </a:solidFill>
              </a:rPr>
              <a:t> </a:t>
            </a:r>
            <a:r>
              <a:rPr lang="ru-RU" dirty="0" smtClean="0"/>
              <a:t/>
            </a:r>
            <a:br>
              <a:rPr lang="ru-RU" dirty="0" smtClean="0"/>
            </a:br>
            <a:endParaRPr lang="ru-RU" dirty="0"/>
          </a:p>
        </p:txBody>
      </p:sp>
      <p:pic>
        <p:nvPicPr>
          <p:cNvPr id="4" name="Содержимое 3" descr="C:\Users\Антон\Desktop\Новая папка (3)\20180503_153432.jpg"/>
          <p:cNvPicPr>
            <a:picLocks noGrp="1"/>
          </p:cNvPicPr>
          <p:nvPr>
            <p:ph idx="1"/>
          </p:nvPr>
        </p:nvPicPr>
        <p:blipFill>
          <a:blip r:embed="rId2" cstate="print"/>
          <a:srcRect/>
          <a:stretch>
            <a:fillRect/>
          </a:stretch>
        </p:blipFill>
        <p:spPr bwMode="auto">
          <a:xfrm>
            <a:off x="1285852" y="2285992"/>
            <a:ext cx="6858048" cy="407196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661912"/>
          </a:xfrm>
        </p:spPr>
        <p:txBody>
          <a:bodyPr>
            <a:normAutofit fontScale="90000"/>
          </a:bodyPr>
          <a:lstStyle/>
          <a:p>
            <a:r>
              <a:rPr lang="ru-RU" sz="3100" b="1" dirty="0" smtClean="0">
                <a:solidFill>
                  <a:srgbClr val="002060"/>
                </a:solidFill>
              </a:rPr>
              <a:t>Блоки </a:t>
            </a:r>
            <a:r>
              <a:rPr lang="ru-RU" sz="3100" b="1" dirty="0" err="1" smtClean="0">
                <a:solidFill>
                  <a:srgbClr val="002060"/>
                </a:solidFill>
              </a:rPr>
              <a:t>Дьенеша</a:t>
            </a:r>
            <a:r>
              <a:rPr lang="ru-RU" sz="2200" dirty="0" smtClean="0"/>
              <a:t/>
            </a:r>
            <a:br>
              <a:rPr lang="ru-RU" sz="2200" dirty="0" smtClean="0"/>
            </a:br>
            <a:r>
              <a:rPr lang="ru-RU" sz="2700" dirty="0" smtClean="0">
                <a:solidFill>
                  <a:srgbClr val="FF0000"/>
                </a:solidFill>
              </a:rPr>
              <a:t>Блоки </a:t>
            </a:r>
            <a:r>
              <a:rPr lang="ru-RU" sz="2700" dirty="0" err="1" smtClean="0">
                <a:solidFill>
                  <a:srgbClr val="FF0000"/>
                </a:solidFill>
              </a:rPr>
              <a:t>Дьенеша</a:t>
            </a:r>
            <a:r>
              <a:rPr lang="ru-RU" sz="2700" dirty="0" smtClean="0">
                <a:solidFill>
                  <a:srgbClr val="FF0000"/>
                </a:solidFill>
              </a:rPr>
              <a:t> способствуют развитию умения классифицировать и обобщать геометрические фигуры по признакам, развивать внимание, логическое мышление.</a:t>
            </a:r>
            <a:br>
              <a:rPr lang="ru-RU" sz="2700" dirty="0" smtClean="0">
                <a:solidFill>
                  <a:srgbClr val="FF0000"/>
                </a:solidFill>
              </a:rPr>
            </a:br>
            <a:endParaRPr lang="ru-RU" sz="2700" dirty="0">
              <a:solidFill>
                <a:srgbClr val="FF0000"/>
              </a:solidFill>
            </a:endParaRPr>
          </a:p>
        </p:txBody>
      </p:sp>
      <p:pic>
        <p:nvPicPr>
          <p:cNvPr id="5" name="Содержимое 4" descr="C:\Users\Антон\Desktop\Новая папка (3)\20180503_151247.jpg"/>
          <p:cNvPicPr>
            <a:picLocks noGrp="1"/>
          </p:cNvPicPr>
          <p:nvPr>
            <p:ph sz="quarter" idx="13"/>
          </p:nvPr>
        </p:nvPicPr>
        <p:blipFill>
          <a:blip r:embed="rId2" cstate="print"/>
          <a:srcRect/>
          <a:stretch>
            <a:fillRect/>
          </a:stretch>
        </p:blipFill>
        <p:spPr bwMode="auto">
          <a:xfrm>
            <a:off x="285720" y="2357430"/>
            <a:ext cx="4213255" cy="4071966"/>
          </a:xfrm>
          <a:prstGeom prst="rect">
            <a:avLst/>
          </a:prstGeom>
          <a:noFill/>
        </p:spPr>
      </p:pic>
      <p:pic>
        <p:nvPicPr>
          <p:cNvPr id="6" name="Содержимое 5" descr="C:\Users\Антон\Desktop\Новая папка (3)\20180503_153610.jpg"/>
          <p:cNvPicPr>
            <a:picLocks noGrp="1"/>
          </p:cNvPicPr>
          <p:nvPr>
            <p:ph sz="quarter" idx="14"/>
          </p:nvPr>
        </p:nvPicPr>
        <p:blipFill>
          <a:blip r:embed="rId3" cstate="print"/>
          <a:srcRect/>
          <a:stretch>
            <a:fillRect/>
          </a:stretch>
        </p:blipFill>
        <p:spPr bwMode="auto">
          <a:xfrm>
            <a:off x="4645024" y="2357430"/>
            <a:ext cx="4213255" cy="407196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590474"/>
          </a:xfrm>
        </p:spPr>
        <p:txBody>
          <a:bodyPr>
            <a:noAutofit/>
          </a:bodyPr>
          <a:lstStyle/>
          <a:p>
            <a:r>
              <a:rPr lang="ru-RU" sz="2000" dirty="0" smtClean="0">
                <a:solidFill>
                  <a:srgbClr val="002060"/>
                </a:solidFill>
              </a:rPr>
              <a:t>Игры Никитина </a:t>
            </a:r>
            <a:r>
              <a:rPr lang="ru-RU" sz="2000" dirty="0" smtClean="0">
                <a:solidFill>
                  <a:srgbClr val="FF0000"/>
                </a:solidFill>
              </a:rPr>
              <a:t>объединяют один из основных принципов обучения - от простого к сложному - с очень важным условием творческой деятельности - делать всё самостоятельно. Этот союз позволил разрешить в игре сразу несколько проблем, связанных с развитием творческих способностей.</a:t>
            </a:r>
            <a:endParaRPr lang="ru-RU" sz="2000" dirty="0">
              <a:solidFill>
                <a:srgbClr val="FF0000"/>
              </a:solidFill>
            </a:endParaRPr>
          </a:p>
        </p:txBody>
      </p:sp>
      <p:pic>
        <p:nvPicPr>
          <p:cNvPr id="5" name="Picture 2" descr="C:\Users\Антон\Desktop\Новая папка (3)\20180503_154252.jpg"/>
          <p:cNvPicPr>
            <a:picLocks noGrp="1" noChangeAspect="1" noChangeArrowheads="1"/>
          </p:cNvPicPr>
          <p:nvPr>
            <p:ph sz="quarter" idx="13"/>
          </p:nvPr>
        </p:nvPicPr>
        <p:blipFill>
          <a:blip r:embed="rId2" cstate="print"/>
          <a:srcRect/>
          <a:stretch>
            <a:fillRect/>
          </a:stretch>
        </p:blipFill>
        <p:spPr bwMode="auto">
          <a:xfrm>
            <a:off x="214282" y="2571744"/>
            <a:ext cx="4284693" cy="3857651"/>
          </a:xfrm>
          <a:prstGeom prst="rect">
            <a:avLst/>
          </a:prstGeom>
          <a:noFill/>
        </p:spPr>
      </p:pic>
      <p:pic>
        <p:nvPicPr>
          <p:cNvPr id="6" name="Picture 2" descr="C:\Users\Антон\Desktop\Новая папка (3)\20180503_152016.jpg"/>
          <p:cNvPicPr>
            <a:picLocks noGrp="1" noChangeAspect="1" noChangeArrowheads="1"/>
          </p:cNvPicPr>
          <p:nvPr>
            <p:ph sz="quarter" idx="14"/>
          </p:nvPr>
        </p:nvPicPr>
        <p:blipFill>
          <a:blip r:embed="rId3" cstate="print"/>
          <a:srcRect/>
          <a:stretch>
            <a:fillRect/>
          </a:stretch>
        </p:blipFill>
        <p:spPr bwMode="auto">
          <a:xfrm>
            <a:off x="4645024" y="2571744"/>
            <a:ext cx="4284693" cy="38576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85720" y="2357431"/>
            <a:ext cx="8572560" cy="4143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51520" y="260648"/>
            <a:ext cx="8568952" cy="1525278"/>
          </a:xfrm>
        </p:spPr>
        <p:txBody>
          <a:bodyPr>
            <a:noAutofit/>
          </a:bodyPr>
          <a:lstStyle/>
          <a:p>
            <a:r>
              <a:rPr lang="ru-RU" sz="2000" b="1" dirty="0">
                <a:solidFill>
                  <a:srgbClr val="7030A0"/>
                </a:solidFill>
                <a:latin typeface="Times New Roman" panose="02020603050405020304" pitchFamily="18" charset="0"/>
                <a:cs typeface="Times New Roman" panose="02020603050405020304" pitchFamily="18" charset="0"/>
              </a:rPr>
              <a:t>Бизиборд — развивающая доска с замочками и кнопочками для </a:t>
            </a:r>
            <a:r>
              <a:rPr lang="ru-RU" sz="2000" b="1" dirty="0" smtClean="0">
                <a:solidFill>
                  <a:srgbClr val="7030A0"/>
                </a:solidFill>
                <a:latin typeface="Times New Roman" panose="02020603050405020304" pitchFamily="18" charset="0"/>
                <a:cs typeface="Times New Roman" panose="02020603050405020304" pitchFamily="18" charset="0"/>
              </a:rPr>
              <a:t>детей </a:t>
            </a:r>
            <a:r>
              <a:rPr lang="ru-RU" sz="2000" b="1" dirty="0" smtClean="0">
                <a:solidFill>
                  <a:schemeClr val="tx1"/>
                </a:solidFill>
                <a:latin typeface="Times New Roman" panose="02020603050405020304" pitchFamily="18" charset="0"/>
                <a:cs typeface="Times New Roman" panose="02020603050405020304" pitchFamily="18" charset="0"/>
              </a:rPr>
              <a:t>(Автор М. </a:t>
            </a:r>
            <a:r>
              <a:rPr lang="ru-RU" sz="2000" b="1" dirty="0" err="1" smtClean="0">
                <a:solidFill>
                  <a:schemeClr val="tx1"/>
                </a:solidFill>
                <a:latin typeface="Times New Roman" panose="02020603050405020304" pitchFamily="18" charset="0"/>
                <a:cs typeface="Times New Roman" panose="02020603050405020304" pitchFamily="18" charset="0"/>
              </a:rPr>
              <a:t>Монтессори</a:t>
            </a:r>
            <a:r>
              <a:rPr lang="ru-RU" sz="2000" b="1" dirty="0" smtClean="0">
                <a:solidFill>
                  <a:schemeClr val="tx1"/>
                </a:solidFill>
                <a:latin typeface="Times New Roman" panose="02020603050405020304" pitchFamily="18" charset="0"/>
                <a:cs typeface="Times New Roman" panose="02020603050405020304" pitchFamily="18" charset="0"/>
              </a:rPr>
              <a:t>)</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Позволяет тренировать моторику, положительно влияет на мыслительные способности и воображение, развивает творческий потенциал, улучшается детское восприятие и концентрация внимания.</a:t>
            </a:r>
            <a:endParaRPr lang="ru-RU"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967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нтон\Desktop\Новая папка (3)\20180503_15585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latin typeface="Times New Roman" panose="02020603050405020304" pitchFamily="18" charset="0"/>
                <a:cs typeface="Times New Roman" panose="02020603050405020304" pitchFamily="18" charset="0"/>
              </a:rPr>
              <a:t>Су - </a:t>
            </a:r>
            <a:r>
              <a:rPr lang="ru-RU" dirty="0" err="1" smtClean="0">
                <a:solidFill>
                  <a:srgbClr val="C00000"/>
                </a:solidFill>
                <a:latin typeface="Times New Roman" panose="02020603050405020304" pitchFamily="18" charset="0"/>
                <a:cs typeface="Times New Roman" panose="02020603050405020304" pitchFamily="18" charset="0"/>
              </a:rPr>
              <a:t>Джок</a:t>
            </a:r>
            <a:r>
              <a:rPr lang="ru-RU" dirty="0" smtClean="0">
                <a:solidFill>
                  <a:srgbClr val="C00000"/>
                </a:solidFill>
                <a:latin typeface="Times New Roman" panose="02020603050405020304" pitchFamily="18" charset="0"/>
                <a:cs typeface="Times New Roman" panose="02020603050405020304" pitchFamily="18" charset="0"/>
              </a:rPr>
              <a:t> терапия </a:t>
            </a:r>
            <a:r>
              <a:rPr lang="ru-RU" sz="2800" b="1" dirty="0" smtClean="0">
                <a:solidFill>
                  <a:srgbClr val="002060"/>
                </a:solidFill>
                <a:latin typeface="Times New Roman" panose="02020603050405020304" pitchFamily="18" charset="0"/>
                <a:cs typeface="Times New Roman" panose="02020603050405020304" pitchFamily="18" charset="0"/>
              </a:rPr>
              <a:t>(Автор Пак </a:t>
            </a:r>
            <a:r>
              <a:rPr lang="ru-RU" sz="2800" b="1" dirty="0" err="1" smtClean="0">
                <a:solidFill>
                  <a:srgbClr val="002060"/>
                </a:solidFill>
                <a:latin typeface="Times New Roman" panose="02020603050405020304" pitchFamily="18" charset="0"/>
                <a:cs typeface="Times New Roman" panose="02020603050405020304" pitchFamily="18" charset="0"/>
              </a:rPr>
              <a:t>Чже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smtClean="0">
                <a:solidFill>
                  <a:srgbClr val="002060"/>
                </a:solidFill>
                <a:latin typeface="Times New Roman" panose="02020603050405020304" pitchFamily="18" charset="0"/>
                <a:cs typeface="Times New Roman" panose="02020603050405020304" pitchFamily="18" charset="0"/>
              </a:rPr>
              <a:t>Ву</a:t>
            </a:r>
            <a:r>
              <a:rPr lang="ru-RU" sz="2800" b="1" dirty="0" smtClean="0">
                <a:solidFill>
                  <a:srgbClr val="002060"/>
                </a:solidFill>
                <a:latin typeface="Times New Roman" panose="02020603050405020304" pitchFamily="18" charset="0"/>
                <a:cs typeface="Times New Roman" panose="02020603050405020304" pitchFamily="18" charset="0"/>
              </a:rPr>
              <a:t>)</a:t>
            </a:r>
            <a:br>
              <a:rPr lang="ru-RU" sz="2800" b="1" dirty="0" smtClean="0">
                <a:solidFill>
                  <a:srgbClr val="002060"/>
                </a:solidFill>
                <a:latin typeface="Times New Roman" panose="02020603050405020304" pitchFamily="18" charset="0"/>
                <a:cs typeface="Times New Roman" panose="02020603050405020304" pitchFamily="18" charset="0"/>
              </a:rPr>
            </a:br>
            <a:r>
              <a:rPr lang="ru-RU" sz="2200" dirty="0" smtClean="0">
                <a:solidFill>
                  <a:srgbClr val="7030A0"/>
                </a:solidFill>
              </a:rPr>
              <a:t> Дети достигают хорошего развития мелкой моторики рук, которая оказывает благоприятное влияние на развитие речи.</a:t>
            </a:r>
            <a:endParaRPr lang="ru-RU" sz="2200" dirty="0">
              <a:solidFill>
                <a:srgbClr val="7030A0"/>
              </a:solidFill>
            </a:endParaRPr>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tretch>
            <a:fillRect/>
          </a:stretch>
        </p:blipFill>
        <p:spPr bwMode="auto">
          <a:xfrm>
            <a:off x="285720" y="2428868"/>
            <a:ext cx="4213255" cy="4000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Антон\Desktop\Новая папка (3)\20180504_114331.jpg"/>
          <p:cNvPicPr>
            <a:picLocks noGrp="1" noChangeAspect="1" noChangeArrowheads="1"/>
          </p:cNvPicPr>
          <p:nvPr>
            <p:ph sz="quarter" idx="14"/>
          </p:nvPr>
        </p:nvPicPr>
        <p:blipFill>
          <a:blip r:embed="rId3" cstate="print"/>
          <a:srcRect/>
          <a:stretch>
            <a:fillRect/>
          </a:stretch>
        </p:blipFill>
        <p:spPr bwMode="auto">
          <a:xfrm>
            <a:off x="4645024" y="2428868"/>
            <a:ext cx="4213255" cy="400052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«Научные понятия не усваиваются и </a:t>
            </a:r>
            <a:endParaRPr lang="ru-RU" sz="4800" dirty="0" smtClean="0">
              <a:solidFill>
                <a:srgbClr val="7030A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не заучиваются ребенком, не берутся памятью, а возникают и складываются с помощью напряжения всей</a:t>
            </a:r>
            <a:r>
              <a:rPr kumimoji="0" lang="ru-RU" sz="4800" b="0" i="0" u="none" strike="noStrike" cap="none" normalizeH="0" dirty="0" smtClean="0">
                <a:ln>
                  <a:noFill/>
                </a:ln>
                <a:solidFill>
                  <a:srgbClr val="7030A0"/>
                </a:solidFill>
                <a:effectLst/>
                <a:latin typeface="Calibri" pitchFamily="34" charset="0"/>
                <a:ea typeface="Times New Roman" pitchFamily="18" charset="0"/>
                <a:cs typeface="Times New Roman" pitchFamily="18" charset="0"/>
              </a:rPr>
              <a:t> </a:t>
            </a:r>
            <a:r>
              <a:rPr kumimoji="0" lang="ru-RU" sz="48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активности</a:t>
            </a:r>
            <a:endParaRPr kumimoji="0" lang="ru-RU" sz="4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его собственной мысли.» </a:t>
            </a:r>
            <a:endParaRPr kumimoji="0" lang="ru-RU" sz="4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А.С. Выгодский.</a:t>
            </a: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661912"/>
          </a:xfrm>
        </p:spPr>
        <p:txBody>
          <a:bodyPr>
            <a:normAutofit fontScale="90000"/>
          </a:bodyPr>
          <a:lstStyle/>
          <a:p>
            <a:r>
              <a:rPr lang="ru-RU" sz="4000" b="1" dirty="0" smtClean="0">
                <a:solidFill>
                  <a:srgbClr val="C00000"/>
                </a:solidFill>
              </a:rPr>
              <a:t>Счетные палочки </a:t>
            </a:r>
            <a:r>
              <a:rPr lang="ru-RU" sz="2400" dirty="0" smtClean="0">
                <a:solidFill>
                  <a:srgbClr val="C00000"/>
                </a:solidFill>
              </a:rPr>
              <a:t>(Автор З.А. </a:t>
            </a:r>
            <a:r>
              <a:rPr lang="ru-RU" sz="2400" b="1" dirty="0" smtClean="0">
                <a:solidFill>
                  <a:srgbClr val="C00000"/>
                </a:solidFill>
              </a:rPr>
              <a:t>Михайлова)</a:t>
            </a:r>
            <a:br>
              <a:rPr lang="ru-RU" sz="2400" b="1" dirty="0" smtClean="0">
                <a:solidFill>
                  <a:srgbClr val="C00000"/>
                </a:solidFill>
              </a:rPr>
            </a:br>
            <a:r>
              <a:rPr lang="ru-RU" sz="2200" dirty="0" smtClean="0">
                <a:solidFill>
                  <a:srgbClr val="7030A0"/>
                </a:solidFill>
              </a:rPr>
              <a:t>Развивают концентрацию внимания (сосредоточенность),пространственное мышление,</a:t>
            </a:r>
            <a:br>
              <a:rPr lang="ru-RU" sz="2200" dirty="0" smtClean="0">
                <a:solidFill>
                  <a:srgbClr val="7030A0"/>
                </a:solidFill>
              </a:rPr>
            </a:br>
            <a:r>
              <a:rPr lang="ru-RU" sz="2200" dirty="0" smtClean="0">
                <a:solidFill>
                  <a:srgbClr val="7030A0"/>
                </a:solidFill>
              </a:rPr>
              <a:t>логику, воображение, мелкую моторику</a:t>
            </a:r>
            <a:r>
              <a:rPr lang="ru-RU" sz="2400" dirty="0" smtClean="0"/>
              <a:t/>
            </a:r>
            <a:br>
              <a:rPr lang="ru-RU" sz="2400" dirty="0" smtClean="0"/>
            </a:br>
            <a:endParaRPr lang="ru-RU" sz="2400" dirty="0">
              <a:solidFill>
                <a:srgbClr val="C00000"/>
              </a:solidFill>
            </a:endParaRPr>
          </a:p>
        </p:txBody>
      </p:sp>
      <p:pic>
        <p:nvPicPr>
          <p:cNvPr id="7170" name="Picture 2" descr="C:\Users\Антон\Desktop\Новая папка (3)\20180503_153722.jpg"/>
          <p:cNvPicPr>
            <a:picLocks noGrp="1" noChangeAspect="1" noChangeArrowheads="1"/>
          </p:cNvPicPr>
          <p:nvPr>
            <p:ph sz="quarter" idx="13"/>
          </p:nvPr>
        </p:nvPicPr>
        <p:blipFill>
          <a:blip r:embed="rId2" cstate="print"/>
          <a:srcRect/>
          <a:stretch>
            <a:fillRect/>
          </a:stretch>
        </p:blipFill>
        <p:spPr bwMode="auto">
          <a:xfrm>
            <a:off x="285720" y="2357430"/>
            <a:ext cx="4213255" cy="3929089"/>
          </a:xfrm>
          <a:prstGeom prst="rect">
            <a:avLst/>
          </a:prstGeom>
          <a:noFill/>
        </p:spPr>
      </p:pic>
      <p:pic>
        <p:nvPicPr>
          <p:cNvPr id="7171" name="Picture 3" descr="C:\Users\Антон\Desktop\Новая папка (3)\20180503_151634.jpg"/>
          <p:cNvPicPr>
            <a:picLocks noGrp="1" noChangeAspect="1" noChangeArrowheads="1"/>
          </p:cNvPicPr>
          <p:nvPr>
            <p:ph sz="quarter" idx="14"/>
          </p:nvPr>
        </p:nvPicPr>
        <p:blipFill>
          <a:blip r:embed="rId3" cstate="print"/>
          <a:srcRect/>
          <a:stretch>
            <a:fillRect/>
          </a:stretch>
        </p:blipFill>
        <p:spPr bwMode="auto">
          <a:xfrm>
            <a:off x="4645024" y="2357430"/>
            <a:ext cx="4213255" cy="392908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нтон\Desktop\Новая папка (3)\20180511_102010.jpg"/>
          <p:cNvPicPr/>
          <p:nvPr/>
        </p:nvPicPr>
        <p:blipFill>
          <a:blip r:embed="rId2" cstate="print"/>
          <a:srcRect/>
          <a:stretch>
            <a:fillRect/>
          </a:stretch>
        </p:blipFill>
        <p:spPr bwMode="auto">
          <a:xfrm>
            <a:off x="714348" y="1142984"/>
            <a:ext cx="8143932" cy="54292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14290"/>
            <a:ext cx="8229600" cy="1785950"/>
          </a:xfrm>
        </p:spPr>
        <p:txBody>
          <a:bodyPr>
            <a:noAutofit/>
          </a:bodyPr>
          <a:lstStyle/>
          <a:p>
            <a:r>
              <a:rPr lang="ru-RU" sz="1800" dirty="0" smtClean="0">
                <a:solidFill>
                  <a:srgbClr val="FF0000"/>
                </a:solidFill>
                <a:latin typeface="Times New Roman" pitchFamily="18" charset="0"/>
                <a:cs typeface="Times New Roman" pitchFamily="18" charset="0"/>
              </a:rPr>
              <a:t/>
            </a:r>
            <a:br>
              <a:rPr lang="ru-RU" sz="1800" dirty="0" smtClean="0">
                <a:solidFill>
                  <a:srgbClr val="FF0000"/>
                </a:solidFill>
                <a:latin typeface="Times New Roman" pitchFamily="18" charset="0"/>
                <a:cs typeface="Times New Roman" pitchFamily="18" charset="0"/>
              </a:rPr>
            </a:br>
            <a:r>
              <a:rPr lang="ru-RU" sz="3200" b="1" dirty="0" err="1" smtClean="0">
                <a:solidFill>
                  <a:srgbClr val="7030A0"/>
                </a:solidFill>
                <a:latin typeface="Times New Roman" pitchFamily="18" charset="0"/>
                <a:cs typeface="Times New Roman" pitchFamily="18" charset="0"/>
              </a:rPr>
              <a:t>Танграм</a:t>
            </a:r>
            <a:r>
              <a:rPr lang="ru-RU" sz="1800" dirty="0" smtClean="0">
                <a:solidFill>
                  <a:srgbClr val="FF0000"/>
                </a:solidFill>
                <a:latin typeface="Times New Roman" pitchFamily="18" charset="0"/>
                <a:cs typeface="Times New Roman" pitchFamily="18" charset="0"/>
              </a:rPr>
              <a:t/>
            </a:r>
            <a:br>
              <a:rPr lang="ru-RU" sz="1800"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Знаменитая китайская головоломка</a:t>
            </a:r>
            <a:r>
              <a:rPr lang="ru-RU" sz="1800" b="1" dirty="0" smtClean="0">
                <a:solidFill>
                  <a:srgbClr val="FF0000"/>
                </a:solidFill>
                <a:latin typeface="Times New Roman" pitchFamily="18" charset="0"/>
                <a:cs typeface="Times New Roman" pitchFamily="18" charset="0"/>
              </a:rPr>
              <a:t>.</a:t>
            </a:r>
            <a:r>
              <a:rPr lang="ru-RU" sz="1800" b="1" dirty="0" smtClean="0">
                <a:solidFill>
                  <a:srgbClr val="FF0000"/>
                </a:solidFill>
                <a:latin typeface="Times New Roman" pitchFamily="18" charset="0"/>
                <a:cs typeface="Times New Roman" pitchFamily="18" charset="0"/>
              </a:rPr>
              <a:t> </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Это игра, развивающая у детей комбинаторные способности, воображение, внимание и умение действовать по инструкции.</a:t>
            </a:r>
            <a:r>
              <a:rPr lang="ru-RU" sz="1800" dirty="0" smtClean="0">
                <a:solidFill>
                  <a:srgbClr val="FF0000"/>
                </a:solidFill>
                <a:latin typeface="Times New Roman" pitchFamily="18" charset="0"/>
                <a:cs typeface="Times New Roman" pitchFamily="18" charset="0"/>
              </a:rPr>
              <a:t/>
            </a:r>
            <a:br>
              <a:rPr lang="ru-RU" sz="1800" dirty="0" smtClean="0">
                <a:solidFill>
                  <a:srgbClr val="FF0000"/>
                </a:solidFill>
                <a:latin typeface="Times New Roman" pitchFamily="18" charset="0"/>
                <a:cs typeface="Times New Roman" pitchFamily="18" charset="0"/>
              </a:rPr>
            </a:br>
            <a:endParaRPr lang="ru-RU" sz="1800" dirty="0">
              <a:solidFill>
                <a:srgbClr val="FF0000"/>
              </a:solidFill>
              <a:latin typeface="Times New Roman" pitchFamily="18" charset="0"/>
              <a:cs typeface="Times New Roman" pitchFamily="18" charset="0"/>
            </a:endParaRPr>
          </a:p>
        </p:txBody>
      </p:sp>
      <p:pic>
        <p:nvPicPr>
          <p:cNvPr id="4" name="Содержимое 3" descr="C:\Users\Антон\Desktop\Новая папка (3)\20180511_101710.jpg"/>
          <p:cNvPicPr>
            <a:picLocks noGrp="1"/>
          </p:cNvPicPr>
          <p:nvPr>
            <p:ph idx="1"/>
          </p:nvPr>
        </p:nvPicPr>
        <p:blipFill>
          <a:blip r:embed="rId2" cstate="print"/>
          <a:srcRect/>
          <a:stretch>
            <a:fillRect/>
          </a:stretch>
        </p:blipFill>
        <p:spPr bwMode="auto">
          <a:xfrm>
            <a:off x="1500166" y="2071678"/>
            <a:ext cx="6215106" cy="442915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4000" b="1" dirty="0" smtClean="0">
                <a:solidFill>
                  <a:srgbClr val="6600FF"/>
                </a:solidFill>
              </a:rPr>
              <a:t>Логическая игра  «</a:t>
            </a:r>
            <a:r>
              <a:rPr lang="ru-RU" sz="4000" b="1" dirty="0" err="1" smtClean="0">
                <a:solidFill>
                  <a:srgbClr val="6600FF"/>
                </a:solidFill>
              </a:rPr>
              <a:t>Колумбово</a:t>
            </a:r>
            <a:r>
              <a:rPr lang="ru-RU" sz="4000" b="1" dirty="0" smtClean="0">
                <a:solidFill>
                  <a:srgbClr val="6600FF"/>
                </a:solidFill>
              </a:rPr>
              <a:t> яйцо»</a:t>
            </a:r>
            <a:r>
              <a:rPr lang="ru-RU" dirty="0" smtClean="0"/>
              <a:t/>
            </a:r>
            <a:br>
              <a:rPr lang="ru-RU" dirty="0" smtClean="0"/>
            </a:br>
            <a:endParaRPr lang="ru-RU" dirty="0"/>
          </a:p>
        </p:txBody>
      </p:sp>
      <p:pic>
        <p:nvPicPr>
          <p:cNvPr id="4" name="Содержимое 3" descr="C:\Users\Антон\Desktop\Новая папка (3)\20180511_101132.jpg"/>
          <p:cNvPicPr>
            <a:picLocks noGrp="1"/>
          </p:cNvPicPr>
          <p:nvPr>
            <p:ph idx="1"/>
          </p:nvPr>
        </p:nvPicPr>
        <p:blipFill>
          <a:blip r:embed="rId2" cstate="print"/>
          <a:srcRect/>
          <a:stretch>
            <a:fillRect/>
          </a:stretch>
        </p:blipFill>
        <p:spPr bwMode="auto">
          <a:xfrm>
            <a:off x="2357422" y="1643051"/>
            <a:ext cx="4500593" cy="492922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519036"/>
          </a:xfrm>
        </p:spPr>
        <p:txBody>
          <a:bodyPr>
            <a:normAutofit fontScale="90000"/>
          </a:bodyPr>
          <a:lstStyle/>
          <a:p>
            <a:r>
              <a:rPr lang="ru-RU" sz="2000" b="1" dirty="0" smtClean="0">
                <a:solidFill>
                  <a:srgbClr val="C00000"/>
                </a:solidFill>
                <a:latin typeface="Times New Roman" pitchFamily="18" charset="0"/>
                <a:cs typeface="Times New Roman" pitchFamily="18" charset="0"/>
              </a:rPr>
              <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
            </a:r>
            <a:br>
              <a:rPr lang="ru-RU" sz="20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Игры </a:t>
            </a:r>
            <a:r>
              <a:rPr lang="ru-RU" sz="3600" b="1" dirty="0" smtClean="0">
                <a:solidFill>
                  <a:srgbClr val="C00000"/>
                </a:solidFill>
                <a:latin typeface="Times New Roman" pitchFamily="18" charset="0"/>
                <a:cs typeface="Times New Roman" pitchFamily="18" charset="0"/>
              </a:rPr>
              <a:t>– головоломки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solidFill>
                  <a:srgbClr val="6600FF"/>
                </a:solidFill>
                <a:latin typeface="Times New Roman" pitchFamily="18" charset="0"/>
                <a:cs typeface="Times New Roman" pitchFamily="18" charset="0"/>
              </a:rPr>
              <a:t>Развивают пространственные представления, воображение, конструктивное мышление, комбинаторные способности, сообразительность, смекалку, находчивость, целенаправленность в решении практических и интеллектуальных задач.</a:t>
            </a:r>
            <a:r>
              <a:rPr lang="ru-RU" dirty="0" smtClean="0"/>
              <a:t/>
            </a:r>
            <a:br>
              <a:rPr lang="ru-RU" dirty="0" smtClean="0"/>
            </a:br>
            <a:endParaRPr lang="ru-RU" dirty="0"/>
          </a:p>
        </p:txBody>
      </p:sp>
      <p:pic>
        <p:nvPicPr>
          <p:cNvPr id="5" name="Содержимое 3" descr="http://www.char.ru/books/1483830_Golovolomki_4-5_let.jpg"/>
          <p:cNvPicPr>
            <a:picLocks noGrp="1"/>
          </p:cNvPicPr>
          <p:nvPr>
            <p:ph sz="quarter" idx="13"/>
          </p:nvPr>
        </p:nvPicPr>
        <p:blipFill>
          <a:blip r:embed="rId2"/>
          <a:srcRect/>
          <a:stretch>
            <a:fillRect/>
          </a:stretch>
        </p:blipFill>
        <p:spPr bwMode="auto">
          <a:xfrm>
            <a:off x="642910" y="2285992"/>
            <a:ext cx="3237860" cy="3840171"/>
          </a:xfrm>
          <a:prstGeom prst="rect">
            <a:avLst/>
          </a:prstGeom>
          <a:noFill/>
          <a:ln w="9525">
            <a:noFill/>
            <a:miter lim="800000"/>
            <a:headEnd/>
            <a:tailEnd/>
          </a:ln>
        </p:spPr>
      </p:pic>
      <p:sp>
        <p:nvSpPr>
          <p:cNvPr id="7" name="Содержимое 6"/>
          <p:cNvSpPr>
            <a:spLocks noGrp="1"/>
          </p:cNvSpPr>
          <p:nvPr>
            <p:ph sz="quarter" idx="14"/>
          </p:nvPr>
        </p:nvSpPr>
        <p:spPr>
          <a:xfrm>
            <a:off x="4645152" y="2071678"/>
            <a:ext cx="3998814" cy="4054802"/>
          </a:xfrm>
        </p:spPr>
        <p:txBody>
          <a:bodyPr/>
          <a:lstStyle/>
          <a:p>
            <a:pPr algn="ctr">
              <a:buNone/>
            </a:pPr>
            <a:r>
              <a:rPr lang="ru-RU" b="1" dirty="0" smtClean="0">
                <a:solidFill>
                  <a:srgbClr val="D60093"/>
                </a:solidFill>
                <a:latin typeface="Times New Roman" pitchFamily="18" charset="0"/>
                <a:cs typeface="Times New Roman" pitchFamily="18" charset="0"/>
              </a:rPr>
              <a:t>Лабиринт</a:t>
            </a:r>
          </a:p>
          <a:p>
            <a:pPr algn="ctr"/>
            <a:endParaRPr lang="ru-RU" b="1" dirty="0">
              <a:solidFill>
                <a:srgbClr val="D60093"/>
              </a:solidFill>
              <a:latin typeface="Times New Roman" pitchFamily="18" charset="0"/>
              <a:cs typeface="Times New Roman" pitchFamily="18" charset="0"/>
            </a:endParaRPr>
          </a:p>
        </p:txBody>
      </p:sp>
      <p:pic>
        <p:nvPicPr>
          <p:cNvPr id="8" name="Рисунок 7" descr="https://www.mam4.ru/resize/710x-/http/kids.dobro-est.com/wp-content/uploads/2015/09/labirint_69.jpg?h=1s5awhXy5bXn3e4JFGC0sg"/>
          <p:cNvPicPr/>
          <p:nvPr/>
        </p:nvPicPr>
        <p:blipFill>
          <a:blip r:embed="rId3"/>
          <a:srcRect/>
          <a:stretch>
            <a:fillRect/>
          </a:stretch>
        </p:blipFill>
        <p:spPr bwMode="auto">
          <a:xfrm>
            <a:off x="4929190" y="2643182"/>
            <a:ext cx="3571900" cy="35719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Антон\Desktop\РАЗВИВАЮЩИЕ ЗОНЫ\DSCN8123.JPG"/>
          <p:cNvPicPr>
            <a:picLocks noGrp="1"/>
          </p:cNvPicPr>
          <p:nvPr>
            <p:ph idx="1"/>
          </p:nvPr>
        </p:nvPicPr>
        <p:blipFill>
          <a:blip r:embed="rId2" cstate="print"/>
          <a:stretch>
            <a:fillRect/>
          </a:stretch>
        </p:blipFill>
        <p:spPr bwMode="auto">
          <a:xfrm>
            <a:off x="0" y="1700808"/>
            <a:ext cx="9144000" cy="5157192"/>
          </a:xfrm>
          <a:prstGeom prst="rect">
            <a:avLst/>
          </a:prstGeom>
          <a:noFill/>
          <a:ln w="9525">
            <a:noFill/>
            <a:miter lim="800000"/>
            <a:headEnd/>
            <a:tailEnd/>
          </a:ln>
        </p:spPr>
      </p:pic>
      <p:sp>
        <p:nvSpPr>
          <p:cNvPr id="2" name="Заголовок 1"/>
          <p:cNvSpPr>
            <a:spLocks noGrp="1"/>
          </p:cNvSpPr>
          <p:nvPr>
            <p:ph type="title"/>
          </p:nvPr>
        </p:nvSpPr>
        <p:spPr/>
        <p:txBody>
          <a:bodyPr>
            <a:noAutofit/>
          </a:bodyPr>
          <a:lstStyle/>
          <a:p>
            <a:r>
              <a:rPr lang="ru-RU" sz="4000" b="1" dirty="0">
                <a:solidFill>
                  <a:srgbClr val="FF0000"/>
                </a:solidFill>
              </a:rPr>
              <a:t>Уголок речевого развития</a:t>
            </a:r>
            <a:r>
              <a:rPr lang="ru-RU" sz="3200" dirty="0"/>
              <a:t/>
            </a:r>
            <a:br>
              <a:rPr lang="ru-RU" sz="3200" dirty="0"/>
            </a:br>
            <a:r>
              <a:rPr lang="ru-RU" sz="2800" b="1" dirty="0">
                <a:solidFill>
                  <a:srgbClr val="7030A0"/>
                </a:solidFill>
              </a:rPr>
              <a:t>Системный </a:t>
            </a:r>
            <a:r>
              <a:rPr lang="ru-RU" sz="2800" b="1" dirty="0" smtClean="0">
                <a:solidFill>
                  <a:srgbClr val="7030A0"/>
                </a:solidFill>
              </a:rPr>
              <a:t>оператор (Автор Т.С. </a:t>
            </a:r>
            <a:r>
              <a:rPr lang="ru-RU" sz="2800" b="1" dirty="0" err="1" smtClean="0">
                <a:solidFill>
                  <a:srgbClr val="7030A0"/>
                </a:solidFill>
              </a:rPr>
              <a:t>Альтшуллер</a:t>
            </a:r>
            <a:r>
              <a:rPr lang="ru-RU" sz="2800" b="1" dirty="0" smtClean="0">
                <a:solidFill>
                  <a:srgbClr val="7030A0"/>
                </a:solidFill>
              </a:rPr>
              <a:t>)</a:t>
            </a:r>
            <a:endParaRPr lang="ru-RU" sz="2800" dirty="0">
              <a:solidFill>
                <a:srgbClr val="7030A0"/>
              </a:solidFill>
            </a:endParaRPr>
          </a:p>
        </p:txBody>
      </p:sp>
    </p:spTree>
    <p:extLst>
      <p:ext uri="{BB962C8B-B14F-4D97-AF65-F5344CB8AC3E}">
        <p14:creationId xmlns:p14="http://schemas.microsoft.com/office/powerpoint/2010/main" xmlns="" val="3927496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Антон\Desktop\РАЗВИВАЮЩИЕ ЗОНЫ\DSCN8124.JPG"/>
          <p:cNvPicPr>
            <a:picLocks noGrp="1"/>
          </p:cNvPicPr>
          <p:nvPr>
            <p:ph idx="1"/>
          </p:nvPr>
        </p:nvPicPr>
        <p:blipFill>
          <a:blip r:embed="rId2" cstate="print"/>
          <a:stretch>
            <a:fillRect/>
          </a:stretch>
        </p:blipFill>
        <p:spPr bwMode="auto">
          <a:xfrm>
            <a:off x="0" y="2000240"/>
            <a:ext cx="9144000" cy="485776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3600" dirty="0" smtClean="0">
                <a:solidFill>
                  <a:srgbClr val="C00000"/>
                </a:solidFill>
              </a:rPr>
              <a:t>Творческое рассказывание по картине</a:t>
            </a:r>
            <a:br>
              <a:rPr lang="ru-RU" sz="3600" dirty="0" smtClean="0">
                <a:solidFill>
                  <a:srgbClr val="C00000"/>
                </a:solidFill>
              </a:rPr>
            </a:br>
            <a:r>
              <a:rPr lang="ru-RU" sz="2800" dirty="0" smtClean="0">
                <a:solidFill>
                  <a:schemeClr val="tx1"/>
                </a:solidFill>
              </a:rPr>
              <a:t>(Автор Т.А. </a:t>
            </a:r>
            <a:r>
              <a:rPr lang="ru-RU" sz="2800" dirty="0" err="1" smtClean="0">
                <a:solidFill>
                  <a:schemeClr val="tx1"/>
                </a:solidFill>
              </a:rPr>
              <a:t>Сидорчук</a:t>
            </a:r>
            <a:r>
              <a:rPr lang="ru-RU" sz="2800" dirty="0" smtClean="0">
                <a:solidFill>
                  <a:schemeClr val="tx1"/>
                </a:solidFill>
              </a:rPr>
              <a:t>, А.Б. Кузнецова)</a:t>
            </a:r>
            <a:endParaRPr lang="ru-RU" sz="2800" dirty="0">
              <a:solidFill>
                <a:schemeClr val="tx1"/>
              </a:solidFill>
            </a:endParaRPr>
          </a:p>
        </p:txBody>
      </p:sp>
    </p:spTree>
    <p:extLst>
      <p:ext uri="{BB962C8B-B14F-4D97-AF65-F5344CB8AC3E}">
        <p14:creationId xmlns:p14="http://schemas.microsoft.com/office/powerpoint/2010/main" xmlns="" val="265591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Круги </a:t>
            </a:r>
            <a:r>
              <a:rPr lang="ru-RU" b="1" dirty="0" err="1" smtClean="0">
                <a:solidFill>
                  <a:srgbClr val="FF0000"/>
                </a:solidFill>
              </a:rPr>
              <a:t>Луллия</a:t>
            </a:r>
            <a:r>
              <a:rPr lang="ru-RU" b="1" dirty="0" smtClean="0">
                <a:solidFill>
                  <a:srgbClr val="FF0000"/>
                </a:solidFill>
              </a:rPr>
              <a:t> </a:t>
            </a:r>
            <a:r>
              <a:rPr lang="ru-RU" sz="3600" dirty="0" smtClean="0">
                <a:solidFill>
                  <a:srgbClr val="002060"/>
                </a:solidFill>
              </a:rPr>
              <a:t>(Автор Р. </a:t>
            </a:r>
            <a:r>
              <a:rPr lang="ru-RU" sz="3600" dirty="0" err="1" smtClean="0">
                <a:solidFill>
                  <a:srgbClr val="002060"/>
                </a:solidFill>
              </a:rPr>
              <a:t>Луллий</a:t>
            </a:r>
            <a:r>
              <a:rPr lang="ru-RU" sz="3600" dirty="0" smtClean="0">
                <a:solidFill>
                  <a:srgbClr val="002060"/>
                </a:solidFill>
              </a:rPr>
              <a:t>)</a:t>
            </a:r>
            <a:endParaRPr lang="ru-RU" sz="3600" dirty="0">
              <a:solidFill>
                <a:srgbClr val="002060"/>
              </a:solidFill>
            </a:endParaRPr>
          </a:p>
        </p:txBody>
      </p:sp>
      <p:pic>
        <p:nvPicPr>
          <p:cNvPr id="10" name="Объект 3" descr="http://www.maam.ru/upload/blogs/detsad-261748-1436297157.jpg"/>
          <p:cNvPicPr>
            <a:picLocks noGrp="1"/>
          </p:cNvPicPr>
          <p:nvPr>
            <p:ph idx="1"/>
          </p:nvPr>
        </p:nvPicPr>
        <p:blipFill>
          <a:blip r:embed="rId2"/>
          <a:stretch>
            <a:fillRect/>
          </a:stretch>
        </p:blipFill>
        <p:spPr bwMode="auto">
          <a:xfrm>
            <a:off x="714348" y="2143116"/>
            <a:ext cx="7929618" cy="4357718"/>
          </a:xfrm>
          <a:prstGeom prst="rect">
            <a:avLst/>
          </a:prstGeom>
          <a:noFill/>
          <a:ln w="9525">
            <a:noFill/>
            <a:miter lim="800000"/>
            <a:headEnd/>
            <a:tailEnd/>
          </a:ln>
        </p:spPr>
      </p:pic>
    </p:spTree>
    <p:extLst>
      <p:ext uri="{BB962C8B-B14F-4D97-AF65-F5344CB8AC3E}">
        <p14:creationId xmlns:p14="http://schemas.microsoft.com/office/powerpoint/2010/main" xmlns="" val="371608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Антон\Desktop\РАЗВИВАЮЩИЕ ЗОНЫ\DSCN8112.JPG"/>
          <p:cNvPicPr>
            <a:picLocks noGrp="1"/>
          </p:cNvPicPr>
          <p:nvPr>
            <p:ph idx="1"/>
          </p:nvPr>
        </p:nvPicPr>
        <p:blipFill>
          <a:blip r:embed="rId2" cstate="print"/>
          <a:stretch>
            <a:fillRect/>
          </a:stretch>
        </p:blipFill>
        <p:spPr bwMode="auto">
          <a:xfrm>
            <a:off x="6005" y="1556792"/>
            <a:ext cx="9137995" cy="5301208"/>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3200" b="1" dirty="0" err="1" smtClean="0">
                <a:solidFill>
                  <a:srgbClr val="FFFF00"/>
                </a:solidFill>
                <a:latin typeface="Times New Roman" panose="02020603050405020304" pitchFamily="18" charset="0"/>
                <a:cs typeface="Times New Roman" panose="02020603050405020304" pitchFamily="18" charset="0"/>
              </a:rPr>
              <a:t>Лего</a:t>
            </a:r>
            <a:r>
              <a:rPr lang="ru-RU" sz="3200" b="1" dirty="0" smtClean="0">
                <a:solidFill>
                  <a:srgbClr val="FFFF00"/>
                </a:solidFill>
                <a:latin typeface="Times New Roman" panose="02020603050405020304" pitchFamily="18" charset="0"/>
                <a:cs typeface="Times New Roman" panose="02020603050405020304" pitchFamily="18" charset="0"/>
              </a:rPr>
              <a:t> -  конструирование </a:t>
            </a:r>
            <a:r>
              <a:rPr lang="ru-RU" sz="2200" b="1" dirty="0" smtClean="0">
                <a:solidFill>
                  <a:srgbClr val="FF0000"/>
                </a:solidFill>
                <a:latin typeface="Times New Roman" panose="02020603050405020304" pitchFamily="18" charset="0"/>
                <a:cs typeface="Times New Roman" panose="02020603050405020304" pitchFamily="18" charset="0"/>
              </a:rPr>
              <a:t>(Автор Л.В. </a:t>
            </a:r>
            <a:r>
              <a:rPr lang="ru-RU" sz="2200" b="1" dirty="0" err="1" smtClean="0">
                <a:solidFill>
                  <a:srgbClr val="FF0000"/>
                </a:solidFill>
                <a:latin typeface="Times New Roman" panose="02020603050405020304" pitchFamily="18" charset="0"/>
                <a:cs typeface="Times New Roman" panose="02020603050405020304" pitchFamily="18" charset="0"/>
              </a:rPr>
              <a:t>Куцакова</a:t>
            </a:r>
            <a:r>
              <a:rPr lang="ru-RU" sz="2200" b="1" dirty="0" smtClean="0">
                <a:solidFill>
                  <a:srgbClr val="FF0000"/>
                </a:solidFill>
                <a:latin typeface="Times New Roman" panose="02020603050405020304" pitchFamily="18" charset="0"/>
                <a:cs typeface="Times New Roman" panose="02020603050405020304" pitchFamily="18" charset="0"/>
              </a:rPr>
              <a:t>)</a:t>
            </a:r>
            <a:endParaRPr lang="ru-RU"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7837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805316"/>
          </a:xfrm>
        </p:spPr>
        <p:txBody>
          <a:bodyPr>
            <a:normAutofit/>
          </a:bodyPr>
          <a:lstStyle/>
          <a:p>
            <a:r>
              <a:rPr lang="ru-RU" dirty="0" smtClean="0"/>
              <a:t> </a:t>
            </a:r>
            <a:r>
              <a:rPr lang="ru-RU" sz="4000" b="1" dirty="0" smtClean="0">
                <a:solidFill>
                  <a:srgbClr val="6600FF"/>
                </a:solidFill>
              </a:rPr>
              <a:t>Игры логического содержания помогают воспитать у детей познавательный интерес, способствуют к исследовательскому и творческому поиску, желанию и умению учиться.</a:t>
            </a:r>
            <a:endParaRPr lang="ru-RU" sz="4000" b="1" dirty="0">
              <a:solidFill>
                <a:srgbClr val="66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736"/>
            <a:ext cx="8715436" cy="5072098"/>
          </a:xfrm>
        </p:spPr>
        <p:txBody>
          <a:bodyPr>
            <a:noAutofit/>
          </a:bodyPr>
          <a:lstStyle/>
          <a:p>
            <a:pPr algn="just"/>
            <a:r>
              <a:rPr lang="ru-RU" sz="2400" b="1" u="sng" dirty="0" smtClean="0">
                <a:solidFill>
                  <a:srgbClr val="002060"/>
                </a:solidFill>
              </a:rPr>
              <a:t>Сравнение</a:t>
            </a:r>
            <a:r>
              <a:rPr lang="ru-RU" sz="2400" b="1" dirty="0" smtClean="0">
                <a:solidFill>
                  <a:srgbClr val="002060"/>
                </a:solidFill>
              </a:rPr>
              <a:t> </a:t>
            </a:r>
            <a:r>
              <a:rPr lang="ru-RU" sz="2400" dirty="0" smtClean="0">
                <a:solidFill>
                  <a:srgbClr val="002060"/>
                </a:solidFill>
              </a:rPr>
              <a:t>– относительно простая логическая операция, но требующий концентрации внимания. Она заключается в установлении сходства или различия предметов по признакам. Игры: «Сравни картинки и найди отличия», «Сравни два предмета и покажи сходства», «Найди общее и покажи».</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400" b="1" u="sng" dirty="0" smtClean="0">
                <a:solidFill>
                  <a:srgbClr val="002060"/>
                </a:solidFill>
              </a:rPr>
              <a:t>Анализ</a:t>
            </a:r>
            <a:r>
              <a:rPr lang="ru-RU" sz="2400" b="1" dirty="0" smtClean="0">
                <a:solidFill>
                  <a:srgbClr val="002060"/>
                </a:solidFill>
              </a:rPr>
              <a:t> </a:t>
            </a:r>
            <a:r>
              <a:rPr lang="ru-RU" sz="2400" dirty="0" smtClean="0">
                <a:solidFill>
                  <a:srgbClr val="002060"/>
                </a:solidFill>
              </a:rPr>
              <a:t>– логический прием, заключающийся в разделении предмета на отдельные части. Анализ проводится для выделения признаков, характеризующих данный предмет или группу предметов. Например, «Назови части предмета» (посуды, мебели, транспорта), «Найди выделенный фрагмент», «Найди каждой картинке соответствующую половинку».</a:t>
            </a:r>
            <a:br>
              <a:rPr lang="ru-RU" sz="2400" dirty="0" smtClean="0">
                <a:solidFill>
                  <a:srgbClr val="002060"/>
                </a:solidFill>
              </a:rPr>
            </a:br>
            <a:endParaRPr lang="ru-RU" sz="2400" dirty="0">
              <a:solidFill>
                <a:srgbClr val="002060"/>
              </a:solidFill>
            </a:endParaRPr>
          </a:p>
        </p:txBody>
      </p:sp>
      <p:sp>
        <p:nvSpPr>
          <p:cNvPr id="3" name="Текст 2"/>
          <p:cNvSpPr>
            <a:spLocks noGrp="1"/>
          </p:cNvSpPr>
          <p:nvPr>
            <p:ph type="body" idx="1"/>
          </p:nvPr>
        </p:nvSpPr>
        <p:spPr>
          <a:xfrm>
            <a:off x="1367365" y="357167"/>
            <a:ext cx="6417734" cy="1071570"/>
          </a:xfrm>
        </p:spPr>
        <p:txBody>
          <a:bodyPr>
            <a:normAutofit fontScale="85000" lnSpcReduction="10000"/>
          </a:bodyPr>
          <a:lstStyle/>
          <a:p>
            <a:endParaRPr lang="ru-RU" sz="2600" b="1" dirty="0" smtClean="0">
              <a:solidFill>
                <a:srgbClr val="FF0000"/>
              </a:solidFill>
            </a:endParaRPr>
          </a:p>
          <a:p>
            <a:r>
              <a:rPr lang="ru-RU" sz="2600" b="1" dirty="0" smtClean="0">
                <a:solidFill>
                  <a:srgbClr val="FFFF00"/>
                </a:solidFill>
              </a:rPr>
              <a:t>Краткая характеристика логических операций, доступных для детей среднего возраста.</a:t>
            </a:r>
            <a:endParaRPr lang="ru-RU" sz="2600" dirty="0" smtClean="0">
              <a:solidFill>
                <a:srgbClr val="FFFF00"/>
              </a:solidFill>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14282" y="928670"/>
            <a:ext cx="8715436"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Синтез</a:t>
            </a: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можно охарактеризовать как мысленное соединение частей предмета в единое целое с учетом их правильного расположения в предмете. Игры: </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это игры с разрезными картинками, кубиками,  </a:t>
            </a:r>
            <a:r>
              <a:rPr kumimoji="0" lang="ru-RU" sz="28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пазлами</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«Соедини все части фигуры», «Составь картинку», «Сложи по образцу» «Сложи фигуру», «Дострой домик» и др.</a:t>
            </a: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Упорядоченность действий, систематизация</a:t>
            </a:r>
            <a:r>
              <a:rPr kumimoji="0" lang="ru-RU" sz="2800" b="0"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 логический прием, формирующий навыки последовательных действий. Игры: «Продолжи ряд» (с чередованием фигур),  «Заполни пустые клеточки», «Что сначала, что потом?» и др.</a:t>
            </a: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57158" y="1142984"/>
            <a:ext cx="8501122"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Классификация</a:t>
            </a: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 более сложная логическая операция: распределение предметов по группам (классам) на основании общих признаков. Этот навык очень  полезен при решении многих проблем, связанных с запоминанием, вниманием для развития творческого мышления.</a:t>
            </a:r>
            <a:r>
              <a:rPr kumimoji="0" lang="ru-RU" sz="28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Классификация включает 2 логических действия:</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1.     выделение общего признака – основание классификации;</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2.     деление на классы по основанию классификации.</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Игры «Разложи верно», «Найди каждому нужный домик».</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357298"/>
            <a:ext cx="8715436" cy="5214974"/>
          </a:xfrm>
        </p:spPr>
        <p:txBody>
          <a:bodyPr>
            <a:normAutofit/>
          </a:bodyPr>
          <a:lstStyle/>
          <a:p>
            <a:pPr algn="just"/>
            <a:r>
              <a:rPr lang="ru-RU" sz="2800" b="1" u="sng" dirty="0" smtClean="0">
                <a:solidFill>
                  <a:srgbClr val="002060"/>
                </a:solidFill>
              </a:rPr>
              <a:t>Логическая связка «не» отрицание</a:t>
            </a:r>
            <a:r>
              <a:rPr lang="ru-RU" sz="2800" dirty="0" smtClean="0">
                <a:solidFill>
                  <a:srgbClr val="002060"/>
                </a:solidFill>
              </a:rPr>
              <a:t> - очень важная для развития логического мышления и речи. С помощью «не» производится логическая операция отрицания. Задание: покажи шар Наташи. Он не круглый и не овальный, не </a:t>
            </a:r>
            <a:r>
              <a:rPr lang="ru-RU" sz="2800" dirty="0" err="1" smtClean="0">
                <a:solidFill>
                  <a:srgbClr val="002060"/>
                </a:solidFill>
              </a:rPr>
              <a:t>голубой</a:t>
            </a:r>
            <a:r>
              <a:rPr lang="ru-RU" sz="2800" dirty="0" smtClean="0">
                <a:solidFill>
                  <a:srgbClr val="002060"/>
                </a:solidFill>
              </a:rPr>
              <a:t> и не красный.</a:t>
            </a:r>
            <a:br>
              <a:rPr lang="ru-RU" sz="2800" dirty="0" smtClean="0">
                <a:solidFill>
                  <a:srgbClr val="002060"/>
                </a:solidFill>
              </a:rPr>
            </a:br>
            <a:r>
              <a:rPr lang="ru-RU" sz="2800" b="1" u="sng" dirty="0" smtClean="0">
                <a:solidFill>
                  <a:srgbClr val="002060"/>
                </a:solidFill>
              </a:rPr>
              <a:t>Ограничение</a:t>
            </a:r>
            <a:r>
              <a:rPr lang="ru-RU" sz="2800" dirty="0" smtClean="0">
                <a:solidFill>
                  <a:srgbClr val="002060"/>
                </a:solidFill>
              </a:rPr>
              <a:t> – предусматривает вычленение предметов из множества разнообразных предметов по характерному общему признаку, качеству, свойству. Например «Покажи вначале насекомых, затем диких животных, а потом птиц», «Назови только то, что сделано из бумаги», «Четвертый лишний» и др.</a:t>
            </a:r>
            <a:br>
              <a:rPr lang="ru-RU" sz="2800" dirty="0" smtClean="0">
                <a:solidFill>
                  <a:srgbClr val="002060"/>
                </a:solidFill>
              </a:rPr>
            </a:br>
            <a:endParaRPr lang="ru-RU" sz="2800"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643050"/>
            <a:ext cx="8715436" cy="4714908"/>
          </a:xfrm>
        </p:spPr>
        <p:txBody>
          <a:bodyPr>
            <a:noAutofit/>
          </a:bodyPr>
          <a:lstStyle/>
          <a:p>
            <a:pPr algn="just"/>
            <a:r>
              <a:rPr lang="ru-RU" sz="2800" b="1" u="sng" dirty="0" smtClean="0">
                <a:solidFill>
                  <a:srgbClr val="002060"/>
                </a:solidFill>
              </a:rPr>
              <a:t>Смысловые соотнесения</a:t>
            </a:r>
            <a:r>
              <a:rPr lang="ru-RU" sz="2800" dirty="0" smtClean="0">
                <a:solidFill>
                  <a:srgbClr val="002060"/>
                </a:solidFill>
              </a:rPr>
              <a:t> – предполагают объединение предметов в пары при наличии общего признака, например, «У собаки шерсть, а у рыбы…», «Для чая нужен сахар, а для супа…» и др. </a:t>
            </a:r>
            <a:br>
              <a:rPr lang="ru-RU" sz="2800" dirty="0" smtClean="0">
                <a:solidFill>
                  <a:srgbClr val="002060"/>
                </a:solidFill>
              </a:rPr>
            </a:br>
            <a:r>
              <a:rPr lang="ru-RU" sz="2800" dirty="0" smtClean="0">
                <a:solidFill>
                  <a:srgbClr val="002060"/>
                </a:solidFill>
              </a:rPr>
              <a:t> </a:t>
            </a:r>
            <a:br>
              <a:rPr lang="ru-RU" sz="2800" dirty="0" smtClean="0">
                <a:solidFill>
                  <a:srgbClr val="002060"/>
                </a:solidFill>
              </a:rPr>
            </a:br>
            <a:r>
              <a:rPr lang="ru-RU" sz="2800" b="1" u="sng" dirty="0" smtClean="0">
                <a:solidFill>
                  <a:srgbClr val="002060"/>
                </a:solidFill>
              </a:rPr>
              <a:t>Умозаключения</a:t>
            </a:r>
            <a:r>
              <a:rPr lang="ru-RU" sz="2800" b="1" dirty="0" smtClean="0">
                <a:solidFill>
                  <a:srgbClr val="002060"/>
                </a:solidFill>
              </a:rPr>
              <a:t> </a:t>
            </a:r>
            <a:r>
              <a:rPr lang="ru-RU" sz="2800" dirty="0" smtClean="0">
                <a:solidFill>
                  <a:srgbClr val="002060"/>
                </a:solidFill>
              </a:rPr>
              <a:t>— логический прием, раскрывающий причинные связи между явлениями окружающей действительности. Игра «Договори фразу», «Закончи предложение», «Подумай и скажи». Задание: «Все птицы, имеют перья, петух – птица, значит…», «Какую из двух груш съедят раньше, а какую позж</a:t>
            </a:r>
            <a:r>
              <a:rPr lang="ru-RU" sz="2800" dirty="0" smtClean="0"/>
              <a:t>е?» и др. </a:t>
            </a:r>
            <a:br>
              <a:rPr lang="ru-RU" sz="2800" dirty="0" smtClean="0"/>
            </a:br>
            <a:endParaRPr lang="ru-RU"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71612"/>
            <a:ext cx="8715436" cy="5662440"/>
          </a:xfrm>
        </p:spPr>
        <p:txBody>
          <a:bodyPr>
            <a:normAutofit fontScale="90000"/>
          </a:bodyPr>
          <a:lstStyle/>
          <a:p>
            <a:r>
              <a:rPr lang="ru-RU" sz="6000" b="1" dirty="0" smtClean="0">
                <a:solidFill>
                  <a:srgbClr val="7030A0"/>
                </a:solidFill>
              </a:rPr>
              <a:t/>
            </a:r>
            <a:br>
              <a:rPr lang="ru-RU" sz="6000" b="1" dirty="0" smtClean="0">
                <a:solidFill>
                  <a:srgbClr val="7030A0"/>
                </a:solidFill>
              </a:rPr>
            </a:br>
            <a:r>
              <a:rPr lang="ru-RU" sz="6000" b="1" dirty="0" smtClean="0">
                <a:solidFill>
                  <a:srgbClr val="7030A0"/>
                </a:solidFill>
              </a:rPr>
              <a:t>Развивающая игра является огромным фактором умственного развития ребенка  (</a:t>
            </a:r>
            <a:r>
              <a:rPr lang="ru-RU" sz="6000" b="1" dirty="0" err="1" smtClean="0">
                <a:solidFill>
                  <a:srgbClr val="7030A0"/>
                </a:solidFill>
              </a:rPr>
              <a:t>Блонский</a:t>
            </a:r>
            <a:r>
              <a:rPr lang="ru-RU" sz="6000" b="1" dirty="0" smtClean="0">
                <a:solidFill>
                  <a:srgbClr val="7030A0"/>
                </a:solidFill>
              </a:rPr>
              <a:t>)</a:t>
            </a:r>
            <a:r>
              <a:rPr lang="ru-RU" sz="6000" dirty="0" smtClean="0">
                <a:solidFill>
                  <a:srgbClr val="7030A0"/>
                </a:solidFill>
              </a:rPr>
              <a:t/>
            </a:r>
            <a:br>
              <a:rPr lang="ru-RU" sz="6000" dirty="0" smtClean="0">
                <a:solidFill>
                  <a:srgbClr val="7030A0"/>
                </a:solidFill>
              </a:rPr>
            </a:br>
            <a:r>
              <a:rPr lang="ru-RU" sz="6000" dirty="0" smtClean="0">
                <a:solidFill>
                  <a:srgbClr val="7030A0"/>
                </a:solidFill>
              </a:rPr>
              <a:t> </a:t>
            </a:r>
            <a:r>
              <a:rPr lang="ru-RU" dirty="0" smtClean="0"/>
              <a:t/>
            </a:r>
            <a:br>
              <a:rPr lang="ru-RU" dirty="0" smtClean="0"/>
            </a:br>
            <a:r>
              <a:rPr lang="ru-RU" dirty="0" smtClean="0"/>
              <a:t> </a:t>
            </a:r>
            <a:br>
              <a:rPr lang="ru-RU" dirty="0" smtClean="0"/>
            </a:br>
            <a:r>
              <a:rPr lang="ru-RU" dirty="0" smtClean="0"/>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38328"/>
            <a:ext cx="8572560" cy="6162506"/>
          </a:xfrm>
        </p:spPr>
        <p:txBody>
          <a:bodyPr>
            <a:normAutofit fontScale="90000"/>
          </a:bodyPr>
          <a:lstStyle/>
          <a:p>
            <a:r>
              <a:rPr lang="ru-RU" sz="5400" b="1" dirty="0" smtClean="0">
                <a:solidFill>
                  <a:srgbClr val="7030A0"/>
                </a:solidFill>
              </a:rPr>
              <a:t/>
            </a:r>
            <a:br>
              <a:rPr lang="ru-RU" sz="5400" b="1" dirty="0" smtClean="0">
                <a:solidFill>
                  <a:srgbClr val="7030A0"/>
                </a:solidFill>
              </a:rPr>
            </a:br>
            <a:r>
              <a:rPr lang="ru-RU" sz="5400" b="1" dirty="0" smtClean="0">
                <a:solidFill>
                  <a:srgbClr val="7030A0"/>
                </a:solidFill>
              </a:rPr>
              <a:t/>
            </a:r>
            <a:br>
              <a:rPr lang="ru-RU" sz="5400" b="1" dirty="0" smtClean="0">
                <a:solidFill>
                  <a:srgbClr val="7030A0"/>
                </a:solidFill>
              </a:rPr>
            </a:br>
            <a:r>
              <a:rPr lang="ru-RU" sz="5400" b="1" dirty="0" smtClean="0">
                <a:solidFill>
                  <a:srgbClr val="7030A0"/>
                </a:solidFill>
              </a:rPr>
              <a:t/>
            </a:r>
            <a:br>
              <a:rPr lang="ru-RU" sz="5400" b="1" dirty="0" smtClean="0">
                <a:solidFill>
                  <a:srgbClr val="7030A0"/>
                </a:solidFill>
              </a:rPr>
            </a:br>
            <a:r>
              <a:rPr lang="ru-RU" sz="5400" b="1" dirty="0" smtClean="0">
                <a:solidFill>
                  <a:srgbClr val="7030A0"/>
                </a:solidFill>
              </a:rPr>
              <a:t>Жизнь ребенка полноценна лишь тогда, </a:t>
            </a:r>
            <a:br>
              <a:rPr lang="ru-RU" sz="5400" b="1" dirty="0" smtClean="0">
                <a:solidFill>
                  <a:srgbClr val="7030A0"/>
                </a:solidFill>
              </a:rPr>
            </a:br>
            <a:r>
              <a:rPr lang="ru-RU" sz="5400" b="1" dirty="0" smtClean="0">
                <a:solidFill>
                  <a:srgbClr val="7030A0"/>
                </a:solidFill>
              </a:rPr>
              <a:t>когда он живет в мире игры,</a:t>
            </a:r>
            <a:br>
              <a:rPr lang="ru-RU" sz="5400" b="1" dirty="0" smtClean="0">
                <a:solidFill>
                  <a:srgbClr val="7030A0"/>
                </a:solidFill>
              </a:rPr>
            </a:br>
            <a:r>
              <a:rPr lang="ru-RU" sz="5400" b="1" dirty="0" smtClean="0">
                <a:solidFill>
                  <a:srgbClr val="7030A0"/>
                </a:solidFill>
              </a:rPr>
              <a:t>в мире творчества  (В.А.Сухомлинский</a:t>
            </a:r>
            <a:r>
              <a:rPr lang="ru-RU" sz="3600" b="1" dirty="0" smtClean="0">
                <a:solidFill>
                  <a:srgbClr val="7030A0"/>
                </a:solidFill>
              </a:rPr>
              <a:t>)</a:t>
            </a:r>
            <a:r>
              <a:rPr lang="ru-RU" sz="3600" u="sng" dirty="0" smtClean="0">
                <a:solidFill>
                  <a:srgbClr val="7030A0"/>
                </a:solidFill>
              </a:rPr>
              <a:t/>
            </a:r>
            <a:br>
              <a:rPr lang="ru-RU" sz="3600" u="sng" dirty="0" smtClean="0">
                <a:solidFill>
                  <a:srgbClr val="7030A0"/>
                </a:solidFill>
              </a:rPr>
            </a:br>
            <a:r>
              <a:rPr lang="ru-RU" dirty="0" smtClean="0"/>
              <a:t/>
            </a:r>
            <a:br>
              <a:rPr lang="ru-RU" dirty="0" smtClean="0"/>
            </a:b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288</TotalTime>
  <Words>241</Words>
  <Application>Microsoft Office PowerPoint</Application>
  <PresentationFormat>Экран (4:3)</PresentationFormat>
  <Paragraphs>39</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Волна</vt:lpstr>
      <vt:lpstr> Развитие детей через игры и упражнения, требующие творческого подхода, логического мышления и ориентирующие детей на поиск и самостоятельные открытия </vt:lpstr>
      <vt:lpstr>Слайд 2</vt:lpstr>
      <vt:lpstr>Сравнение – относительно простая логическая операция, но требующий концентрации внимания. Она заключается в установлении сходства или различия предметов по признакам. Игры: «Сравни картинки и найди отличия», «Сравни два предмета и покажи сходства», «Найди общее и покажи».  Анализ – логический прием, заключающийся в разделении предмета на отдельные части. Анализ проводится для выделения признаков, характеризующих данный предмет или группу предметов. Например, «Назови части предмета» (посуды, мебели, транспорта), «Найди выделенный фрагмент», «Найди каждой картинке соответствующую половинку». </vt:lpstr>
      <vt:lpstr>Слайд 4</vt:lpstr>
      <vt:lpstr>Слайд 5</vt:lpstr>
      <vt:lpstr>Логическая связка «не» отрицание - очень важная для развития логического мышления и речи. С помощью «не» производится логическая операция отрицания. Задание: покажи шар Наташи. Он не круглый и не овальный, не голубой и не красный. Ограничение – предусматривает вычленение предметов из множества разнообразных предметов по характерному общему признаку, качеству, свойству. Например «Покажи вначале насекомых, затем диких животных, а потом птиц», «Назови только то, что сделано из бумаги», «Четвертый лишний» и др. </vt:lpstr>
      <vt:lpstr>Смысловые соотнесения – предполагают объединение предметов в пары при наличии общего признака, например, «У собаки шерсть, а у рыбы…», «Для чая нужен сахар, а для супа…» и др.    Умозаключения — логический прием, раскрывающий причинные связи между явлениями окружающей действительности. Игра «Договори фразу», «Закончи предложение», «Подумай и скажи». Задание: «Все птицы, имеют перья, петух – птица, значит…», «Какую из двух груш съедят раньше, а какую позже?» и др.  </vt:lpstr>
      <vt:lpstr> Развивающая игра является огромным фактором умственного развития ребенка  (Блонский)      </vt:lpstr>
      <vt:lpstr>   Жизнь ребенка полноценна лишь тогда,  когда он живет в мире игры, в мире творчества  (В.А.Сухомлинский)  </vt:lpstr>
      <vt:lpstr>Развивающие игры</vt:lpstr>
      <vt:lpstr>Логическая игра «Посади бабочку на цветок»</vt:lpstr>
      <vt:lpstr> Логическая игра «Собери круг»  Игры способствуют развитию мелкой моторики рук, логического мышления, воображения, закрепления знания цветового спектра. </vt:lpstr>
      <vt:lpstr> Игры Воскобовича Это игры нового типа, моделирующие творческий процесс, создающие свой микроклимат для развития творческой стороны интеллекта. </vt:lpstr>
      <vt:lpstr>    Палочки Кюизенера  С помощью палочек Кюизенера ребенок учится декодировать игру красок, числовые соотношения. Они вызывают живой интерес детей, развивают активность и самостоятельность в поиске способов действия с материалом, путей решения мыслительных задач.   </vt:lpstr>
      <vt:lpstr>Блоки Дьенеша Блоки Дьенеша способствуют развитию умения классифицировать и обобщать геометрические фигуры по признакам, развивать внимание, логическое мышление. </vt:lpstr>
      <vt:lpstr>Игры Никитина объединяют один из основных принципов обучения - от простого к сложному - с очень важным условием творческой деятельности - делать всё самостоятельно. Этот союз позволил разрешить в игре сразу несколько проблем, связанных с развитием творческих способностей.</vt:lpstr>
      <vt:lpstr>Бизиборд — развивающая доска с замочками и кнопочками для детей (Автор М. Монтессори) Позволяет тренировать моторику, положительно влияет на мыслительные способности и воображение, развивает творческий потенциал, улучшается детское восприятие и концентрация внимания.</vt:lpstr>
      <vt:lpstr>Слайд 18</vt:lpstr>
      <vt:lpstr>Су - Джок терапия (Автор Пак Чже Ву)  Дети достигают хорошего развития мелкой моторики рук, которая оказывает благоприятное влияние на развитие речи.</vt:lpstr>
      <vt:lpstr>Счетные палочки (Автор З.А. Михайлова) Развивают концентрацию внимания (сосредоточенность),пространственное мышление, логику, воображение, мелкую моторику </vt:lpstr>
      <vt:lpstr>Слайд 21</vt:lpstr>
      <vt:lpstr> Танграм Знаменитая китайская головоломка.  Это игра, развивающая у детей комбинаторные способности, воображение, внимание и умение действовать по инструкции. </vt:lpstr>
      <vt:lpstr>Логическая игра  «Колумбово яйцо» </vt:lpstr>
      <vt:lpstr>  Игры – головоломки Развивают пространственные представления, воображение, конструктивное мышление, комбинаторные способности, сообразительность, смекалку, находчивость, целенаправленность в решении практических и интеллектуальных задач. </vt:lpstr>
      <vt:lpstr>Уголок речевого развития Системный оператор (Автор Т.С. Альтшуллер)</vt:lpstr>
      <vt:lpstr>Творческое рассказывание по картине (Автор Т.А. Сидорчук, А.Б. Кузнецова)</vt:lpstr>
      <vt:lpstr>Круги Луллия (Автор Р. Луллий)</vt:lpstr>
      <vt:lpstr>Лего -  конструирование (Автор Л.В. Куцакова)</vt:lpstr>
      <vt:lpstr> Игры логического содержания помогают воспитать у детей познавательный интерес, способствуют к исследовательскому и творческому поиску, желанию и умению учиться.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Развивающие уголки и методические основы организации предметно-развивающей среды  в средней группе № 10</dc:title>
  <dc:creator>User</dc:creator>
  <cp:lastModifiedBy>Антон</cp:lastModifiedBy>
  <cp:revision>34</cp:revision>
  <dcterms:created xsi:type="dcterms:W3CDTF">2018-04-24T07:41:11Z</dcterms:created>
  <dcterms:modified xsi:type="dcterms:W3CDTF">2018-05-18T02:28:54Z</dcterms:modified>
</cp:coreProperties>
</file>