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60" r:id="rId6"/>
    <p:sldId id="267" r:id="rId7"/>
    <p:sldId id="261" r:id="rId8"/>
    <p:sldId id="262" r:id="rId9"/>
    <p:sldId id="263" r:id="rId10"/>
    <p:sldId id="265" r:id="rId11"/>
    <p:sldId id="26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876F158-3528-470C-9399-B56EDE8EB09D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B633674-3791-4F19-A235-AF97499F6917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556213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F158-3528-470C-9399-B56EDE8EB09D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33674-3791-4F19-A235-AF97499F69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721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F158-3528-470C-9399-B56EDE8EB09D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33674-3791-4F19-A235-AF97499F69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956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F158-3528-470C-9399-B56EDE8EB09D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33674-3791-4F19-A235-AF97499F69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650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76F158-3528-470C-9399-B56EDE8EB09D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633674-3791-4F19-A235-AF97499F691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19141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F158-3528-470C-9399-B56EDE8EB09D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33674-3791-4F19-A235-AF97499F69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284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F158-3528-470C-9399-B56EDE8EB09D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33674-3791-4F19-A235-AF97499F69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960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F158-3528-470C-9399-B56EDE8EB09D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33674-3791-4F19-A235-AF97499F69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323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F158-3528-470C-9399-B56EDE8EB09D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33674-3791-4F19-A235-AF97499F69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780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76F158-3528-470C-9399-B56EDE8EB09D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633674-3791-4F19-A235-AF97499F691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6766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76F158-3528-470C-9399-B56EDE8EB09D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633674-3791-4F19-A235-AF97499F691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75110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3876F158-3528-470C-9399-B56EDE8EB09D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EB633674-3791-4F19-A235-AF97499F691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53393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ic.academic.ru/dic.nsf/ruwiki/100414" TargetMode="External"/><Relationship Id="rId7" Type="http://schemas.openxmlformats.org/officeDocument/2006/relationships/hyperlink" Target="https://dic.academic.ru/dic.nsf/ruwiki/1094260" TargetMode="External"/><Relationship Id="rId2" Type="http://schemas.openxmlformats.org/officeDocument/2006/relationships/hyperlink" Target="https://dic.academic.ru/dic.nsf/ruwiki/100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ic.academic.ru/dic.nsf/ruwiki/140665" TargetMode="External"/><Relationship Id="rId5" Type="http://schemas.openxmlformats.org/officeDocument/2006/relationships/hyperlink" Target="https://dic.academic.ru/dic.nsf/ruwiki/1169490" TargetMode="External"/><Relationship Id="rId4" Type="http://schemas.openxmlformats.org/officeDocument/2006/relationships/hyperlink" Target="https://dic.academic.ru/dic.nsf/ruwiki/652616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B%D1%8E%D1%84%D1%82%D0%B2%D0%B0%D1%84%D1%84%D0%B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1%D1%80%D0%B5%D1%8E%D1%89%D0%B8%D0%B9_%D0%BF%D0%BE%D0%BB%D1%91%D1%82" TargetMode="External"/><Relationship Id="rId2" Type="http://schemas.openxmlformats.org/officeDocument/2006/relationships/hyperlink" Target="https://ru.wikipedia.org/wiki/%D0%9F%D0%B8%D0%BA%D0%B8%D1%80%D0%BE%D0%B2%D0%B0%D0%BD%D0%B8%D0%B5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ru.wikipedia.org/wiki/%D0%A8%D0%B0%D1%81%D1%81%D0%B8_%D0%BB%D0%B5%D1%82%D0%B0%D1%82%D0%B5%D0%BB%D1%8C%D0%BD%D0%BE%D0%B3%D0%BE_%D0%B0%D0%BF%D0%BF%D0%B0%D1%80%D0%B0%D1%82%D0%B0" TargetMode="External"/><Relationship Id="rId4" Type="http://schemas.openxmlformats.org/officeDocument/2006/relationships/hyperlink" Target="https://ru.wikipedia.org/wiki/Ju_87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3139146"/>
          </a:xfrm>
        </p:spPr>
        <p:txBody>
          <a:bodyPr/>
          <a:lstStyle/>
          <a:p>
            <a:r>
              <a:rPr lang="ru-RU" dirty="0" smtClean="0"/>
              <a:t>Проект</a:t>
            </a:r>
            <a:br>
              <a:rPr lang="ru-RU" dirty="0" smtClean="0"/>
            </a:br>
            <a:r>
              <a:rPr lang="ru-RU" dirty="0" smtClean="0"/>
              <a:t>«Самолёты второй мировой войны»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4800" y="5327879"/>
            <a:ext cx="4926879" cy="108623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Выполнил: Паршин </a:t>
            </a:r>
            <a:r>
              <a:rPr lang="ru-RU" dirty="0" err="1" smtClean="0"/>
              <a:t>Яромир</a:t>
            </a:r>
            <a:endParaRPr lang="ru-RU" dirty="0" smtClean="0"/>
          </a:p>
          <a:p>
            <a:r>
              <a:rPr lang="ru-RU" dirty="0" smtClean="0"/>
              <a:t>ученик 2 класса </a:t>
            </a:r>
          </a:p>
          <a:p>
            <a:r>
              <a:rPr lang="ru-RU" dirty="0" smtClean="0"/>
              <a:t>МБОУ «СОШ №1» </a:t>
            </a:r>
            <a:r>
              <a:rPr lang="ru-RU" dirty="0" err="1" smtClean="0"/>
              <a:t>г.Тарко</a:t>
            </a:r>
            <a:r>
              <a:rPr lang="ru-RU" dirty="0" smtClean="0"/>
              <a:t>-Сале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5467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5500" y="318850"/>
            <a:ext cx="113665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Боевое крещение нового самолёта </a:t>
            </a:r>
            <a:r>
              <a:rPr lang="ru-RU" dirty="0" err="1"/>
              <a:t>Мессершмитт</a:t>
            </a:r>
            <a:r>
              <a:rPr lang="ru-RU" dirty="0"/>
              <a:t> </a:t>
            </a:r>
            <a:r>
              <a:rPr lang="ru-RU" dirty="0" err="1"/>
              <a:t>Bf</a:t>
            </a:r>
            <a:r>
              <a:rPr lang="ru-RU" dirty="0"/>
              <a:t> </a:t>
            </a:r>
            <a:r>
              <a:rPr lang="ru-RU" dirty="0" smtClean="0"/>
              <a:t>109 </a:t>
            </a:r>
            <a:r>
              <a:rPr lang="ru-RU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произошло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 в небе </a:t>
            </a:r>
            <a:r>
              <a:rPr lang="ru-RU" u="sng" dirty="0">
                <a:solidFill>
                  <a:srgbClr val="5F5DB7"/>
                </a:solidFill>
                <a:latin typeface="Helvetica" panose="020B0604020202020204" pitchFamily="34" charset="0"/>
                <a:hlinkClick r:id="rId2"/>
              </a:rPr>
              <a:t>Испании</a:t>
            </a:r>
            <a:r>
              <a:rPr lang="ru-RU" u="sng" dirty="0">
                <a:solidFill>
                  <a:srgbClr val="000000"/>
                </a:solidFill>
                <a:latin typeface="Helvetica" panose="020B0604020202020204" pitchFamily="34" charset="0"/>
              </a:rPr>
              <a:t>.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 После начала </a:t>
            </a:r>
            <a:r>
              <a:rPr lang="ru-RU" u="sng" dirty="0">
                <a:solidFill>
                  <a:srgbClr val="5F5DB7"/>
                </a:solidFill>
                <a:latin typeface="Helvetica" panose="020B0604020202020204" pitchFamily="34" charset="0"/>
                <a:hlinkClick r:id="rId3"/>
              </a:rPr>
              <a:t>Гражданской войны в Испании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, Германия направила туда группу военных лётчиков, которая была известна как </a:t>
            </a:r>
            <a:r>
              <a:rPr lang="ru-RU" u="sng" dirty="0">
                <a:solidFill>
                  <a:srgbClr val="5F5DB7"/>
                </a:solidFill>
                <a:latin typeface="Helvetica" panose="020B0604020202020204" pitchFamily="34" charset="0"/>
                <a:hlinkClick r:id="rId4"/>
              </a:rPr>
              <a:t>Легион «Кондор»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, и воевала </a:t>
            </a:r>
            <a:r>
              <a:rPr lang="ru-RU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на стороне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 </a:t>
            </a:r>
            <a:r>
              <a:rPr lang="ru-RU" u="sng" dirty="0" err="1">
                <a:solidFill>
                  <a:srgbClr val="5F5DB7"/>
                </a:solidFill>
                <a:latin typeface="Helvetica" panose="020B0604020202020204" pitchFamily="34" charset="0"/>
                <a:hlinkClick r:id="rId5"/>
              </a:rPr>
              <a:t>франкистского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 режима. На вооружении этого подразделения в то время стояли </a:t>
            </a:r>
            <a:r>
              <a:rPr lang="ru-RU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истребители-бипланы </a:t>
            </a:r>
            <a:r>
              <a:rPr lang="ru-RU" dirty="0" err="1" smtClean="0">
                <a:solidFill>
                  <a:srgbClr val="000000"/>
                </a:solidFill>
                <a:latin typeface="Helvetica" panose="020B0604020202020204" pitchFamily="34" charset="0"/>
              </a:rPr>
              <a:t>Хейнкель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 He.51. Практически сразу стало очевидно, что советские </a:t>
            </a:r>
            <a:r>
              <a:rPr lang="ru-RU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истребители ИЛ2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 имеют </a:t>
            </a:r>
            <a:r>
              <a:rPr lang="ru-RU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явное преимущество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 над «</a:t>
            </a:r>
            <a:r>
              <a:rPr lang="ru-RU" dirty="0" err="1">
                <a:solidFill>
                  <a:srgbClr val="000000"/>
                </a:solidFill>
                <a:latin typeface="Helvetica" panose="020B0604020202020204" pitchFamily="34" charset="0"/>
              </a:rPr>
              <a:t>Хейнкелями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», и не оставляют им практически никаких шансов. Тогда было </a:t>
            </a:r>
            <a:r>
              <a:rPr lang="ru-RU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решено направить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 в Испанию новейшие Bf.109. Однако их дебют был не очень удачным: все три </a:t>
            </a:r>
            <a:r>
              <a:rPr lang="ru-RU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доставленные прототипа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, в той или иной степени, страдали техническими недоработками. Кроме того, все они </a:t>
            </a:r>
            <a:r>
              <a:rPr lang="ru-RU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имели конструктивные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 различия, поэтому их обслуживание и ремонт вызывали большие проблемы. </a:t>
            </a:r>
            <a:r>
              <a:rPr lang="ru-RU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Спустя несколько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 недель, так и не приняв участие в боевых действиях, самолёты были отправлены назад.</a:t>
            </a:r>
          </a:p>
          <a:p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Первой боевой частью, которую перевели на серийные Bf.109B, стала 2-я эскадрилья из 88-й Летной группы. Как и предполагалось</a:t>
            </a:r>
            <a:r>
              <a:rPr lang="ru-RU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, «</a:t>
            </a:r>
            <a:r>
              <a:rPr lang="ru-RU" dirty="0" err="1">
                <a:solidFill>
                  <a:srgbClr val="000000"/>
                </a:solidFill>
                <a:latin typeface="Helvetica" panose="020B0604020202020204" pitchFamily="34" charset="0"/>
              </a:rPr>
              <a:t>Мессершмитты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» намного превосходили советские истребители </a:t>
            </a:r>
            <a:r>
              <a:rPr lang="ru-RU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ИЛ2.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Немецкие самолёты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 были быстрее в горизонтальном полёте, имели </a:t>
            </a:r>
            <a:r>
              <a:rPr lang="ru-RU" dirty="0" err="1">
                <a:solidFill>
                  <a:srgbClr val="000000"/>
                </a:solidFill>
                <a:latin typeface="Helvetica" panose="020B0604020202020204" pitchFamily="34" charset="0"/>
              </a:rPr>
              <a:t>бо́льший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 </a:t>
            </a:r>
            <a:r>
              <a:rPr lang="ru-RU" u="sng" dirty="0">
                <a:solidFill>
                  <a:srgbClr val="5F5DB7"/>
                </a:solidFill>
                <a:latin typeface="Helvetica" panose="020B0604020202020204" pitchFamily="34" charset="0"/>
                <a:hlinkClick r:id="rId6"/>
              </a:rPr>
              <a:t>боевой потолок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 и были заметно быстрее </a:t>
            </a:r>
            <a:r>
              <a:rPr lang="ru-RU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в </a:t>
            </a:r>
            <a:r>
              <a:rPr lang="ru-RU" u="sng" dirty="0" smtClean="0">
                <a:solidFill>
                  <a:srgbClr val="5F5DB7"/>
                </a:solidFill>
                <a:latin typeface="Helvetica" panose="020B0604020202020204" pitchFamily="34" charset="0"/>
                <a:hlinkClick r:id="rId7"/>
              </a:rPr>
              <a:t>пикировании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. Однако следует отметить, что </a:t>
            </a:r>
            <a:r>
              <a:rPr lang="ru-RU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ИЛ2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 превосходили своих конкурентов в манёвренности, </a:t>
            </a:r>
            <a:r>
              <a:rPr lang="ru-RU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особенно на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 высотах ниже 3000 метров.</a:t>
            </a:r>
            <a:endParaRPr lang="ru-RU" b="0" i="0" dirty="0">
              <a:solidFill>
                <a:srgbClr val="000000"/>
              </a:solidFill>
              <a:effectLst/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849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9000" y="177801"/>
            <a:ext cx="110871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33333"/>
                </a:solidFill>
                <a:latin typeface="Helvetica Neue"/>
              </a:rPr>
              <a:t>Обобщение</a:t>
            </a:r>
            <a:endParaRPr lang="ru-RU" sz="2400" dirty="0">
              <a:solidFill>
                <a:srgbClr val="333333"/>
              </a:solidFill>
              <a:latin typeface="Helvetica Neue"/>
            </a:endParaRPr>
          </a:p>
          <a:p>
            <a:r>
              <a:rPr lang="ru-RU" dirty="0">
                <a:solidFill>
                  <a:srgbClr val="333333"/>
                </a:solidFill>
                <a:latin typeface="Helvetica Neue"/>
              </a:rPr>
              <a:t>Тем для исследования великое множество, необходимо стремиться узнать новое из истории своей Родины и иметь желание дойти до истины, узнать в частности сколько 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вреда принёс штурмовик ИЛ-2 немецкой 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армии и командованию Вермахта в ВОВ. И сколько бы не прошло десятилетий с окончания ВОВ, нам не забыть подвига “наших славных 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ИЛ-2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”.</a:t>
            </a:r>
            <a:endParaRPr lang="ru-RU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9000" y="2006600"/>
            <a:ext cx="108712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33333"/>
                </a:solidFill>
                <a:latin typeface="Helvetica Neue"/>
              </a:rPr>
              <a:t>Итог</a:t>
            </a:r>
            <a:endParaRPr lang="ru-RU" sz="2400" dirty="0" smtClean="0">
              <a:solidFill>
                <a:srgbClr val="333333"/>
              </a:solidFill>
              <a:latin typeface="Helvetica Neue"/>
            </a:endParaRPr>
          </a:p>
          <a:p>
            <a:r>
              <a:rPr lang="ru-RU" dirty="0" smtClean="0">
                <a:solidFill>
                  <a:srgbClr val="333333"/>
                </a:solidFill>
                <a:latin typeface="Helvetica Neue"/>
              </a:rPr>
              <a:t>Результатом работы 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над проектом-исследованием является открытая презентация 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сравнения боевых характеристик самолётов Второй мировой войны ИЛ-2 и Мессершмитт-108, 109; стенгазета выполненная в технике аппликация пластилином; защита проекта.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1050" y="3558401"/>
            <a:ext cx="110871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33333"/>
                </a:solidFill>
                <a:latin typeface="Helvetica Neue"/>
              </a:rPr>
              <a:t>Вывод</a:t>
            </a:r>
          </a:p>
          <a:p>
            <a:r>
              <a:rPr lang="ru-RU" dirty="0"/>
              <a:t>Подводя итоги работы над проектом, можно сделать </a:t>
            </a:r>
            <a:r>
              <a:rPr lang="ru-RU" dirty="0" smtClean="0"/>
              <a:t>вывод: тем </a:t>
            </a:r>
            <a:r>
              <a:rPr lang="ru-RU" dirty="0"/>
              <a:t>для исследования очень много, только надо стремиться, не лениться узнать новое и иметь желание дойти до истины, узнать как можно больше.</a:t>
            </a:r>
          </a:p>
          <a:p>
            <a:r>
              <a:rPr lang="ru-RU" dirty="0"/>
              <a:t>Например: о </a:t>
            </a:r>
            <a:r>
              <a:rPr lang="ru-RU" dirty="0" smtClean="0"/>
              <a:t>мощном “летающем танке” </a:t>
            </a:r>
            <a:r>
              <a:rPr lang="ru-RU" dirty="0"/>
              <a:t>времен ВОВ, настоящей боевой машине </a:t>
            </a:r>
            <a:r>
              <a:rPr lang="ru-RU" dirty="0" smtClean="0"/>
              <a:t>ИЛ-2, легендарном </a:t>
            </a:r>
            <a:r>
              <a:rPr lang="ru-RU" dirty="0"/>
              <a:t>самолете, разработанным авиаконструктором, гением </a:t>
            </a:r>
            <a:r>
              <a:rPr lang="ru-RU" dirty="0" smtClean="0"/>
              <a:t>мысли Ильюшиным С.В. </a:t>
            </a:r>
            <a:r>
              <a:rPr lang="ru-RU" dirty="0"/>
              <a:t>и о </a:t>
            </a:r>
            <a:r>
              <a:rPr lang="ru-RU" dirty="0" smtClean="0"/>
              <a:t>летчиках-пилотах, </a:t>
            </a:r>
            <a:r>
              <a:rPr lang="ru-RU" dirty="0"/>
              <a:t>создавших боевую славу и всенародную любовь к этой машине, сыгравшей большую роль в истории мировой </a:t>
            </a:r>
            <a:r>
              <a:rPr lang="ru-RU" dirty="0" smtClean="0"/>
              <a:t>авиации.</a:t>
            </a:r>
            <a:endParaRPr lang="ru-RU" dirty="0"/>
          </a:p>
          <a:p>
            <a:pPr algn="ctr"/>
            <a:endParaRPr lang="ru-RU" dirty="0" smtClean="0">
              <a:solidFill>
                <a:srgbClr val="333333"/>
              </a:solidFill>
              <a:latin typeface="Helvetica Neue"/>
            </a:endParaRPr>
          </a:p>
          <a:p>
            <a:pPr algn="ctr"/>
            <a:endParaRPr lang="ru-RU" sz="2400" dirty="0">
              <a:solidFill>
                <a:srgbClr val="333333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824133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671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6300" y="363835"/>
            <a:ext cx="1084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Helvetica Neue"/>
              </a:rPr>
              <a:t>Основополагающий вопрос: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 зачем современным детям знания о 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бомбардировщике 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времен ВОВ и о подвигах пилотов на этой боевой 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машине?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76300" y="1155701"/>
            <a:ext cx="108585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Helvetica Neue"/>
              </a:rPr>
              <a:t>Проблемные вопросы: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333333"/>
                </a:solidFill>
                <a:latin typeface="Helvetica Neue"/>
              </a:rPr>
              <a:t>Как </a:t>
            </a:r>
            <a:r>
              <a:rPr lang="ru-RU" dirty="0" smtClean="0"/>
              <a:t>«</a:t>
            </a:r>
            <a:r>
              <a:rPr lang="ru-RU" dirty="0"/>
              <a:t>летающий танк с двигателем АМ-34ФРН</a:t>
            </a:r>
            <a:r>
              <a:rPr lang="ru-RU" dirty="0" smtClean="0"/>
              <a:t>» превратился в бронированный штурмовик?</a:t>
            </a:r>
            <a:endParaRPr lang="ru-RU" dirty="0">
              <a:solidFill>
                <a:srgbClr val="333333"/>
              </a:solidFill>
              <a:latin typeface="Helvetica Neue"/>
            </a:endParaRPr>
          </a:p>
          <a:p>
            <a:pPr>
              <a:buFont typeface="+mj-lt"/>
              <a:buAutoNum type="arabicPeriod"/>
            </a:pPr>
            <a:r>
              <a:rPr lang="ru-RU" dirty="0" smtClean="0">
                <a:solidFill>
                  <a:srgbClr val="333333"/>
                </a:solidFill>
                <a:latin typeface="Helvetica Neue"/>
              </a:rPr>
              <a:t>Почему туристический спортивный самолёт превратился в самый массовый истребитель в истории?</a:t>
            </a:r>
          </a:p>
          <a:p>
            <a:pPr>
              <a:buFont typeface="+mj-lt"/>
              <a:buAutoNum type="arabicPeriod"/>
            </a:pPr>
            <a:endParaRPr lang="ru-RU" b="1" dirty="0">
              <a:solidFill>
                <a:srgbClr val="333333"/>
              </a:solidFill>
              <a:latin typeface="Helvetica Neue"/>
            </a:endParaRPr>
          </a:p>
          <a:p>
            <a:r>
              <a:rPr lang="ru-RU" b="1" dirty="0" smtClean="0">
                <a:solidFill>
                  <a:srgbClr val="333333"/>
                </a:solidFill>
                <a:latin typeface="Helvetica Neue"/>
              </a:rPr>
              <a:t>Темы </a:t>
            </a:r>
            <a:r>
              <a:rPr lang="ru-RU" b="1" dirty="0">
                <a:solidFill>
                  <a:srgbClr val="333333"/>
                </a:solidFill>
                <a:latin typeface="Helvetica Neue"/>
              </a:rPr>
              <a:t>исследования:</a:t>
            </a:r>
            <a:endParaRPr lang="ru-RU" dirty="0">
              <a:solidFill>
                <a:srgbClr val="333333"/>
              </a:solidFill>
              <a:latin typeface="Helvetica Neue"/>
            </a:endParaRPr>
          </a:p>
          <a:p>
            <a:r>
              <a:rPr lang="ru-RU" dirty="0">
                <a:solidFill>
                  <a:srgbClr val="333333"/>
                </a:solidFill>
                <a:latin typeface="Helvetica Neue"/>
              </a:rPr>
              <a:t>1. Настоящее “боевое чудо” знаменитого советского конструктора 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Ильюшина С.В.</a:t>
            </a:r>
            <a:endParaRPr lang="ru-RU" dirty="0">
              <a:solidFill>
                <a:srgbClr val="333333"/>
              </a:solidFill>
              <a:latin typeface="Helvetica Neue"/>
            </a:endParaRPr>
          </a:p>
          <a:p>
            <a:r>
              <a:rPr lang="ru-RU" dirty="0">
                <a:solidFill>
                  <a:srgbClr val="333333"/>
                </a:solidFill>
                <a:latin typeface="Helvetica Neue"/>
              </a:rPr>
              <a:t>2. 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“Тайфун” – истребитель противника.</a:t>
            </a:r>
            <a:endParaRPr lang="ru-RU" dirty="0">
              <a:solidFill>
                <a:srgbClr val="333333"/>
              </a:solidFill>
              <a:latin typeface="Helvetica Neue"/>
            </a:endParaRPr>
          </a:p>
          <a:p>
            <a:r>
              <a:rPr lang="ru-RU" dirty="0">
                <a:solidFill>
                  <a:srgbClr val="333333"/>
                </a:solidFill>
                <a:latin typeface="Helvetica Neue"/>
              </a:rPr>
              <a:t>3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. 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Духовная нравственная сила и вера советских бойцов в победу над фашизмом.</a:t>
            </a:r>
            <a:endParaRPr lang="ru-RU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76300" y="3886559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Helvetica Neue"/>
              </a:rPr>
              <a:t>Предмет: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 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Окружающий мир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 </a:t>
            </a:r>
          </a:p>
          <a:p>
            <a:r>
              <a:rPr lang="ru-RU" b="1" dirty="0" err="1">
                <a:solidFill>
                  <a:srgbClr val="333333"/>
                </a:solidFill>
                <a:latin typeface="Helvetica Neue"/>
              </a:rPr>
              <a:t>Метапредметные</a:t>
            </a:r>
            <a:r>
              <a:rPr lang="ru-RU" b="1" dirty="0">
                <a:solidFill>
                  <a:srgbClr val="333333"/>
                </a:solidFill>
                <a:latin typeface="Helvetica Neue"/>
              </a:rPr>
              <a:t> связи.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33"/>
                </a:solidFill>
                <a:latin typeface="Helvetica Neue"/>
              </a:rPr>
              <a:t>Технология.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33"/>
                </a:solidFill>
                <a:latin typeface="Helvetica Neue"/>
              </a:rPr>
              <a:t>Литературное чтение.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33333"/>
                </a:solidFill>
                <a:latin typeface="Helvetica Neue"/>
              </a:rPr>
              <a:t>ИЗО.</a:t>
            </a:r>
          </a:p>
          <a:p>
            <a:r>
              <a:rPr lang="ru-RU" b="1" dirty="0" smtClean="0">
                <a:solidFill>
                  <a:srgbClr val="333333"/>
                </a:solidFill>
                <a:latin typeface="Helvetica Neue"/>
              </a:rPr>
              <a:t>Срок</a:t>
            </a:r>
            <a:r>
              <a:rPr lang="ru-RU" b="1" dirty="0">
                <a:solidFill>
                  <a:srgbClr val="333333"/>
                </a:solidFill>
                <a:latin typeface="Helvetica Neue"/>
              </a:rPr>
              <a:t>: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 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краткосрочный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.</a:t>
            </a:r>
            <a:endParaRPr lang="ru-RU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6300" y="5657671"/>
            <a:ext cx="11112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Helvetica Neue"/>
              </a:rPr>
              <a:t>Методы исследования.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333333"/>
                </a:solidFill>
                <a:latin typeface="Helvetica Neue"/>
              </a:rPr>
              <a:t>Анализ различных источников информации о знаменитом 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штурмовике времен 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ВОВ и о людях, создавших и прославивших эту боевую машину.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333333"/>
                </a:solidFill>
                <a:latin typeface="Helvetica Neue"/>
              </a:rPr>
              <a:t>Сравнение.</a:t>
            </a:r>
            <a:endParaRPr lang="ru-RU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44854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747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Военный самолёт СССР </a:t>
            </a:r>
            <a:r>
              <a:rPr lang="ru-RU" dirty="0" smtClean="0">
                <a:solidFill>
                  <a:srgbClr val="FF0000"/>
                </a:solidFill>
              </a:rPr>
              <a:t>Ил-2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460500"/>
            <a:ext cx="10248900" cy="5130800"/>
          </a:xfrm>
        </p:spPr>
        <p:txBody>
          <a:bodyPr>
            <a:noAutofit/>
          </a:bodyPr>
          <a:lstStyle/>
          <a:p>
            <a:r>
              <a:rPr lang="ru-RU" sz="2400" dirty="0"/>
              <a:t>Пилоты-истребители </a:t>
            </a:r>
            <a:r>
              <a:rPr lang="ru-RU" sz="2400" dirty="0">
                <a:hlinkClick r:id="rId2" tooltip="Люфтваффе"/>
              </a:rPr>
              <a:t>люфтваффе</a:t>
            </a:r>
            <a:r>
              <a:rPr lang="ru-RU" sz="2400" dirty="0"/>
              <a:t> прозвали Ил-2 «бетонным </a:t>
            </a:r>
            <a:r>
              <a:rPr lang="ru-RU" sz="2400" dirty="0" smtClean="0"/>
              <a:t>самолётом». По </a:t>
            </a:r>
            <a:r>
              <a:rPr lang="ru-RU" sz="2400" dirty="0"/>
              <a:t>утверждению некоторых советских авторов, солдаты вермахта называли его «чумой</a:t>
            </a:r>
            <a:r>
              <a:rPr lang="ru-RU" sz="2400" dirty="0" smtClean="0"/>
              <a:t>».</a:t>
            </a:r>
            <a:endParaRPr lang="ru-RU" sz="3200" dirty="0" smtClean="0"/>
          </a:p>
          <a:p>
            <a:r>
              <a:rPr lang="ru-RU" sz="2400" dirty="0" smtClean="0"/>
              <a:t>Во </a:t>
            </a:r>
            <a:r>
              <a:rPr lang="ru-RU" sz="2400" dirty="0"/>
              <a:t>конце 1930-х гг. </a:t>
            </a:r>
            <a:r>
              <a:rPr lang="ru-RU" sz="2400" dirty="0" smtClean="0"/>
              <a:t>возникла </a:t>
            </a:r>
            <a:r>
              <a:rPr lang="ru-RU" sz="2400" dirty="0"/>
              <a:t>острая необходимость создания бронированного штурмовика. Опыт использования авиации в боевых действиях в Испании и Китае в 1937—1938 гг. показал уязвимость низколетящих самолетов от огня противника с земли.</a:t>
            </a:r>
          </a:p>
          <a:p>
            <a:r>
              <a:rPr lang="ru-RU" sz="2400" dirty="0"/>
              <a:t>Работа над созданием бронированного штурмовика велась несколькими КБ, которые участвовали в конкурсной программе, получившей условное наименование «Иванов». Было построено несколько опытных самолетов, которые не отвечали в полной мере требованиям военных.</a:t>
            </a:r>
          </a:p>
          <a:p>
            <a:r>
              <a:rPr lang="ru-RU" sz="2400" dirty="0"/>
              <a:t>Конструкторское </a:t>
            </a:r>
            <a:r>
              <a:rPr lang="ru-RU" sz="2400" dirty="0" smtClean="0"/>
              <a:t>бюро было возглавлено </a:t>
            </a:r>
            <a:r>
              <a:rPr lang="ru-RU" sz="2400" dirty="0"/>
              <a:t>С.В. </a:t>
            </a:r>
            <a:r>
              <a:rPr lang="ru-RU" sz="2400" dirty="0" smtClean="0"/>
              <a:t>Ильюшиным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1462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5500" y="279400"/>
            <a:ext cx="6184900" cy="6362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Штурмовик, получивший первоначально обозначение ЛТ-АМ34ФРН («летающий танк с двигателем АМ-34ФРН»), представлял собой одномоторный двухместный моноплан с </a:t>
            </a:r>
            <a:r>
              <a:rPr lang="ru-RU" dirty="0" err="1"/>
              <a:t>полуубирающимися</a:t>
            </a:r>
            <a:r>
              <a:rPr lang="ru-RU" dirty="0"/>
              <a:t> в обтекатели основными стойками шасси. Главной особенностью самолета являлся обтекаемый бронекорпус, выполненный из высокопрочной броневой стали АБ-1, созданной инженерами-конструкторами С.Т. Кишкиным и Н.М. Скляровым. Сталь АБ-1 характеризовалась отличной ударной вязкостью, и позволяла методом штамповки производить броневые детали с поверхностью двойной кривизны. Новая броневая сталь АБ-1 и новая технология изготовления деталей из нее позволили создавать самолёт-штурмовик не с «навесной», как раньше, а с «работающей» (иначе говоря, включенной в силовую конструкцию самолета) </a:t>
            </a:r>
            <a:r>
              <a:rPr lang="ru-RU" dirty="0" err="1"/>
              <a:t>бронезащитой</a:t>
            </a:r>
            <a:r>
              <a:rPr lang="ru-RU" dirty="0"/>
              <a:t>. Все исключительно важные части самолета — мотор, кабину экипажа, </a:t>
            </a:r>
            <a:r>
              <a:rPr lang="ru-RU" dirty="0" err="1"/>
              <a:t>бензо</a:t>
            </a:r>
            <a:r>
              <a:rPr lang="ru-RU" dirty="0"/>
              <a:t>- и масло-систему удалось спрятать в обтекаемый </a:t>
            </a:r>
            <a:r>
              <a:rPr lang="ru-RU" dirty="0" smtClean="0"/>
              <a:t>бронекорпус.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98" y="525462"/>
            <a:ext cx="5032796" cy="281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18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34" y="787400"/>
            <a:ext cx="5078288" cy="1384300"/>
          </a:xfrm>
        </p:spPr>
      </p:pic>
      <p:sp>
        <p:nvSpPr>
          <p:cNvPr id="6" name="Прямоугольник 5"/>
          <p:cNvSpPr/>
          <p:nvPr/>
        </p:nvSpPr>
        <p:spPr>
          <a:xfrm>
            <a:off x="5753100" y="273040"/>
            <a:ext cx="6096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В первых боях Ил-2 подтвердил боевую эффективность, поражая реактивными снарядами и пушечным огнем самые разнообразные наземные цели. Но из-за незащищенности задней полусферы одноместные Ил-2 несли большие потери. В середине 1942 г. было принято решение возвратиться к двухместному варианту.</a:t>
            </a:r>
          </a:p>
          <a:p>
            <a:r>
              <a:rPr lang="ru-RU" sz="2400" dirty="0"/>
              <a:t>Уникальный самолёт Ил-2 во время Великой Отечественной войны стал самым массовым боевым самолетом ВВС СССР, и составлял 30% от общего числа боевых машин. Всего за годы серийного производства было выпущено 34 943 экземпляров Ил-2 и 1211 учебно-тренировочных Ил-2.</a:t>
            </a:r>
          </a:p>
        </p:txBody>
      </p:sp>
    </p:spTree>
    <p:extLst>
      <p:ext uri="{BB962C8B-B14F-4D97-AF65-F5344CB8AC3E}">
        <p14:creationId xmlns:p14="http://schemas.microsoft.com/office/powerpoint/2010/main" val="2788618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6600" y="474345"/>
            <a:ext cx="11099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Тактика</a:t>
            </a:r>
            <a:endParaRPr lang="ru-RU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Атака 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с малых 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высот (400—1000 м) на пологом </a:t>
            </a:r>
            <a:r>
              <a:rPr lang="ru-RU" dirty="0" smtClean="0">
                <a:solidFill>
                  <a:srgbClr val="0B0080"/>
                </a:solidFill>
                <a:latin typeface="Arial" panose="020B0604020202020204" pitchFamily="34" charset="0"/>
                <a:hlinkClick r:id="rId2" tooltip="Пикирование"/>
              </a:rPr>
              <a:t>пикировании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B0080"/>
                </a:solidFill>
                <a:latin typeface="Arial" panose="020B0604020202020204" pitchFamily="34" charset="0"/>
                <a:hlinkClick r:id="rId3" tooltip="Бреющий полёт"/>
              </a:rPr>
              <a:t>бреющего 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3" tooltip="Бреющий полёт"/>
              </a:rPr>
              <a:t>полёта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на высотах 15-50 м, малая высота, высокая угловая скорость и складки местности должны были защищать самолёт от огня зенитных орудий, в то время как броня защищала его от стрелкового огня вражеской пехоты.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После израсходования боезапаса бомб и ракет Ил-2 мог вести воздушный бой с вражескими 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самолётами</a:t>
            </a:r>
            <a:r>
              <a:rPr lang="ru-RU" baseline="30000" dirty="0" smtClean="0">
                <a:solidFill>
                  <a:srgbClr val="0B0080"/>
                </a:solidFill>
                <a:latin typeface="Arial" panose="020B0604020202020204" pitchFamily="34" charset="0"/>
              </a:rPr>
              <a:t>.</a:t>
            </a:r>
            <a:r>
              <a:rPr lang="ru-RU" dirty="0" smtClean="0">
                <a:solidFill>
                  <a:srgbClr val="0B0080"/>
                </a:solidFill>
                <a:latin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Иногда 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советские лётчики для атаки немецких бомбардировщиков </a:t>
            </a:r>
            <a:r>
              <a:rPr lang="ru-RU" dirty="0" err="1">
                <a:solidFill>
                  <a:srgbClr val="0B0080"/>
                </a:solidFill>
                <a:latin typeface="Arial" panose="020B0604020202020204" pitchFamily="34" charset="0"/>
                <a:hlinkClick r:id="rId4" tooltip="Ju 87"/>
              </a:rPr>
              <a:t>Ju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4" tooltip="Ju 87"/>
              </a:rPr>
              <a:t> 87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(«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</a:rPr>
              <a:t>лаптёжников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»), пользуясь внешним сходством машин, применяли тактический приём «обуть лапти», то есть выпустить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5" tooltip="Шасси летательного аппарата"/>
              </a:rPr>
              <a:t>шасси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и пристроиться к строю немецких </a:t>
            </a:r>
            <a:r>
              <a:rPr lang="ru-RU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самолётов.При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блокировании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</a:rPr>
              <a:t>Демянского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 и Сталинградского котлов Ил-2 использовался для атаки на транспортные Ju-52 — его скоростных возможностей для этого вполне хватало, а мощная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</a:rPr>
              <a:t>бронезащита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 позволяла игнорировать оборонительный огонь бортовых 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пулемётов</a:t>
            </a:r>
            <a:r>
              <a:rPr lang="ru-RU" baseline="30000" dirty="0">
                <a:solidFill>
                  <a:srgbClr val="0B0080"/>
                </a:solidFill>
                <a:latin typeface="Arial" panose="020B0604020202020204" pitchFamily="34" charset="0"/>
              </a:rPr>
              <a:t>.</a:t>
            </a:r>
            <a:endParaRPr lang="ru-RU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977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Тактико-технические характеристики штурмовика </a:t>
            </a:r>
            <a:r>
              <a:rPr lang="ru-RU" dirty="0" smtClean="0"/>
              <a:t>Ил-2</a:t>
            </a:r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371600" y="1940550"/>
            <a:ext cx="9042400" cy="4524315"/>
          </a:xfrm>
          <a:prstGeom prst="rect">
            <a:avLst/>
          </a:prstGeom>
          <a:solidFill>
            <a:srgbClr val="F1F4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Экипаж, чел.: 2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Двигатель, тип х кол, название: ПД х 1, АМ-38Ф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Мощность,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л.с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.: 1750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Размах крыла, м / площадь крыла, м</a:t>
            </a:r>
            <a:r>
              <a:rPr kumimoji="0" lang="ru-RU" altLang="ru-RU" sz="2400" b="0" i="0" u="none" strike="noStrike" cap="none" normalizeH="0" baseline="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2 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14,6 / 38,5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Длина самолета, м.: 11,65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Масса: максимальная взлетная / пустого, кг.: 6160/4625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Полной нагрузки, кг.: 1535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Максимальная скорость на высоте/у земли, км/ч.: 405/391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Практический потолок, м.: 5440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Максимальная дальность, км.: 765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Вооружение.: число х калибр, мм.: ШКАС, НС-37, УТБ, 2×7,62,2×37, 1×12,7</a:t>
            </a:r>
            <a:endParaRPr kumimoji="0" lang="ru-RU" alt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934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41300"/>
            <a:ext cx="9601200" cy="1485900"/>
          </a:xfrm>
        </p:spPr>
        <p:txBody>
          <a:bodyPr/>
          <a:lstStyle/>
          <a:p>
            <a:pPr algn="ctr"/>
            <a:r>
              <a:rPr lang="ru-RU" dirty="0"/>
              <a:t>Военный самолёт СССР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>
                <a:solidFill>
                  <a:srgbClr val="FF0000"/>
                </a:solidFill>
                <a:latin typeface="Tahoma" panose="020B0604030504040204" pitchFamily="34" charset="0"/>
              </a:rPr>
              <a:t>Мессершмитт</a:t>
            </a:r>
            <a:r>
              <a:rPr lang="ru-RU" dirty="0" smtClean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Bf-108 «Тайфун»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727200"/>
            <a:ext cx="11125200" cy="4800600"/>
          </a:xfrm>
        </p:spPr>
        <p:txBody>
          <a:bodyPr>
            <a:noAutofit/>
          </a:bodyPr>
          <a:lstStyle/>
          <a:p>
            <a:r>
              <a:rPr lang="ru-RU" sz="2400" dirty="0"/>
              <a:t>В начале 1933 г. Вилли </a:t>
            </a:r>
            <a:r>
              <a:rPr lang="ru-RU" sz="2400" dirty="0" err="1"/>
              <a:t>Мессершмитт</a:t>
            </a:r>
            <a:r>
              <a:rPr lang="ru-RU" sz="2400" dirty="0"/>
              <a:t> начал проектирование одномоторного четырехместного туристского (спортивного) самолета, ориентированного на участие в популярных в то время в Европе ежегодных соревнованиях «</a:t>
            </a:r>
            <a:r>
              <a:rPr lang="ru-RU" sz="2400" dirty="0" err="1"/>
              <a:t>Челлендж</a:t>
            </a:r>
            <a:r>
              <a:rPr lang="ru-RU" sz="2400" dirty="0"/>
              <a:t>». Машина, получившая обозначение М-37, вскоре смененное на </a:t>
            </a:r>
            <a:r>
              <a:rPr lang="ru-RU" sz="2400" dirty="0" err="1"/>
              <a:t>Bf</a:t>
            </a:r>
            <a:r>
              <a:rPr lang="ru-RU" sz="2400" dirty="0"/>
              <a:t> 108, была весьма новаторской конструкцией: цельнометаллический моноплан с низкорасположенным крылом и убирающимся шасси. На фирме параллельно велась постройка 6 экземпляров (прототипов, являющихся и </a:t>
            </a:r>
            <a:r>
              <a:rPr lang="ru-RU" sz="2400" dirty="0" err="1"/>
              <a:t>предсерийными</a:t>
            </a:r>
            <a:r>
              <a:rPr lang="ru-RU" sz="2400" dirty="0"/>
              <a:t> машинами), предназначенных для участия в «</a:t>
            </a:r>
            <a:r>
              <a:rPr lang="ru-RU" sz="2400" dirty="0" err="1"/>
              <a:t>Челлендже</a:t>
            </a:r>
            <a:r>
              <a:rPr lang="ru-RU" sz="2400" dirty="0"/>
              <a:t>» 1934 г. Первая машина Bf-108V1 была облетана 13 июня 1934 </a:t>
            </a:r>
            <a:r>
              <a:rPr lang="ru-RU" sz="2400" dirty="0" smtClean="0"/>
              <a:t>г.</a:t>
            </a:r>
          </a:p>
          <a:p>
            <a:r>
              <a:rPr lang="ru-RU" sz="2400" dirty="0"/>
              <a:t>Поставки </a:t>
            </a:r>
            <a:r>
              <a:rPr lang="ru-RU" sz="2400" dirty="0" err="1"/>
              <a:t>предсерийных</a:t>
            </a:r>
            <a:r>
              <a:rPr lang="ru-RU" sz="2400" dirty="0"/>
              <a:t> </a:t>
            </a:r>
            <a:r>
              <a:rPr lang="ru-RU" sz="2400" dirty="0" err="1"/>
              <a:t>Bf</a:t>
            </a:r>
            <a:r>
              <a:rPr lang="ru-RU" sz="2400" dirty="0"/>
              <a:t> 108В-0 начались в июле 1935 г., серийных — в декабре. Выпуск продолжался до начала 1944 г. Общее количество построенных в Германии </a:t>
            </a:r>
            <a:r>
              <a:rPr lang="ru-RU" sz="2400" dirty="0" smtClean="0"/>
              <a:t>«</a:t>
            </a:r>
            <a:r>
              <a:rPr lang="ru-RU" sz="2400" dirty="0"/>
              <a:t>Тайфунов» оценивается в 885 </a:t>
            </a:r>
            <a:r>
              <a:rPr lang="ru-RU" sz="2400" dirty="0" smtClean="0"/>
              <a:t>единиц.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24706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41799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ru-RU" dirty="0"/>
              <a:t>Летно-технические характеристики самолета </a:t>
            </a:r>
            <a:r>
              <a:rPr lang="ru-RU" dirty="0" err="1"/>
              <a:t>Мессершмитт</a:t>
            </a:r>
            <a:r>
              <a:rPr lang="ru-RU" dirty="0"/>
              <a:t> </a:t>
            </a:r>
            <a:r>
              <a:rPr lang="ru-RU" dirty="0" err="1"/>
              <a:t>Bf</a:t>
            </a:r>
            <a:r>
              <a:rPr lang="ru-RU" dirty="0"/>
              <a:t> 108В-2 </a:t>
            </a:r>
            <a:r>
              <a:rPr lang="ru-RU" dirty="0" smtClean="0"/>
              <a:t>Тайфун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30" y="1774142"/>
            <a:ext cx="5513676" cy="1957355"/>
          </a:xfrm>
        </p:spPr>
      </p:pic>
      <p:sp>
        <p:nvSpPr>
          <p:cNvPr id="8" name="Rectangle 1"/>
          <p:cNvSpPr>
            <a:spLocks noGrp="1" noChangeArrowheads="1"/>
          </p:cNvSpPr>
          <p:nvPr>
            <p:ph sz="quarter" idx="4"/>
          </p:nvPr>
        </p:nvSpPr>
        <p:spPr bwMode="auto">
          <a:xfrm>
            <a:off x="6524625" y="1295972"/>
            <a:ext cx="4333875" cy="5463034"/>
          </a:xfrm>
          <a:prstGeom prst="rect">
            <a:avLst/>
          </a:prstGeom>
          <a:solidFill>
            <a:srgbClr val="F1F4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Двигатель: «Аргус»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As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10С-3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мощность,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л.с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.: 240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Размах крыла, м.: 10,61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Длина самолета, м.: 8,29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Высота самолета, м.: 2,02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Площадь крыла, кв. м.: 16,40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Масса, кг: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пустого самолета: 880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взлетная: 1380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Скорость, км/ч: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максимальная: 303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крейсерская: 265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Время набора высоты, мин: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1000 м.: 3,1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2000 м.: 7,0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Практический потолок, м.: 4800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Дальность полета, км.: 1200</a:t>
            </a:r>
            <a:endParaRPr kumimoji="0" lang="ru-RU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89497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TM10001105[[fn=Урожай]]</Template>
  <TotalTime>65</TotalTime>
  <Words>775</Words>
  <Application>Microsoft Office PowerPoint</Application>
  <PresentationFormat>Широкоэкранный</PresentationFormat>
  <Paragraphs>76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Franklin Gothic Book</vt:lpstr>
      <vt:lpstr>Helvetica</vt:lpstr>
      <vt:lpstr>Helvetica Neue</vt:lpstr>
      <vt:lpstr>Tahoma</vt:lpstr>
      <vt:lpstr>Crop</vt:lpstr>
      <vt:lpstr>Проект «Самолёты второй мировой войны»</vt:lpstr>
      <vt:lpstr>Презентация PowerPoint</vt:lpstr>
      <vt:lpstr>Военный самолёт СССР Ил-2</vt:lpstr>
      <vt:lpstr>Презентация PowerPoint</vt:lpstr>
      <vt:lpstr>Презентация PowerPoint</vt:lpstr>
      <vt:lpstr>Презентация PowerPoint</vt:lpstr>
      <vt:lpstr>Тактико-технические характеристики штурмовика Ил-2</vt:lpstr>
      <vt:lpstr>Военный самолёт СССР  Мессершмитт Bf-108 «Тайфун»</vt:lpstr>
      <vt:lpstr>Летно-технические характеристики самолета Мессершмитт Bf 108В-2 Тайфун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«Самолёты второй мировой войны»</dc:title>
  <dc:creator>Пользователь Windows</dc:creator>
  <cp:lastModifiedBy>Пользователь Windows</cp:lastModifiedBy>
  <cp:revision>7</cp:revision>
  <dcterms:created xsi:type="dcterms:W3CDTF">2018-06-06T09:05:00Z</dcterms:created>
  <dcterms:modified xsi:type="dcterms:W3CDTF">2018-06-06T12:42:47Z</dcterms:modified>
</cp:coreProperties>
</file>