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0" r:id="rId3"/>
    <p:sldId id="272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C3A"/>
    <a:srgbClr val="C5B171"/>
    <a:srgbClr val="49371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494B8-16C3-4960-99EF-98E8F7029D2E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F0F06-FE98-4694-B6EF-679F64A950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43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F0F06-FE98-4694-B6EF-679F64A950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4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5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5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3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0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14.05.2018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2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-guide.ru/page_18178.htm" TargetMode="External"/><Relationship Id="rId2" Type="http://schemas.openxmlformats.org/officeDocument/2006/relationships/hyperlink" Target="https://www.spb-guide.ru/petergof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-guide.ru/page_18176.htm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https://www.spb-guide.ru/sobor_vasiliya_blazhennogo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kanoner.com/2009/10/09/1156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18" Type="http://schemas.openxmlformats.org/officeDocument/2006/relationships/slide" Target="slide16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17" Type="http://schemas.openxmlformats.org/officeDocument/2006/relationships/slide" Target="slide17.xml"/><Relationship Id="rId2" Type="http://schemas.openxmlformats.org/officeDocument/2006/relationships/image" Target="../media/image4.jpeg"/><Relationship Id="rId16" Type="http://schemas.openxmlformats.org/officeDocument/2006/relationships/slide" Target="slide14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5" Type="http://schemas.openxmlformats.org/officeDocument/2006/relationships/slide" Target="slide13.xml"/><Relationship Id="rId10" Type="http://schemas.openxmlformats.org/officeDocument/2006/relationships/slide" Target="slide10.xml"/><Relationship Id="rId19" Type="http://schemas.openxmlformats.org/officeDocument/2006/relationships/slide" Target="slide11.xml"/><Relationship Id="rId4" Type="http://schemas.microsoft.com/office/2007/relationships/hdphoto" Target="../media/hdphoto2.wdp"/><Relationship Id="rId9" Type="http://schemas.openxmlformats.org/officeDocument/2006/relationships/slide" Target="slide18.xml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80"/>
            <a:ext cx="9144000" cy="6887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630616" cy="1323578"/>
          </a:xfrm>
        </p:spPr>
        <p:txBody>
          <a:bodyPr>
            <a:noAutofit/>
          </a:bodyPr>
          <a:lstStyle/>
          <a:p>
            <a:r>
              <a:rPr lang="ru-RU" sz="4800" b="1" i="1" spc="50" dirty="0">
                <a:ln w="0"/>
                <a:solidFill>
                  <a:srgbClr val="CC9C3A"/>
                </a:solidFill>
                <a:effectLst>
                  <a:glow rad="139700">
                    <a:srgbClr val="CC9C3A"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Экскурсия по Петергофу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0504" y="4281073"/>
            <a:ext cx="7272808" cy="1752600"/>
          </a:xfrm>
        </p:spPr>
        <p:txBody>
          <a:bodyPr>
            <a:noAutofit/>
          </a:bodyPr>
          <a:lstStyle/>
          <a:p>
            <a:r>
              <a:rPr lang="ru-RU" sz="2400" b="1" i="1" spc="50" dirty="0">
                <a:ln w="0"/>
                <a:solidFill>
                  <a:schemeClr val="bg1"/>
                </a:solidFill>
                <a:effectLst>
                  <a:glow rad="63500">
                    <a:srgbClr val="CC9C3A"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Выполнили: </a:t>
            </a:r>
            <a:r>
              <a:rPr lang="ru-RU" sz="2400" b="1" i="1" spc="50" dirty="0" err="1">
                <a:ln w="0"/>
                <a:solidFill>
                  <a:schemeClr val="bg1"/>
                </a:solidFill>
                <a:effectLst>
                  <a:glow rad="63500">
                    <a:srgbClr val="CC9C3A"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Кожокару</a:t>
            </a:r>
            <a:r>
              <a:rPr lang="ru-RU" sz="2400" b="1" i="1" spc="50" dirty="0">
                <a:ln w="0"/>
                <a:solidFill>
                  <a:schemeClr val="bg1"/>
                </a:solidFill>
                <a:effectLst>
                  <a:glow rad="63500">
                    <a:srgbClr val="CC9C3A"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Яна и Козлова Полина ученицы 8 Б класса</a:t>
            </a:r>
          </a:p>
          <a:p>
            <a:r>
              <a:rPr lang="ru-RU" sz="2400" b="1" i="1" spc="50" dirty="0">
                <a:ln w="0"/>
                <a:solidFill>
                  <a:schemeClr val="bg1"/>
                </a:solidFill>
                <a:effectLst>
                  <a:glow rad="63500">
                    <a:srgbClr val="CC9C3A"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Руководитель: Рыжова Маргарита Владимировна</a:t>
            </a:r>
          </a:p>
          <a:p>
            <a:endParaRPr lang="ru-RU" sz="2400" b="1" i="1" spc="50" dirty="0">
              <a:ln w="0"/>
              <a:solidFill>
                <a:schemeClr val="bg1"/>
              </a:solidFill>
              <a:effectLst>
                <a:glow rad="63500">
                  <a:srgbClr val="CC9C3A">
                    <a:alpha val="40000"/>
                  </a:srgb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sz="2400" b="1" i="1" spc="50" dirty="0">
                <a:ln w="0"/>
                <a:solidFill>
                  <a:schemeClr val="bg1"/>
                </a:solidFill>
                <a:effectLst>
                  <a:glow rad="63500">
                    <a:srgbClr val="CC9C3A"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Токсово 2018г.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7824" y="33265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spc="50" dirty="0">
                <a:ln w="0"/>
                <a:solidFill>
                  <a:schemeClr val="bg1"/>
                </a:solidFill>
                <a:effectLst>
                  <a:glow rad="63500">
                    <a:srgbClr val="CC9C3A"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МОУ «СОШ«ТЦО»</a:t>
            </a:r>
          </a:p>
        </p:txBody>
      </p:sp>
    </p:spTree>
    <p:extLst>
      <p:ext uri="{BB962C8B-B14F-4D97-AF65-F5344CB8AC3E}">
        <p14:creationId xmlns:p14="http://schemas.microsoft.com/office/powerpoint/2010/main" val="16022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66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C9C3A"/>
                </a:solidFill>
                <a:effectLst/>
              </a:rPr>
              <a:t>Императорские конюшни</a:t>
            </a:r>
            <a:endParaRPr lang="ru-RU" b="1" i="1" dirty="0">
              <a:solidFill>
                <a:srgbClr val="CC9C3A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95" y="1052736"/>
            <a:ext cx="8964488" cy="5073429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ln w="0"/>
                <a:solidFill>
                  <a:srgbClr val="493713"/>
                </a:solidFill>
              </a:rPr>
              <a:t>          Проект </a:t>
            </a:r>
            <a:r>
              <a:rPr lang="ru-RU" sz="2000" i="1" dirty="0">
                <a:ln w="0"/>
                <a:solidFill>
                  <a:srgbClr val="493713"/>
                </a:solidFill>
              </a:rPr>
              <a:t>императорских дворцовых конюшен в Петергофе принадлежит гениальному Николаю Бенуа, а идея возведения здесь столь роскошного «дома» для лошадей — Николаю I. Стройка шла быстро: всего за 7 лет, с 1848 по 1855 гг., был построен целый комплекс конюшен при усадьбе «Александрия».</a:t>
            </a:r>
          </a:p>
          <a:p>
            <a:pPr marL="0" indent="0" algn="just">
              <a:buNone/>
            </a:pPr>
            <a:r>
              <a:rPr lang="ru-RU" sz="2000" i="1" dirty="0">
                <a:ln w="0"/>
                <a:solidFill>
                  <a:srgbClr val="493713"/>
                </a:solidFill>
              </a:rPr>
              <a:t>Примечательно не только назначение помпезного здания, но и архитектура. Конюшни возвели в модном на то время стиле ложной готики, а размеры придали поистине исполинские. </a:t>
            </a:r>
            <a:r>
              <a:rPr lang="ru-RU" sz="2000" i="1" dirty="0" smtClean="0">
                <a:ln w="0"/>
                <a:solidFill>
                  <a:srgbClr val="493713"/>
                </a:solidFill>
              </a:rPr>
              <a:t>Достигающие </a:t>
            </a:r>
            <a:r>
              <a:rPr lang="ru-RU" sz="2000" i="1" dirty="0">
                <a:ln w="0"/>
                <a:solidFill>
                  <a:srgbClr val="493713"/>
                </a:solidFill>
              </a:rPr>
              <a:t>по периметру порядка 500 м, дворцовые конюшни стали, пожалуй, одной из главных изюминок всего Александрийского ансамбля.</a:t>
            </a:r>
          </a:p>
          <a:p>
            <a:endParaRPr lang="ru-RU" sz="2000" b="1" i="1" spc="50" dirty="0">
              <a:ln w="0">
                <a:solidFill>
                  <a:srgbClr val="CC9C3A"/>
                </a:solidFill>
              </a:ln>
              <a:solidFill>
                <a:srgbClr val="CC9C3A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b="7764"/>
          <a:stretch/>
        </p:blipFill>
        <p:spPr>
          <a:xfrm>
            <a:off x="0" y="3933056"/>
            <a:ext cx="91440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213576" y="419046"/>
            <a:ext cx="432048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C9C3A"/>
                </a:solidFill>
              </a:rPr>
              <a:t>Большой каскад</a:t>
            </a:r>
            <a:endParaRPr lang="ru-RU" b="1" i="1" dirty="0">
              <a:solidFill>
                <a:srgbClr val="CC9C3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506" y="134076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i="1" dirty="0" smtClean="0">
                <a:ln w="0"/>
                <a:solidFill>
                  <a:srgbClr val="493713"/>
                </a:solidFill>
              </a:rPr>
              <a:t>     Большой </a:t>
            </a:r>
            <a:r>
              <a:rPr lang="ru-RU" sz="2400" i="1" dirty="0">
                <a:ln w="0"/>
                <a:solidFill>
                  <a:srgbClr val="493713"/>
                </a:solidFill>
              </a:rPr>
              <a:t>каскад – это главное фонтанное сооружение </a:t>
            </a:r>
            <a:r>
              <a:rPr lang="ru-RU" sz="2400" i="1" dirty="0" smtClean="0">
                <a:ln w="0"/>
                <a:solidFill>
                  <a:srgbClr val="493713"/>
                </a:solidFill>
                <a:hlinkClick r:id="rId2"/>
              </a:rPr>
              <a:t>Петергофа</a:t>
            </a:r>
            <a:r>
              <a:rPr lang="ru-RU" sz="2400" i="1" dirty="0" smtClean="0">
                <a:ln w="0"/>
                <a:solidFill>
                  <a:srgbClr val="493713"/>
                </a:solidFill>
              </a:rPr>
              <a:t> и </a:t>
            </a:r>
            <a:r>
              <a:rPr lang="ru-RU" sz="2400" i="1" dirty="0">
                <a:ln w="0"/>
                <a:solidFill>
                  <a:srgbClr val="493713"/>
                </a:solidFill>
              </a:rPr>
              <a:t>ему нет равных по объему воды и размерам, роскоши и выразительности. Большой каскад является одним из самых крупных фонтанных сооружений мира - он состоит из трех водопадных лестниц и двух гротов, 75 фонтанов и 255 бронзовых скульптур, маскаронов и барельефов, а также других декоративных деталей.</a:t>
            </a:r>
          </a:p>
          <a:p>
            <a:pPr marL="0" indent="0" algn="just">
              <a:buNone/>
            </a:pPr>
            <a:r>
              <a:rPr lang="ru-RU" sz="2400" i="1" dirty="0" smtClean="0">
                <a:ln w="0"/>
                <a:solidFill>
                  <a:srgbClr val="493713"/>
                </a:solidFill>
              </a:rPr>
              <a:t>      Комплекс </a:t>
            </a:r>
            <a:r>
              <a:rPr lang="ru-RU" sz="2400" i="1" dirty="0">
                <a:ln w="0"/>
                <a:solidFill>
                  <a:srgbClr val="493713"/>
                </a:solidFill>
              </a:rPr>
              <a:t>Большого каскада условно можно разделить на наружную часть, роскошную и великолепную, длина которой составляет 42 метра, а также подземную часть, расположенную под фонтанами - это Верхний и Нижний </a:t>
            </a:r>
            <a:r>
              <a:rPr lang="ru-RU" sz="2400" i="1" dirty="0">
                <a:ln w="0"/>
                <a:solidFill>
                  <a:srgbClr val="493713"/>
                </a:solidFill>
                <a:hlinkClick r:id="rId3"/>
              </a:rPr>
              <a:t>гроты</a:t>
            </a:r>
            <a:r>
              <a:rPr lang="ru-RU" sz="2400" i="1" dirty="0">
                <a:ln w="0"/>
                <a:solidFill>
                  <a:srgbClr val="493713"/>
                </a:solidFill>
              </a:rPr>
              <a:t>, которые можно посетить с экскурсией.</a:t>
            </a:r>
          </a:p>
          <a:p>
            <a:pPr algn="just"/>
            <a:endParaRPr lang="ru-RU" sz="2400" i="1" dirty="0">
              <a:ln w="0"/>
              <a:solidFill>
                <a:srgbClr val="4937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5" y="4005064"/>
            <a:ext cx="4068117" cy="2710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400" i="1" dirty="0" smtClean="0">
                <a:ln w="0"/>
                <a:solidFill>
                  <a:srgbClr val="493713"/>
                </a:solidFill>
              </a:rPr>
              <a:t>     Идея </a:t>
            </a:r>
            <a:r>
              <a:rPr lang="ru-RU" sz="3400" i="1" dirty="0">
                <a:ln w="0"/>
                <a:solidFill>
                  <a:srgbClr val="493713"/>
                </a:solidFill>
              </a:rPr>
              <a:t>оформить въезд в царскую резиденцию со стороны моря грандиозным водопадным сооружением принадлежит Петру Первому. Царь хотел показать морскую мощь России и языком аллегории прославить ее победу в борьбе за выход к Балтийскому морю.</a:t>
            </a:r>
          </a:p>
          <a:p>
            <a:pPr marL="0" indent="0" algn="just">
              <a:buNone/>
            </a:pPr>
            <a:r>
              <a:rPr lang="ru-RU" sz="3400" i="1" dirty="0" smtClean="0">
                <a:ln w="0"/>
                <a:solidFill>
                  <a:srgbClr val="493713"/>
                </a:solidFill>
              </a:rPr>
              <a:t>     Сооружение </a:t>
            </a:r>
            <a:r>
              <a:rPr lang="ru-RU" sz="3400" i="1" dirty="0">
                <a:ln w="0"/>
                <a:solidFill>
                  <a:srgbClr val="493713"/>
                </a:solidFill>
              </a:rPr>
              <a:t>Большого каскада было начато в мае 1716 года, в строительстве принимали участие архитекторы Жан Батист </a:t>
            </a:r>
            <a:r>
              <a:rPr lang="ru-RU" sz="3400" i="1" dirty="0" err="1">
                <a:ln w="0"/>
                <a:solidFill>
                  <a:srgbClr val="493713"/>
                </a:solidFill>
              </a:rPr>
              <a:t>Леблон</a:t>
            </a:r>
            <a:r>
              <a:rPr lang="ru-RU" sz="3400" i="1" dirty="0">
                <a:ln w="0"/>
                <a:solidFill>
                  <a:srgbClr val="493713"/>
                </a:solidFill>
              </a:rPr>
              <a:t> и Никола </a:t>
            </a:r>
            <a:r>
              <a:rPr lang="ru-RU" sz="3400" i="1" dirty="0" err="1">
                <a:ln w="0"/>
                <a:solidFill>
                  <a:srgbClr val="493713"/>
                </a:solidFill>
              </a:rPr>
              <a:t>Микетти</a:t>
            </a:r>
            <a:r>
              <a:rPr lang="ru-RU" sz="3400" i="1" dirty="0">
                <a:ln w="0"/>
                <a:solidFill>
                  <a:srgbClr val="493713"/>
                </a:solidFill>
              </a:rPr>
              <a:t>, Михаил </a:t>
            </a:r>
            <a:r>
              <a:rPr lang="ru-RU" sz="3400" i="1" dirty="0" err="1">
                <a:ln w="0"/>
                <a:solidFill>
                  <a:srgbClr val="493713"/>
                </a:solidFill>
              </a:rPr>
              <a:t>Земцов</a:t>
            </a:r>
            <a:r>
              <a:rPr lang="ru-RU" sz="3400" i="1" dirty="0">
                <a:ln w="0"/>
                <a:solidFill>
                  <a:srgbClr val="493713"/>
                </a:solidFill>
              </a:rPr>
              <a:t> и мастера-гидротехники Питер </a:t>
            </a:r>
            <a:r>
              <a:rPr lang="ru-RU" sz="3400" i="1" dirty="0" err="1">
                <a:ln w="0"/>
                <a:solidFill>
                  <a:srgbClr val="493713"/>
                </a:solidFill>
              </a:rPr>
              <a:t>Суалема</a:t>
            </a:r>
            <a:r>
              <a:rPr lang="ru-RU" sz="3400" i="1" dirty="0">
                <a:ln w="0"/>
                <a:solidFill>
                  <a:srgbClr val="493713"/>
                </a:solidFill>
              </a:rPr>
              <a:t> и Василий </a:t>
            </a:r>
            <a:r>
              <a:rPr lang="ru-RU" sz="3400" i="1" dirty="0" err="1">
                <a:ln w="0"/>
                <a:solidFill>
                  <a:srgbClr val="493713"/>
                </a:solidFill>
              </a:rPr>
              <a:t>Туволков</a:t>
            </a:r>
            <a:r>
              <a:rPr lang="ru-RU" sz="3400" i="1" dirty="0">
                <a:ln w="0"/>
                <a:solidFill>
                  <a:srgbClr val="493713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3400" i="1" dirty="0" smtClean="0">
                <a:ln w="0"/>
                <a:solidFill>
                  <a:srgbClr val="493713"/>
                </a:solidFill>
              </a:rPr>
              <a:t>      Торжественное </a:t>
            </a:r>
            <a:r>
              <a:rPr lang="ru-RU" sz="3400" i="1" dirty="0">
                <a:ln w="0"/>
                <a:solidFill>
                  <a:srgbClr val="493713"/>
                </a:solidFill>
              </a:rPr>
              <a:t>открытие состоялось в июле 1723 года, но и после пуска фонтанного сооружения строительные работы продолжались. Вскоре здесь появились скульптуры Персея и </a:t>
            </a:r>
            <a:r>
              <a:rPr lang="ru-RU" sz="3400" i="1" dirty="0" err="1">
                <a:ln w="0"/>
                <a:solidFill>
                  <a:srgbClr val="493713"/>
                </a:solidFill>
              </a:rPr>
              <a:t>Актеона</a:t>
            </a:r>
            <a:r>
              <a:rPr lang="ru-RU" sz="3400" i="1" dirty="0">
                <a:ln w="0"/>
                <a:solidFill>
                  <a:srgbClr val="493713"/>
                </a:solidFill>
              </a:rPr>
              <a:t>, Галатеи и Меркурия, а также два новых маскарона. Значительно позже были установлены фонтаны </a:t>
            </a:r>
            <a:r>
              <a:rPr lang="ru-RU" sz="3400" i="1" dirty="0">
                <a:ln w="0"/>
                <a:solidFill>
                  <a:srgbClr val="493713"/>
                </a:solidFill>
                <a:hlinkClick r:id="rId3"/>
              </a:rPr>
              <a:t>Самсон</a:t>
            </a:r>
            <a:r>
              <a:rPr lang="ru-RU" sz="3400" i="1" dirty="0">
                <a:ln w="0"/>
                <a:solidFill>
                  <a:srgbClr val="493713"/>
                </a:solidFill>
              </a:rPr>
              <a:t> и Два тритона, трубящие в раковины, созданные архитектором Карло Растрелли.</a:t>
            </a:r>
          </a:p>
          <a:p>
            <a:pPr marL="0" indent="0">
              <a:buNone/>
            </a:pPr>
            <a:endParaRPr lang="ru-RU" i="1" dirty="0"/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8172400" y="118755"/>
            <a:ext cx="432048" cy="2880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30125"/>
            <a:ext cx="4571999" cy="2422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19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91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C9C3A"/>
                </a:solidFill>
              </a:rPr>
              <a:t>Дворец Марли </a:t>
            </a:r>
            <a:endParaRPr lang="ru-RU" b="1" i="1" dirty="0">
              <a:solidFill>
                <a:srgbClr val="CC9C3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35470"/>
            <a:ext cx="4690864" cy="5241479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400" i="1" dirty="0" smtClean="0">
                <a:ln w="0"/>
                <a:solidFill>
                  <a:srgbClr val="493713"/>
                </a:solidFill>
              </a:rPr>
              <a:t>    Несмотря </a:t>
            </a:r>
            <a:r>
              <a:rPr lang="ru-RU" sz="2400" i="1" dirty="0">
                <a:ln w="0"/>
                <a:solidFill>
                  <a:srgbClr val="493713"/>
                </a:solidFill>
              </a:rPr>
              <a:t>на скромный внешний вид, дворец Марли известен, как настоящее сокровище. Здесь хранятся личные вещи и одежда Петра I, а также собранная государем коллекция полотен западноевропейских художников.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i="1" dirty="0" smtClean="0">
                <a:ln w="0"/>
                <a:solidFill>
                  <a:srgbClr val="493713"/>
                </a:solidFill>
              </a:rPr>
              <a:t>      Дворец </a:t>
            </a:r>
            <a:r>
              <a:rPr lang="ru-RU" sz="2400" i="1" dirty="0">
                <a:ln w="0"/>
                <a:solidFill>
                  <a:srgbClr val="493713"/>
                </a:solidFill>
              </a:rPr>
              <a:t>Марли был возведен в Петергофе в 1721 – 1723 годах по проекту архитектора Иоганна </a:t>
            </a:r>
            <a:r>
              <a:rPr lang="ru-RU" sz="2400" i="1" dirty="0" err="1">
                <a:ln w="0"/>
                <a:solidFill>
                  <a:srgbClr val="493713"/>
                </a:solidFill>
              </a:rPr>
              <a:t>Браунштейна</a:t>
            </a:r>
            <a:r>
              <a:rPr lang="ru-RU" sz="2400" i="1" dirty="0">
                <a:ln w="0"/>
                <a:solidFill>
                  <a:srgbClr val="493713"/>
                </a:solidFill>
              </a:rPr>
              <a:t>. Первоначально здание планировали построить одноэтажным, но позже Петр сам лично исправил проект, увеличив число этажей до двух.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2400" i="1" dirty="0">
              <a:ln w="0"/>
              <a:solidFill>
                <a:srgbClr val="493713"/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884368" y="550394"/>
            <a:ext cx="360040" cy="2880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48" y="1265910"/>
            <a:ext cx="3786977" cy="2523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48" y="3956210"/>
            <a:ext cx="3829075" cy="255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42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9C3A"/>
                </a:solidFill>
              </a:rPr>
              <a:t>Руины Английского дворца</a:t>
            </a:r>
            <a:endParaRPr lang="ru-RU" b="1" i="1" dirty="0">
              <a:solidFill>
                <a:srgbClr val="CC9C3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395" y="1120643"/>
            <a:ext cx="4780511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i="1" dirty="0" smtClean="0">
                <a:ln w="0"/>
                <a:solidFill>
                  <a:srgbClr val="493713"/>
                </a:solidFill>
              </a:rPr>
              <a:t>  Возводился </a:t>
            </a:r>
            <a:r>
              <a:rPr lang="ru-RU" sz="1800" i="1" dirty="0">
                <a:ln w="0"/>
                <a:solidFill>
                  <a:srgbClr val="493713"/>
                </a:solidFill>
              </a:rPr>
              <a:t>для Екатерины II как дом уединения. Представлял из себя монументальное трёхэтажное здание на берегу пруда. </a:t>
            </a:r>
            <a:br>
              <a:rPr lang="ru-RU" sz="1800" i="1" dirty="0">
                <a:ln w="0"/>
                <a:solidFill>
                  <a:srgbClr val="493713"/>
                </a:solidFill>
              </a:rPr>
            </a:br>
            <a:r>
              <a:rPr lang="ru-RU" sz="1800" i="1" dirty="0" smtClean="0">
                <a:ln w="0"/>
                <a:solidFill>
                  <a:srgbClr val="493713"/>
                </a:solidFill>
              </a:rPr>
              <a:t>  При </a:t>
            </a:r>
            <a:r>
              <a:rPr lang="ru-RU" sz="1800" i="1" dirty="0">
                <a:ln w="0"/>
                <a:solidFill>
                  <a:srgbClr val="493713"/>
                </a:solidFill>
              </a:rPr>
              <a:t>Павле I дворец был превращен в казарму. Позднее, в царствование Александра I, под непосредственным наблюдением Кваренги дворец был подвергнут капитального ремонту. Вплоть до 1917 г. он служил местом летнего пребывания иностранных гостей, дипломатов, приезжавших на приёмы в Петергоф. Здесь устраивались выставки картин и публичные концерты. Так, 14 июля 1885 г. в одном из залов дворца состоялся концерт Антона Рубинштейна.</a:t>
            </a:r>
            <a:br>
              <a:rPr lang="ru-RU" sz="1800" i="1" dirty="0">
                <a:ln w="0"/>
                <a:solidFill>
                  <a:srgbClr val="493713"/>
                </a:solidFill>
              </a:rPr>
            </a:br>
            <a:r>
              <a:rPr lang="ru-RU" sz="1800" i="1" dirty="0" smtClean="0">
                <a:ln w="0"/>
                <a:solidFill>
                  <a:srgbClr val="493713"/>
                </a:solidFill>
              </a:rPr>
              <a:t>В </a:t>
            </a:r>
            <a:r>
              <a:rPr lang="ru-RU" sz="1800" i="1" dirty="0">
                <a:ln w="0"/>
                <a:solidFill>
                  <a:srgbClr val="493713"/>
                </a:solidFill>
              </a:rPr>
              <a:t>советское время во дворце был санаторий. </a:t>
            </a:r>
            <a:r>
              <a:rPr lang="ru-RU" sz="1800" i="1" dirty="0" smtClean="0">
                <a:ln w="0"/>
                <a:solidFill>
                  <a:srgbClr val="493713"/>
                </a:solidFill>
              </a:rPr>
              <a:t>             Во </a:t>
            </a:r>
            <a:r>
              <a:rPr lang="ru-RU" sz="1800" i="1" dirty="0">
                <a:ln w="0"/>
                <a:solidFill>
                  <a:srgbClr val="493713"/>
                </a:solidFill>
              </a:rPr>
              <a:t>время Великой Отечественной войны дворец </a:t>
            </a:r>
            <a:r>
              <a:rPr lang="ru-RU" sz="1800" i="1" dirty="0" smtClean="0">
                <a:ln w="0"/>
                <a:solidFill>
                  <a:srgbClr val="493713"/>
                </a:solidFill>
              </a:rPr>
              <a:t>находился </a:t>
            </a:r>
            <a:r>
              <a:rPr lang="ru-RU" sz="1800" i="1" dirty="0">
                <a:ln w="0"/>
                <a:solidFill>
                  <a:srgbClr val="493713"/>
                </a:solidFill>
              </a:rPr>
              <a:t>на переднем крае обороны советских войск и был полностью уничтожен артиллерийским обстрелом.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16416" y="260648"/>
            <a:ext cx="432048" cy="2880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r="5594"/>
          <a:stretch/>
        </p:blipFill>
        <p:spPr>
          <a:xfrm>
            <a:off x="4996735" y="1152636"/>
            <a:ext cx="3690065" cy="225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20072" y="3405214"/>
            <a:ext cx="4247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n w="0"/>
                <a:solidFill>
                  <a:srgbClr val="493713"/>
                </a:solidFill>
              </a:rPr>
              <a:t>Архитектор </a:t>
            </a:r>
            <a:r>
              <a:rPr lang="ru-RU" i="1" dirty="0" err="1">
                <a:ln w="0"/>
                <a:solidFill>
                  <a:srgbClr val="493713"/>
                </a:solidFill>
              </a:rPr>
              <a:t>Джакомо</a:t>
            </a:r>
            <a:r>
              <a:rPr lang="ru-RU" i="1" dirty="0">
                <a:ln w="0"/>
                <a:solidFill>
                  <a:srgbClr val="493713"/>
                </a:solidFill>
              </a:rPr>
              <a:t> Кваренги, построен в конце XVIII века. Сохранились только </a:t>
            </a:r>
            <a:r>
              <a:rPr lang="ru-RU" i="1" dirty="0" smtClean="0">
                <a:ln w="0"/>
                <a:solidFill>
                  <a:srgbClr val="493713"/>
                </a:solidFill>
              </a:rPr>
              <a:t>руины.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4" t="3412" r="7249" b="16410"/>
          <a:stretch/>
        </p:blipFill>
        <p:spPr>
          <a:xfrm>
            <a:off x="5113575" y="4358795"/>
            <a:ext cx="3456383" cy="226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86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CC9C3A"/>
                </a:solidFill>
              </a:rPr>
              <a:t>Сампсониевский</a:t>
            </a:r>
            <a:r>
              <a:rPr lang="ru-RU" b="1" i="1" dirty="0" smtClean="0">
                <a:solidFill>
                  <a:srgbClr val="CC9C3A"/>
                </a:solidFill>
              </a:rPr>
              <a:t> фонтан</a:t>
            </a:r>
            <a:endParaRPr lang="ru-RU" b="1" i="1" dirty="0">
              <a:solidFill>
                <a:srgbClr val="CC9C3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393" y="1224917"/>
            <a:ext cx="3331495" cy="525658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i="1" dirty="0" smtClean="0">
                <a:ln w="0"/>
                <a:solidFill>
                  <a:srgbClr val="493713"/>
                </a:solidFill>
              </a:rPr>
              <a:t>      В </a:t>
            </a:r>
            <a:r>
              <a:rPr lang="ru-RU" sz="2400" i="1" dirty="0">
                <a:ln w="0"/>
                <a:solidFill>
                  <a:srgbClr val="493713"/>
                </a:solidFill>
              </a:rPr>
              <a:t>1835 году при императрице Анне Иоанновне в честь 25-летия победы над шведами в Полтавской битве был установлен фонтан «Самсон, раздирающий пасть льва». Самсон символизирует величие Российского государства, а поверженный лев – символ побежденной Швеции</a:t>
            </a:r>
            <a:r>
              <a:rPr lang="ru-RU" sz="2400" i="1" dirty="0" smtClean="0">
                <a:ln w="0"/>
                <a:solidFill>
                  <a:srgbClr val="493713"/>
                </a:solidFill>
              </a:rPr>
              <a:t>.</a:t>
            </a:r>
            <a:endParaRPr lang="ru-RU" sz="2400" i="1" dirty="0">
              <a:ln w="0"/>
              <a:solidFill>
                <a:srgbClr val="493713"/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172400" y="332656"/>
            <a:ext cx="360040" cy="2880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21341"/>
            <a:ext cx="4536504" cy="3024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635896" y="1167881"/>
            <a:ext cx="52757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n w="0"/>
                <a:solidFill>
                  <a:srgbClr val="493713"/>
                </a:solidFill>
              </a:rPr>
              <a:t>      У </a:t>
            </a:r>
            <a:r>
              <a:rPr lang="ru-RU" sz="2400" i="1" dirty="0">
                <a:ln w="0"/>
                <a:solidFill>
                  <a:srgbClr val="493713"/>
                </a:solidFill>
              </a:rPr>
              <a:t>ног Самсона установлены 8 дельфинов-фонтанов, а из пасти побежденного льва вырывается струя воды высотой почти 21 метр. Львы, установленные у основания постамента, олицетворяют четыре стороны света.</a:t>
            </a:r>
          </a:p>
        </p:txBody>
      </p:sp>
    </p:spTree>
    <p:extLst>
      <p:ext uri="{BB962C8B-B14F-4D97-AF65-F5344CB8AC3E}">
        <p14:creationId xmlns:p14="http://schemas.microsoft.com/office/powerpoint/2010/main" val="28503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9C3A"/>
                </a:solidFill>
              </a:rPr>
              <a:t>Самая большая гравюра в мире</a:t>
            </a:r>
            <a:endParaRPr lang="ru-RU" b="1" i="1" dirty="0">
              <a:solidFill>
                <a:srgbClr val="CC9C3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70"/>
            <a:ext cx="8363272" cy="51845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800" i="1" dirty="0" smtClean="0">
                <a:ln w="0"/>
                <a:solidFill>
                  <a:srgbClr val="493713"/>
                </a:solidFill>
              </a:rPr>
              <a:t>        В </a:t>
            </a:r>
            <a:r>
              <a:rPr lang="ru-RU" sz="2800" i="1" dirty="0">
                <a:ln w="0"/>
                <a:solidFill>
                  <a:srgbClr val="493713"/>
                </a:solidFill>
              </a:rPr>
              <a:t>Петергофе в 2010 году создали самую большую гравюру в мире — площадью 24 кв. метра. Этот архитектурный комплекс изображает герб Российской Федерации. Рядом с вокзалом на станции Новый Петергоф установили постамент, а на него прикрепили лист из нержавеющей стали размером 4 x 6 метра. На него с помощью лазера нанесли фотографии 30 тыс. россиян. Автор проекта — Сергей Альгин.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800" i="1" dirty="0" smtClean="0">
                <a:ln w="0"/>
                <a:solidFill>
                  <a:srgbClr val="493713"/>
                </a:solidFill>
              </a:rPr>
              <a:t>       Гравюра  </a:t>
            </a:r>
            <a:r>
              <a:rPr lang="ru-RU" sz="2800" i="1" dirty="0">
                <a:ln w="0"/>
                <a:solidFill>
                  <a:srgbClr val="493713"/>
                </a:solidFill>
              </a:rPr>
              <a:t>занесена в Книгу рекордов Гиннеса.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sz="2800" i="1" dirty="0">
              <a:ln w="0"/>
              <a:solidFill>
                <a:srgbClr val="493713"/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32440" y="332656"/>
            <a:ext cx="360040" cy="2880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52" y="2137720"/>
            <a:ext cx="4589495" cy="3442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07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9C3A"/>
                </a:solidFill>
              </a:rPr>
              <a:t>Царицын павильон</a:t>
            </a:r>
            <a:endParaRPr lang="ru-RU" b="1" dirty="0">
              <a:solidFill>
                <a:srgbClr val="CC9C3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i="1" dirty="0" smtClean="0">
                <a:ln w="0"/>
                <a:solidFill>
                  <a:srgbClr val="493713"/>
                </a:solidFill>
              </a:rPr>
              <a:t>        Царицын </a:t>
            </a:r>
            <a:r>
              <a:rPr lang="ru-RU" sz="2000" i="1" dirty="0">
                <a:ln w="0"/>
                <a:solidFill>
                  <a:srgbClr val="493713"/>
                </a:solidFill>
              </a:rPr>
              <a:t>павильон находится в Петергофе, являясь главным сооружением Колонистского парка. Павильон был построен в 1842-1844 гг. для супруги Николая I, Александры Федоровны в модном в то время «помпейском» стиле. Здание воспроизводит облик древнеримских домов, которые были найдены при раскопках Помпеи рядом с Неаполем.</a:t>
            </a:r>
          </a:p>
          <a:p>
            <a:pPr marL="0" indent="0" algn="just">
              <a:buNone/>
            </a:pPr>
            <a:r>
              <a:rPr lang="ru-RU" sz="2000" i="1" dirty="0" smtClean="0">
                <a:ln w="0"/>
                <a:solidFill>
                  <a:srgbClr val="493713"/>
                </a:solidFill>
              </a:rPr>
              <a:t>        Сооружение </a:t>
            </a:r>
            <a:r>
              <a:rPr lang="ru-RU" sz="2000" i="1" dirty="0">
                <a:ln w="0"/>
                <a:solidFill>
                  <a:srgbClr val="493713"/>
                </a:solidFill>
              </a:rPr>
              <a:t>расположено посреди Ольгиного пруда на Царицыном острове и окружено цветущим садом со статуями, фонтанами, мраморными скамьями. На этом уединённом острове, архитектором А.И. </a:t>
            </a:r>
            <a:r>
              <a:rPr lang="ru-RU" sz="2000" i="1" dirty="0" err="1">
                <a:ln w="0"/>
                <a:solidFill>
                  <a:srgbClr val="493713"/>
                </a:solidFill>
              </a:rPr>
              <a:t>Штакеншнейдером</a:t>
            </a:r>
            <a:r>
              <a:rPr lang="ru-RU" sz="2000" i="1" dirty="0">
                <a:ln w="0"/>
                <a:solidFill>
                  <a:srgbClr val="493713"/>
                </a:solidFill>
              </a:rPr>
              <a:t> и садовым мастером П.И. </a:t>
            </a:r>
            <a:r>
              <a:rPr lang="ru-RU" sz="2000" i="1" dirty="0" err="1">
                <a:ln w="0"/>
                <a:solidFill>
                  <a:srgbClr val="493713"/>
                </a:solidFill>
              </a:rPr>
              <a:t>Эрлером</a:t>
            </a:r>
            <a:r>
              <a:rPr lang="ru-RU" sz="2000" i="1" dirty="0">
                <a:ln w="0"/>
                <a:solidFill>
                  <a:srgbClr val="493713"/>
                </a:solidFill>
              </a:rPr>
              <a:t> была предпринята попытка создания некоей модели «рая», идеального романтического мира, о котором мечтала Александра Федоровна.</a:t>
            </a:r>
          </a:p>
          <a:p>
            <a:pPr marL="0" indent="0" algn="just">
              <a:buNone/>
            </a:pPr>
            <a:r>
              <a:rPr lang="ru-RU" sz="2000" i="1" dirty="0">
                <a:ln w="0"/>
                <a:solidFill>
                  <a:srgbClr val="493713"/>
                </a:solidFill>
              </a:rPr>
              <a:t>В состав помещений павильона входили: столовая, буфетная, гостиная, комната с тремя нишами, атриум, кабинет императрицы, наружная лестница, терраса и внутренний садик.</a:t>
            </a:r>
          </a:p>
          <a:p>
            <a:pPr algn="just"/>
            <a:endParaRPr lang="ru-RU" sz="2000" i="1" dirty="0">
              <a:ln w="0"/>
              <a:solidFill>
                <a:srgbClr val="493713"/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460432" y="404664"/>
            <a:ext cx="360040" cy="2880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53718"/>
            <a:ext cx="6492213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57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9C3A"/>
                </a:solidFill>
              </a:rPr>
              <a:t>Петропавловский собор</a:t>
            </a:r>
            <a:endParaRPr lang="ru-RU" b="1" i="1" dirty="0">
              <a:solidFill>
                <a:srgbClr val="CC9C3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9608" y="1425866"/>
            <a:ext cx="4546848" cy="500141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i="1" dirty="0" smtClean="0">
                <a:ln w="0"/>
                <a:solidFill>
                  <a:srgbClr val="493713"/>
                </a:solidFill>
              </a:rPr>
              <a:t>       Собор </a:t>
            </a:r>
            <a:r>
              <a:rPr lang="ru-RU" sz="2000" i="1" dirty="0">
                <a:ln w="0"/>
                <a:solidFill>
                  <a:srgbClr val="493713"/>
                </a:solidFill>
              </a:rPr>
              <a:t>Петра и Павла построен в стиле русского зодчества XVI - XVII веков. </a:t>
            </a:r>
            <a:r>
              <a:rPr lang="ru-RU" sz="2000" i="1" dirty="0">
                <a:ln w="0"/>
                <a:solidFill>
                  <a:srgbClr val="493713"/>
                </a:solidFill>
              </a:rPr>
              <a:t>Высокий и богато украшенный снаружи храм виден издалека, как со стороны моря, так и со стороны дороги из Санкт-Петербурга. Собор Петра и Павла похож на сказочный терем, также внешний облик и внутренние переходы, ниши и галереи напоминают </a:t>
            </a:r>
            <a:r>
              <a:rPr lang="ru-RU" sz="2000" i="1" dirty="0">
                <a:ln w="0"/>
                <a:solidFill>
                  <a:srgbClr val="493713"/>
                </a:solidFill>
                <a:hlinkClick r:id="rId2"/>
              </a:rPr>
              <a:t>собор Василия Блаженного в Москве</a:t>
            </a:r>
            <a:r>
              <a:rPr lang="ru-RU" sz="2000" i="1" dirty="0">
                <a:ln w="0"/>
                <a:solidFill>
                  <a:srgbClr val="493713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i="1" dirty="0" smtClean="0">
                <a:ln w="0"/>
                <a:solidFill>
                  <a:srgbClr val="493713"/>
                </a:solidFill>
              </a:rPr>
              <a:t>        Внутреннее </a:t>
            </a:r>
            <a:r>
              <a:rPr lang="ru-RU" sz="2000" i="1" dirty="0">
                <a:ln w="0"/>
                <a:solidFill>
                  <a:srgbClr val="493713"/>
                </a:solidFill>
              </a:rPr>
              <a:t>оформление храма великолепно: его стены украшены изразцами и росписями, сверкают позолотой, повсюду </a:t>
            </a:r>
            <a:r>
              <a:rPr lang="ru-RU" sz="2000" i="1" dirty="0">
                <a:ln w="0"/>
                <a:solidFill>
                  <a:srgbClr val="493713"/>
                </a:solidFill>
              </a:rPr>
              <a:t>много икон.</a:t>
            </a:r>
            <a:endParaRPr lang="ru-RU" sz="2000" i="1" dirty="0">
              <a:ln w="0"/>
              <a:solidFill>
                <a:srgbClr val="493713"/>
              </a:solidFill>
            </a:endParaRPr>
          </a:p>
          <a:p>
            <a:pPr marL="0" indent="0" algn="just">
              <a:buNone/>
            </a:pPr>
            <a:endParaRPr lang="ru-RU" sz="2000" i="1" dirty="0">
              <a:ln w="0"/>
              <a:solidFill>
                <a:srgbClr val="493713"/>
              </a:solidFill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316416" y="332656"/>
            <a:ext cx="360040" cy="2880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3" y="1124744"/>
            <a:ext cx="365987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5893078"/>
            <a:ext cx="2767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ln w="0"/>
                <a:solidFill>
                  <a:srgbClr val="493713"/>
                </a:solidFill>
              </a:rPr>
              <a:t>1894-1905гг.</a:t>
            </a:r>
          </a:p>
          <a:p>
            <a:r>
              <a:rPr lang="ru-RU" sz="2000" i="1" dirty="0">
                <a:ln w="0"/>
                <a:solidFill>
                  <a:srgbClr val="493713"/>
                </a:solidFill>
              </a:rPr>
              <a:t>Архитектор </a:t>
            </a:r>
            <a:r>
              <a:rPr lang="ru-RU" sz="2000" i="1" dirty="0" err="1">
                <a:ln w="0"/>
                <a:solidFill>
                  <a:srgbClr val="493713"/>
                </a:solidFill>
              </a:rPr>
              <a:t>Сулатнов</a:t>
            </a:r>
            <a:r>
              <a:rPr lang="ru-RU" sz="2000" i="1" dirty="0">
                <a:ln w="0"/>
                <a:solidFill>
                  <a:srgbClr val="493713"/>
                </a:solidFill>
              </a:rPr>
              <a:t>.</a:t>
            </a:r>
            <a:endParaRPr lang="ru-RU" sz="2000" i="1" dirty="0">
              <a:ln w="0"/>
              <a:solidFill>
                <a:srgbClr val="4937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9C3A"/>
                </a:solidFill>
              </a:rPr>
              <a:t>Выводы</a:t>
            </a:r>
            <a:endParaRPr lang="ru-RU" b="1" i="1" dirty="0">
              <a:solidFill>
                <a:srgbClr val="CC9C3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i="1" dirty="0" smtClean="0">
                <a:ln w="0"/>
                <a:solidFill>
                  <a:srgbClr val="493713"/>
                </a:solidFill>
              </a:rPr>
              <a:t>        Мы создали </a:t>
            </a:r>
            <a:r>
              <a:rPr lang="ru-RU" i="1" dirty="0">
                <a:ln w="0"/>
                <a:solidFill>
                  <a:srgbClr val="493713"/>
                </a:solidFill>
              </a:rPr>
              <a:t>воображаемую обзорную экскурсию по Петергофу и </a:t>
            </a:r>
            <a:r>
              <a:rPr lang="ru-RU" i="1" dirty="0" smtClean="0">
                <a:ln w="0"/>
                <a:solidFill>
                  <a:srgbClr val="493713"/>
                </a:solidFill>
              </a:rPr>
              <a:t>передали </a:t>
            </a:r>
            <a:r>
              <a:rPr lang="ru-RU" i="1" dirty="0">
                <a:ln w="0"/>
                <a:solidFill>
                  <a:srgbClr val="493713"/>
                </a:solidFill>
              </a:rPr>
              <a:t>атмосферу этого места; научились делать совместную работу и развили умения обработки информации</a:t>
            </a:r>
            <a:r>
              <a:rPr lang="ru-RU" i="1" dirty="0" smtClean="0">
                <a:ln w="0"/>
                <a:solidFill>
                  <a:srgbClr val="493713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i="1" dirty="0" smtClean="0">
                <a:ln w="0"/>
                <a:solidFill>
                  <a:srgbClr val="493713"/>
                </a:solidFill>
              </a:rPr>
              <a:t>         Нам </a:t>
            </a:r>
            <a:r>
              <a:rPr lang="ru-RU" i="1" dirty="0" smtClean="0">
                <a:ln w="0"/>
                <a:solidFill>
                  <a:srgbClr val="493713"/>
                </a:solidFill>
              </a:rPr>
              <a:t>понравился получившейся проект, и мы точно не будем останавливаться на достигнутом.</a:t>
            </a:r>
            <a:endParaRPr lang="ru-RU" i="1" dirty="0">
              <a:ln w="0"/>
              <a:solidFill>
                <a:srgbClr val="4937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850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C9C3A"/>
                </a:solidFill>
              </a:rPr>
              <a:t>Содержание</a:t>
            </a:r>
            <a:endParaRPr lang="ru-RU" b="1" i="1" dirty="0">
              <a:solidFill>
                <a:srgbClr val="CC9C3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32500" lnSpcReduction="20000"/>
          </a:bodyPr>
          <a:lstStyle/>
          <a:p>
            <a:pPr marL="1143000" indent="-1143000" algn="just">
              <a:buFont typeface="+mj-lt"/>
              <a:buAutoNum type="arabicPeriod"/>
            </a:pPr>
            <a:r>
              <a:rPr lang="ru-RU" sz="5900" i="1" dirty="0">
                <a:ln w="0"/>
                <a:solidFill>
                  <a:srgbClr val="493713"/>
                </a:solidFill>
              </a:rPr>
              <a:t>Обоснование</a:t>
            </a:r>
          </a:p>
          <a:p>
            <a:pPr marL="1143000" indent="-1143000" algn="just">
              <a:buFont typeface="+mj-lt"/>
              <a:buAutoNum type="arabicPeriod"/>
            </a:pPr>
            <a:r>
              <a:rPr lang="ru-RU" sz="5900" i="1" dirty="0">
                <a:ln w="0"/>
                <a:solidFill>
                  <a:srgbClr val="493713"/>
                </a:solidFill>
              </a:rPr>
              <a:t>Проблемная ситуация</a:t>
            </a:r>
          </a:p>
          <a:p>
            <a:pPr marL="1143000" indent="-1143000" algn="just">
              <a:buFont typeface="+mj-lt"/>
              <a:buAutoNum type="arabicPeriod"/>
            </a:pPr>
            <a:r>
              <a:rPr lang="ru-RU" sz="5900" i="1" dirty="0">
                <a:ln w="0"/>
                <a:solidFill>
                  <a:srgbClr val="493713"/>
                </a:solidFill>
              </a:rPr>
              <a:t>Цели и задачи</a:t>
            </a:r>
          </a:p>
          <a:p>
            <a:pPr marL="1143000" indent="-1143000" algn="just">
              <a:buFont typeface="+mj-lt"/>
              <a:buAutoNum type="arabicPeriod"/>
            </a:pPr>
            <a:r>
              <a:rPr lang="ru-RU" sz="5900" i="1" dirty="0">
                <a:ln w="0"/>
                <a:solidFill>
                  <a:srgbClr val="493713"/>
                </a:solidFill>
              </a:rPr>
              <a:t>Гипотеза</a:t>
            </a:r>
          </a:p>
          <a:p>
            <a:pPr marL="1143000" indent="-1143000" algn="just">
              <a:buFont typeface="+mj-lt"/>
              <a:buAutoNum type="arabicPeriod"/>
            </a:pPr>
            <a:r>
              <a:rPr lang="ru-RU" sz="5900" i="1" dirty="0">
                <a:ln w="0"/>
                <a:solidFill>
                  <a:srgbClr val="493713"/>
                </a:solidFill>
              </a:rPr>
              <a:t>История Петергофа</a:t>
            </a:r>
          </a:p>
          <a:p>
            <a:pPr marL="1143000" indent="-1143000" algn="just">
              <a:buFont typeface="+mj-lt"/>
              <a:buAutoNum type="arabicPeriod"/>
            </a:pPr>
            <a:r>
              <a:rPr lang="ru-RU" sz="5900" i="1" dirty="0">
                <a:ln w="0"/>
                <a:solidFill>
                  <a:srgbClr val="493713"/>
                </a:solidFill>
              </a:rPr>
              <a:t>Схема Петергофа</a:t>
            </a:r>
          </a:p>
          <a:p>
            <a:pPr marL="1143000" indent="-1143000" algn="just">
              <a:buFont typeface="+mj-lt"/>
              <a:buAutoNum type="arabicPeriod"/>
            </a:pPr>
            <a:r>
              <a:rPr lang="ru-RU" sz="5900" i="1" dirty="0">
                <a:ln w="0"/>
                <a:solidFill>
                  <a:srgbClr val="493713"/>
                </a:solidFill>
              </a:rPr>
              <a:t>Схема выбранной территории в Петергофе</a:t>
            </a:r>
          </a:p>
          <a:p>
            <a:pPr algn="just"/>
            <a:r>
              <a:rPr lang="ru-RU" sz="5900" i="1" dirty="0">
                <a:ln w="0"/>
                <a:solidFill>
                  <a:srgbClr val="493713"/>
                </a:solidFill>
              </a:rPr>
              <a:t>Императорские конюшни</a:t>
            </a:r>
          </a:p>
          <a:p>
            <a:pPr algn="just"/>
            <a:r>
              <a:rPr lang="ru-RU" sz="5900" i="1" dirty="0">
                <a:ln w="0"/>
                <a:solidFill>
                  <a:srgbClr val="493713"/>
                </a:solidFill>
              </a:rPr>
              <a:t>Большой Каскад</a:t>
            </a:r>
          </a:p>
          <a:p>
            <a:pPr algn="just"/>
            <a:r>
              <a:rPr lang="ru-RU" sz="5900" i="1" dirty="0">
                <a:ln w="0"/>
                <a:solidFill>
                  <a:srgbClr val="493713"/>
                </a:solidFill>
              </a:rPr>
              <a:t>Дворец Марли</a:t>
            </a:r>
          </a:p>
          <a:p>
            <a:pPr algn="just"/>
            <a:r>
              <a:rPr lang="ru-RU" sz="5900" i="1" dirty="0">
                <a:ln w="0"/>
                <a:solidFill>
                  <a:srgbClr val="493713"/>
                </a:solidFill>
              </a:rPr>
              <a:t>Руины Английского дворца</a:t>
            </a:r>
          </a:p>
          <a:p>
            <a:pPr algn="just"/>
            <a:r>
              <a:rPr lang="ru-RU" sz="5900" i="1" dirty="0" err="1" smtClean="0">
                <a:ln w="0"/>
                <a:solidFill>
                  <a:srgbClr val="493713"/>
                </a:solidFill>
              </a:rPr>
              <a:t>Сампсониевский</a:t>
            </a:r>
            <a:r>
              <a:rPr lang="ru-RU" sz="5900" i="1" dirty="0" smtClean="0">
                <a:ln w="0"/>
                <a:solidFill>
                  <a:srgbClr val="493713"/>
                </a:solidFill>
              </a:rPr>
              <a:t> водопад</a:t>
            </a:r>
            <a:endParaRPr lang="ru-RU" sz="5900" i="1" dirty="0">
              <a:ln w="0"/>
              <a:solidFill>
                <a:srgbClr val="493713"/>
              </a:solidFill>
            </a:endParaRPr>
          </a:p>
          <a:p>
            <a:pPr algn="just"/>
            <a:r>
              <a:rPr lang="ru-RU" sz="5900" i="1" dirty="0">
                <a:ln w="0"/>
                <a:solidFill>
                  <a:srgbClr val="493713"/>
                </a:solidFill>
              </a:rPr>
              <a:t>Самая большая гравюра в мире</a:t>
            </a:r>
          </a:p>
          <a:p>
            <a:pPr algn="just"/>
            <a:r>
              <a:rPr lang="ru-RU" sz="5900" i="1" dirty="0">
                <a:ln w="0"/>
                <a:solidFill>
                  <a:srgbClr val="493713"/>
                </a:solidFill>
              </a:rPr>
              <a:t>Царицын павильон</a:t>
            </a:r>
          </a:p>
          <a:p>
            <a:pPr algn="just"/>
            <a:r>
              <a:rPr lang="ru-RU" sz="5900" i="1" dirty="0">
                <a:ln w="0"/>
                <a:solidFill>
                  <a:srgbClr val="493713"/>
                </a:solidFill>
              </a:rPr>
              <a:t>Петропавловский собор</a:t>
            </a:r>
          </a:p>
          <a:p>
            <a:pPr marL="0" indent="0" algn="just">
              <a:buNone/>
            </a:pPr>
            <a:r>
              <a:rPr lang="ru-RU" sz="5900" i="1" dirty="0" smtClean="0">
                <a:ln w="0"/>
                <a:solidFill>
                  <a:srgbClr val="493713"/>
                </a:solidFill>
              </a:rPr>
              <a:t>8.                 Выводы</a:t>
            </a:r>
            <a:endParaRPr lang="ru-RU" sz="5900" i="1" dirty="0">
              <a:ln w="0"/>
              <a:solidFill>
                <a:srgbClr val="493713"/>
              </a:solidFill>
            </a:endParaRPr>
          </a:p>
          <a:p>
            <a:pPr marL="0" indent="0" algn="just">
              <a:buNone/>
            </a:pPr>
            <a:r>
              <a:rPr lang="ru-RU" sz="5900" i="1" dirty="0" smtClean="0">
                <a:ln w="0"/>
                <a:solidFill>
                  <a:srgbClr val="493713"/>
                </a:solidFill>
              </a:rPr>
              <a:t>9.                 Спасибо </a:t>
            </a:r>
            <a:r>
              <a:rPr lang="ru-RU" sz="5900" i="1" dirty="0">
                <a:ln w="0"/>
                <a:solidFill>
                  <a:srgbClr val="493713"/>
                </a:solidFill>
              </a:rPr>
              <a:t>за внимание</a:t>
            </a:r>
          </a:p>
          <a:p>
            <a:pPr marL="0" indent="0" algn="just">
              <a:buNone/>
            </a:pPr>
            <a:r>
              <a:rPr lang="ru-RU" sz="5900" i="1" dirty="0" smtClean="0">
                <a:ln w="0"/>
                <a:solidFill>
                  <a:srgbClr val="493713"/>
                </a:solidFill>
              </a:rPr>
              <a:t>10.               Источники </a:t>
            </a:r>
            <a:r>
              <a:rPr lang="ru-RU" sz="5900" i="1" dirty="0">
                <a:ln w="0"/>
                <a:solidFill>
                  <a:srgbClr val="493713"/>
                </a:solidFill>
              </a:rPr>
              <a:t>информации</a:t>
            </a:r>
          </a:p>
          <a:p>
            <a:pPr marL="1143000" indent="-1143000" algn="just">
              <a:buFont typeface="+mj-lt"/>
              <a:buAutoNum type="arabicPeriod"/>
            </a:pPr>
            <a:endParaRPr lang="ru-RU" sz="5900" i="1" dirty="0">
              <a:ln w="0"/>
              <a:solidFill>
                <a:srgbClr val="493713"/>
              </a:solidFill>
            </a:endParaRP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0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400" b="1" i="1" spc="50" dirty="0">
                <a:ln w="0">
                  <a:solidFill>
                    <a:srgbClr val="CC9C3A"/>
                  </a:solidFill>
                </a:ln>
                <a:solidFill>
                  <a:srgbClr val="CC9C3A"/>
                </a:solidFill>
                <a:effectLst>
                  <a:glow rad="139700">
                    <a:srgbClr val="CC9C3A"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8950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pc="50" dirty="0" smtClean="0">
                <a:ln w="0"/>
                <a:solidFill>
                  <a:srgbClr val="CC9C3A"/>
                </a:solidFill>
                <a:effectLst>
                  <a:glow rad="139700">
                    <a:srgbClr val="CC9C3A">
                      <a:alpha val="4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Источники информации</a:t>
            </a:r>
            <a:endParaRPr lang="ru-RU" b="1" i="1" spc="50" dirty="0">
              <a:ln w="0"/>
              <a:solidFill>
                <a:srgbClr val="CC9C3A"/>
              </a:solidFill>
              <a:effectLst>
                <a:glow rad="139700">
                  <a:srgbClr val="CC9C3A">
                    <a:alpha val="40000"/>
                  </a:srgb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CC9C3A"/>
                </a:solidFill>
                <a:hlinkClick r:id="rId2"/>
              </a:rPr>
              <a:t>https://tonkosti.ru/</a:t>
            </a:r>
            <a:r>
              <a:rPr lang="ru-RU" i="1" dirty="0" err="1" smtClean="0">
                <a:solidFill>
                  <a:srgbClr val="CC9C3A"/>
                </a:solidFill>
                <a:hlinkClick r:id="rId2"/>
              </a:rPr>
              <a:t>Дворцовые_конюшни_Петергофа</a:t>
            </a:r>
            <a:endParaRPr lang="ru-RU" i="1" dirty="0" smtClean="0">
              <a:solidFill>
                <a:srgbClr val="CC9C3A"/>
              </a:solidFill>
              <a:hlinkClick r:id="rId2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CC9C3A"/>
                </a:solidFill>
                <a:hlinkClick r:id="rId2"/>
              </a:rPr>
              <a:t>https://</a:t>
            </a:r>
            <a:r>
              <a:rPr lang="en-US" i="1" dirty="0" smtClean="0">
                <a:solidFill>
                  <a:srgbClr val="CC9C3A"/>
                </a:solidFill>
                <a:hlinkClick r:id="rId2"/>
              </a:rPr>
              <a:t>www.spb-guide.ru/page_18175.htm</a:t>
            </a:r>
            <a:endParaRPr lang="ru-RU" i="1" dirty="0" smtClean="0">
              <a:solidFill>
                <a:srgbClr val="CC9C3A"/>
              </a:solidFill>
              <a:hlinkClick r:id="rId2"/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CC9C3A"/>
                </a:solidFill>
                <a:hlinkClick r:id="rId2"/>
              </a:rPr>
              <a:t>https://putidorogi-nn.ru/evropa/910-dvorets-marli</a:t>
            </a:r>
            <a:endParaRPr lang="ru-RU" i="1" dirty="0" smtClean="0">
              <a:solidFill>
                <a:srgbClr val="CC9C3A"/>
              </a:solidFill>
              <a:hlinkClick r:id="rId2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CC9C3A"/>
                </a:solidFill>
                <a:hlinkClick r:id="rId2"/>
              </a:rPr>
              <a:t>http://kanoner.com/2009/10/09/11560/</a:t>
            </a:r>
            <a:endParaRPr lang="ru-RU" i="1" dirty="0" smtClean="0">
              <a:solidFill>
                <a:srgbClr val="CC9C3A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CC9C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9C3A"/>
                </a:solidFill>
              </a:rPr>
              <a:t>Обоснование</a:t>
            </a:r>
            <a:endParaRPr lang="ru-RU" b="1" i="1" dirty="0">
              <a:solidFill>
                <a:srgbClr val="CC9C3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936" y="170080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i="1" dirty="0">
                <a:ln w="0"/>
                <a:solidFill>
                  <a:srgbClr val="493713"/>
                </a:solidFill>
              </a:rPr>
              <a:t>Мы выбрали тему «Экскурсия по Петергофу», потому что в наступающую летнюю пору </a:t>
            </a:r>
            <a:r>
              <a:rPr lang="ru-RU" i="1" dirty="0" smtClean="0">
                <a:ln w="0"/>
                <a:solidFill>
                  <a:srgbClr val="493713"/>
                </a:solidFill>
              </a:rPr>
              <a:t>парки и достопримечательности </a:t>
            </a:r>
            <a:r>
              <a:rPr lang="ru-RU" i="1" dirty="0">
                <a:ln w="0"/>
                <a:solidFill>
                  <a:srgbClr val="493713"/>
                </a:solidFill>
              </a:rPr>
              <a:t>очень востребованы </a:t>
            </a:r>
            <a:r>
              <a:rPr lang="ru-RU" i="1" dirty="0" smtClean="0">
                <a:ln w="0"/>
                <a:solidFill>
                  <a:srgbClr val="493713"/>
                </a:solidFill>
              </a:rPr>
              <a:t>туристами. </a:t>
            </a:r>
          </a:p>
          <a:p>
            <a:pPr marL="0" indent="0" algn="just">
              <a:buNone/>
            </a:pPr>
            <a:r>
              <a:rPr lang="ru-RU" i="1" dirty="0" smtClean="0">
                <a:ln w="0"/>
                <a:solidFill>
                  <a:srgbClr val="493713"/>
                </a:solidFill>
              </a:rPr>
              <a:t>Петергоф является </a:t>
            </a:r>
            <a:r>
              <a:rPr lang="ru-RU" i="1" dirty="0" smtClean="0">
                <a:ln w="0"/>
                <a:solidFill>
                  <a:srgbClr val="493713"/>
                </a:solidFill>
              </a:rPr>
              <a:t>одним </a:t>
            </a:r>
            <a:r>
              <a:rPr lang="ru-RU" i="1" dirty="0">
                <a:ln w="0"/>
                <a:solidFill>
                  <a:srgbClr val="493713"/>
                </a:solidFill>
              </a:rPr>
              <a:t>из самых посещаемых </a:t>
            </a:r>
            <a:r>
              <a:rPr lang="ru-RU" i="1" dirty="0" smtClean="0">
                <a:ln w="0"/>
                <a:solidFill>
                  <a:srgbClr val="493713"/>
                </a:solidFill>
              </a:rPr>
              <a:t>мест.</a:t>
            </a:r>
            <a:endParaRPr lang="ru-RU" i="1" dirty="0">
              <a:ln w="0"/>
              <a:solidFill>
                <a:srgbClr val="4937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2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9C3A"/>
                </a:solidFill>
              </a:rPr>
              <a:t>Проблемная ситуация</a:t>
            </a:r>
            <a:endParaRPr lang="ru-RU" b="1" i="1" dirty="0">
              <a:solidFill>
                <a:srgbClr val="CC9C3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smtClean="0">
                <a:ln w="0"/>
                <a:solidFill>
                  <a:srgbClr val="493713"/>
                </a:solidFill>
              </a:rPr>
              <a:t>             На </a:t>
            </a:r>
            <a:r>
              <a:rPr lang="ru-RU" i="1" dirty="0">
                <a:ln w="0"/>
                <a:solidFill>
                  <a:srgbClr val="493713"/>
                </a:solidFill>
              </a:rPr>
              <a:t>пороге лето и многие туристы и жители Петербурга желают посетить достопримечательности этого старинного города. Но </a:t>
            </a:r>
            <a:r>
              <a:rPr lang="ru-RU" i="1" dirty="0" smtClean="0">
                <a:ln w="0"/>
                <a:solidFill>
                  <a:srgbClr val="493713"/>
                </a:solidFill>
              </a:rPr>
              <a:t>многим людям мешают какие-либо обстоятельства не могут побывать в этих прекрасных местах. Мы </a:t>
            </a:r>
            <a:r>
              <a:rPr lang="ru-RU" i="1" dirty="0">
                <a:ln w="0"/>
                <a:solidFill>
                  <a:srgbClr val="493713"/>
                </a:solidFill>
              </a:rPr>
              <a:t>создаем свою обзорную экскурсию по дворцово-парковому ансамблю Петергофа, чтобы люди очутились в этом месте.</a:t>
            </a:r>
          </a:p>
        </p:txBody>
      </p:sp>
    </p:spTree>
    <p:extLst>
      <p:ext uri="{BB962C8B-B14F-4D97-AF65-F5344CB8AC3E}">
        <p14:creationId xmlns:p14="http://schemas.microsoft.com/office/powerpoint/2010/main" val="16871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9C3A"/>
                </a:solidFill>
              </a:rPr>
              <a:t>Цели и задачи </a:t>
            </a:r>
            <a:endParaRPr lang="ru-RU" b="1" i="1" dirty="0">
              <a:solidFill>
                <a:srgbClr val="CC9C3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i="1" dirty="0">
                <a:ln w="0"/>
                <a:solidFill>
                  <a:srgbClr val="493713"/>
                </a:solidFill>
              </a:rPr>
              <a:t>Сделать воображаемую обзорную экскурсию по Петергофу и передать атмосферу этого </a:t>
            </a:r>
            <a:r>
              <a:rPr lang="ru-RU" sz="2800" i="1" dirty="0" smtClean="0">
                <a:ln w="0"/>
                <a:solidFill>
                  <a:srgbClr val="493713"/>
                </a:solidFill>
              </a:rPr>
              <a:t>места;</a:t>
            </a:r>
            <a:endParaRPr lang="ru-RU" sz="2800" i="1" dirty="0">
              <a:ln w="0"/>
              <a:solidFill>
                <a:srgbClr val="493713"/>
              </a:solidFill>
            </a:endParaRPr>
          </a:p>
          <a:p>
            <a:pPr algn="just">
              <a:defRPr/>
            </a:pPr>
            <a:r>
              <a:rPr lang="ru-RU" sz="2800" i="1" dirty="0">
                <a:ln w="0"/>
                <a:solidFill>
                  <a:srgbClr val="493713"/>
                </a:solidFill>
              </a:rPr>
              <a:t>Удачно защитить </a:t>
            </a:r>
            <a:r>
              <a:rPr lang="ru-RU" sz="2800" i="1" dirty="0" smtClean="0">
                <a:ln w="0"/>
                <a:solidFill>
                  <a:srgbClr val="493713"/>
                </a:solidFill>
              </a:rPr>
              <a:t>проект;</a:t>
            </a:r>
            <a:endParaRPr lang="ru-RU" sz="2800" i="1" dirty="0">
              <a:ln w="0"/>
              <a:solidFill>
                <a:srgbClr val="493713"/>
              </a:solidFill>
            </a:endParaRPr>
          </a:p>
          <a:p>
            <a:pPr algn="just">
              <a:defRPr/>
            </a:pPr>
            <a:r>
              <a:rPr lang="ru-RU" sz="2800" i="1" dirty="0">
                <a:ln w="0"/>
                <a:solidFill>
                  <a:srgbClr val="493713"/>
                </a:solidFill>
              </a:rPr>
              <a:t>Научиться делать совместную </a:t>
            </a:r>
            <a:r>
              <a:rPr lang="ru-RU" sz="2800" i="1" dirty="0" smtClean="0">
                <a:ln w="0"/>
                <a:solidFill>
                  <a:srgbClr val="493713"/>
                </a:solidFill>
              </a:rPr>
              <a:t>работу;</a:t>
            </a:r>
            <a:endParaRPr lang="ru-RU" sz="2800" i="1" dirty="0">
              <a:ln w="0"/>
              <a:solidFill>
                <a:srgbClr val="493713"/>
              </a:solidFill>
            </a:endParaRPr>
          </a:p>
          <a:p>
            <a:pPr algn="just">
              <a:defRPr/>
            </a:pPr>
            <a:r>
              <a:rPr lang="ru-RU" sz="2800" i="1" dirty="0" smtClean="0">
                <a:ln w="0"/>
                <a:solidFill>
                  <a:srgbClr val="493713"/>
                </a:solidFill>
              </a:rPr>
              <a:t>Развить </a:t>
            </a:r>
            <a:r>
              <a:rPr lang="ru-RU" sz="2800" i="1" dirty="0">
                <a:ln w="0"/>
                <a:solidFill>
                  <a:srgbClr val="493713"/>
                </a:solidFill>
              </a:rPr>
              <a:t>умения поиска и обработки </a:t>
            </a:r>
            <a:r>
              <a:rPr lang="ru-RU" sz="2800" i="1" dirty="0" smtClean="0">
                <a:ln w="0"/>
                <a:solidFill>
                  <a:srgbClr val="493713"/>
                </a:solidFill>
              </a:rPr>
              <a:t>информации;</a:t>
            </a:r>
            <a:endParaRPr lang="ru-RU" sz="2800" i="1" dirty="0">
              <a:ln w="0"/>
              <a:solidFill>
                <a:srgbClr val="493713"/>
              </a:solidFill>
            </a:endParaRPr>
          </a:p>
          <a:p>
            <a:pPr algn="just">
              <a:defRPr/>
            </a:pPr>
            <a:r>
              <a:rPr lang="ru-RU" sz="2800" i="1" dirty="0">
                <a:ln w="0"/>
                <a:solidFill>
                  <a:srgbClr val="493713"/>
                </a:solidFill>
              </a:rPr>
              <a:t>Уметь слушать и уважать мнения товарища по команде;</a:t>
            </a:r>
          </a:p>
          <a:p>
            <a:pPr algn="just">
              <a:defRPr/>
            </a:pPr>
            <a:r>
              <a:rPr lang="ru-RU" sz="2800" i="1" dirty="0">
                <a:ln w="0"/>
                <a:solidFill>
                  <a:srgbClr val="493713"/>
                </a:solidFill>
              </a:rPr>
              <a:t>Возможность поработать с компьютером.</a:t>
            </a:r>
          </a:p>
          <a:p>
            <a:pPr marL="0" indent="0" algn="just">
              <a:buNone/>
            </a:pPr>
            <a:endParaRPr lang="ru-RU" sz="2800" i="1" dirty="0">
              <a:ln w="0"/>
              <a:solidFill>
                <a:srgbClr val="4937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9C3A"/>
                </a:solidFill>
              </a:rPr>
              <a:t>Гипотеза </a:t>
            </a:r>
            <a:endParaRPr lang="ru-RU" b="1" i="1" dirty="0">
              <a:solidFill>
                <a:srgbClr val="CC9C3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i="1" dirty="0" smtClean="0">
                <a:ln w="0"/>
                <a:solidFill>
                  <a:srgbClr val="493713"/>
                </a:solidFill>
              </a:rPr>
              <a:t>         Даже </a:t>
            </a:r>
            <a:r>
              <a:rPr lang="ru-RU" i="1" dirty="0">
                <a:ln w="0"/>
                <a:solidFill>
                  <a:srgbClr val="493713"/>
                </a:solidFill>
              </a:rPr>
              <a:t>если некоторые </a:t>
            </a:r>
            <a:r>
              <a:rPr lang="ru-RU" i="1" dirty="0" smtClean="0">
                <a:ln w="0"/>
                <a:solidFill>
                  <a:srgbClr val="493713"/>
                </a:solidFill>
              </a:rPr>
              <a:t>люди и были в Петергофе, и видели его красоту и знают </a:t>
            </a:r>
            <a:r>
              <a:rPr lang="ru-RU" i="1" dirty="0">
                <a:ln w="0"/>
                <a:solidFill>
                  <a:srgbClr val="493713"/>
                </a:solidFill>
              </a:rPr>
              <a:t>историю этого места, то им будет интересно пройтись </a:t>
            </a:r>
            <a:r>
              <a:rPr lang="ru-RU" i="1" dirty="0" smtClean="0">
                <a:ln w="0"/>
                <a:solidFill>
                  <a:srgbClr val="493713"/>
                </a:solidFill>
              </a:rPr>
              <a:t>по Петергофу, по маршруту, составленному нами, и открыть что-то новое для себя.</a:t>
            </a:r>
            <a:endParaRPr lang="ru-RU" i="1" dirty="0">
              <a:ln w="0"/>
              <a:solidFill>
                <a:srgbClr val="4937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31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C9C3A"/>
                </a:solidFill>
              </a:rPr>
              <a:t>История Петергофа</a:t>
            </a:r>
            <a:endParaRPr lang="ru-RU" b="1" i="1" dirty="0">
              <a:solidFill>
                <a:srgbClr val="CC9C3A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1268760"/>
            <a:ext cx="8424936" cy="55892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>
                <a:ln w="0"/>
                <a:solidFill>
                  <a:srgbClr val="493713"/>
                </a:solidFill>
              </a:rPr>
              <a:t>      История </a:t>
            </a:r>
            <a:r>
              <a:rPr lang="ru-RU" sz="2000" i="1" dirty="0">
                <a:ln w="0"/>
                <a:solidFill>
                  <a:srgbClr val="493713"/>
                </a:solidFill>
              </a:rPr>
              <a:t>Петергофа начинается в 1709 году, когда началась постройка первых дворцов Петергофа - </a:t>
            </a:r>
            <a:r>
              <a:rPr lang="ru-RU" sz="2000" i="1" dirty="0" err="1">
                <a:ln w="0"/>
                <a:solidFill>
                  <a:srgbClr val="493713"/>
                </a:solidFill>
              </a:rPr>
              <a:t>Монплезира</a:t>
            </a:r>
            <a:r>
              <a:rPr lang="ru-RU" sz="2000" i="1" dirty="0">
                <a:ln w="0"/>
                <a:solidFill>
                  <a:srgbClr val="493713"/>
                </a:solidFill>
              </a:rPr>
              <a:t>, Марли и Эрмитажа. А после блестящей победы над шведским флотом в 1714 году, Петр решил превратить Петергоф в роскошный символ победоносных действий российского флота. Работы по созданию ансамбля продолжались на протяжении двух столетий. И уже в 1723 году состоялось торжественное открытие Петергофа, в который пока входили дворцы </a:t>
            </a:r>
            <a:r>
              <a:rPr lang="ru-RU" sz="2000" i="1" dirty="0" err="1">
                <a:ln w="0"/>
                <a:solidFill>
                  <a:srgbClr val="493713"/>
                </a:solidFill>
              </a:rPr>
              <a:t>Монплезир</a:t>
            </a:r>
            <a:r>
              <a:rPr lang="ru-RU" sz="2000" i="1" dirty="0">
                <a:ln w="0"/>
                <a:solidFill>
                  <a:srgbClr val="493713"/>
                </a:solidFill>
              </a:rPr>
              <a:t> и Марли и действовала часть фонтанов. Петр добился своего: по пышности и богатству оформления Петергоф превзошел свой прототип – французский Версаль и стал самым ярким дворцовым ансамблем в Европе. После </a:t>
            </a:r>
            <a:endParaRPr lang="ru-RU" sz="2000" i="1" dirty="0" smtClean="0">
              <a:ln w="0"/>
              <a:solidFill>
                <a:srgbClr val="493713"/>
              </a:solidFill>
            </a:endParaRPr>
          </a:p>
          <a:p>
            <a:pPr marL="0" indent="0" algn="just">
              <a:buNone/>
            </a:pPr>
            <a:r>
              <a:rPr lang="ru-RU" sz="2000" i="1" dirty="0">
                <a:ln w="0"/>
                <a:solidFill>
                  <a:srgbClr val="493713"/>
                </a:solidFill>
              </a:rPr>
              <a:t> </a:t>
            </a:r>
            <a:r>
              <a:rPr lang="ru-RU" sz="2000" i="1" dirty="0" smtClean="0">
                <a:ln w="0"/>
                <a:solidFill>
                  <a:srgbClr val="493713"/>
                </a:solidFill>
              </a:rPr>
              <a:t>     </a:t>
            </a:r>
            <a:r>
              <a:rPr lang="ru-RU" sz="2000" i="1" dirty="0" smtClean="0">
                <a:ln w="0"/>
                <a:solidFill>
                  <a:srgbClr val="493713"/>
                </a:solidFill>
              </a:rPr>
              <a:t>Второй </a:t>
            </a:r>
            <a:r>
              <a:rPr lang="ru-RU" sz="2000" i="1" dirty="0">
                <a:ln w="0"/>
                <a:solidFill>
                  <a:srgbClr val="493713"/>
                </a:solidFill>
              </a:rPr>
              <a:t>мировой войны Петергоф сильно пострадал: были разрушены и разграблены дворцы, украдены великолепные скульптуры фонтанов, уничтожены парки и сады. Но городу удалось сохранить этот чудесное творение Петра. Петергоф был восстановлен и засиял ярче прежнего.</a:t>
            </a:r>
            <a:br>
              <a:rPr lang="ru-RU" sz="2000" i="1" dirty="0">
                <a:ln w="0"/>
                <a:solidFill>
                  <a:srgbClr val="493713"/>
                </a:solidFill>
              </a:rPr>
            </a:br>
            <a:endParaRPr lang="ru-RU" sz="2000" i="1" dirty="0">
              <a:ln w="0"/>
              <a:solidFill>
                <a:srgbClr val="493713"/>
              </a:solidFill>
            </a:endParaRP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681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\Desktop\8б Полина и Яна\план-карт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5"/>
            <a:ext cx="8928992" cy="554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55776" y="476672"/>
            <a:ext cx="4392488" cy="4392488"/>
          </a:xfrm>
          <a:prstGeom prst="roundRect">
            <a:avLst/>
          </a:prstGeom>
          <a:solidFill>
            <a:srgbClr val="C5B171">
              <a:alpha val="48000"/>
            </a:srgbClr>
          </a:solidFill>
          <a:ln>
            <a:solidFill>
              <a:srgbClr val="C5B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82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26000">
              <a:schemeClr val="accent5">
                <a:lumMod val="20000"/>
                <a:lumOff val="8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ib\Desktop\8б Полина и Яна\карта пл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7" y="-17188"/>
            <a:ext cx="779595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ib\Desktop\8б Полина и Яна\кареееттаа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1" b="89883" l="4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432">
            <a:off x="4011473" y="845453"/>
            <a:ext cx="2592288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 flipV="1">
            <a:off x="4139952" y="2420888"/>
            <a:ext cx="2448272" cy="28803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2267744" y="2348880"/>
            <a:ext cx="1872208" cy="7200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763688" y="2348880"/>
            <a:ext cx="504056" cy="187220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63688" y="4221088"/>
            <a:ext cx="3024336" cy="136815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788024" y="5589240"/>
            <a:ext cx="2376264" cy="93610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C:\Users\bib\Desktop\8б Полина и Яна\кареееттаа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1" b="89883" l="4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117" flipH="1">
            <a:off x="861321" y="2634525"/>
            <a:ext cx="212228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bib\Desktop\8б Полина и Яна\кареееттаа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1" b="89883" l="4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1883">
            <a:off x="1045303" y="832787"/>
            <a:ext cx="244488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5364088" y="4293096"/>
            <a:ext cx="1800200" cy="223224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335854" y="3717032"/>
            <a:ext cx="28237" cy="5760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>
            <a:hlinkClick r:id="rId9" action="ppaction://hlinksldjump"/>
          </p:cNvPr>
          <p:cNvSpPr/>
          <p:nvPr/>
        </p:nvSpPr>
        <p:spPr>
          <a:xfrm>
            <a:off x="7164288" y="2636912"/>
            <a:ext cx="1152128" cy="115212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hlinkClick r:id="rId10" action="ppaction://hlinksldjump"/>
          </p:cNvPr>
          <p:cNvSpPr/>
          <p:nvPr/>
        </p:nvSpPr>
        <p:spPr>
          <a:xfrm>
            <a:off x="6948264" y="1222892"/>
            <a:ext cx="1152128" cy="115212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3" descr="C:\Users\bib\Desktop\8б Полина и Яна\кареееттааа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71" b="89883" l="4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4331">
            <a:off x="6037333" y="4847459"/>
            <a:ext cx="1821865" cy="14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bib\Desktop\8б Полина и Яна\кареееттааа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71" b="89883" l="40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6902" flipH="1" flipV="1">
            <a:off x="4925805" y="3326470"/>
            <a:ext cx="1419777" cy="119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Овал 32">
            <a:hlinkClick r:id="rId15" action="ppaction://hlinksldjump"/>
          </p:cNvPr>
          <p:cNvSpPr/>
          <p:nvPr/>
        </p:nvSpPr>
        <p:spPr>
          <a:xfrm>
            <a:off x="855917" y="985827"/>
            <a:ext cx="1152128" cy="115212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hlinkClick r:id="rId16" action="ppaction://hlinksldjump"/>
          </p:cNvPr>
          <p:cNvSpPr/>
          <p:nvPr/>
        </p:nvSpPr>
        <p:spPr>
          <a:xfrm>
            <a:off x="863588" y="4314266"/>
            <a:ext cx="1152128" cy="115212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hlinkClick r:id="rId17" action="ppaction://hlinksldjump"/>
          </p:cNvPr>
          <p:cNvSpPr/>
          <p:nvPr/>
        </p:nvSpPr>
        <p:spPr>
          <a:xfrm>
            <a:off x="5838383" y="4221088"/>
            <a:ext cx="1152128" cy="115212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hlinkClick r:id="rId18" action="ppaction://hlinksldjump"/>
          </p:cNvPr>
          <p:cNvSpPr/>
          <p:nvPr/>
        </p:nvSpPr>
        <p:spPr>
          <a:xfrm>
            <a:off x="7334939" y="5373216"/>
            <a:ext cx="1152128" cy="115212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hlinkClick r:id="rId19" action="ppaction://hlinksldjump"/>
          </p:cNvPr>
          <p:cNvSpPr/>
          <p:nvPr/>
        </p:nvSpPr>
        <p:spPr>
          <a:xfrm>
            <a:off x="2144899" y="2492896"/>
            <a:ext cx="1152128" cy="115212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hlinkClick r:id="rId20" action="ppaction://hlinksldjump"/>
          </p:cNvPr>
          <p:cNvSpPr/>
          <p:nvPr/>
        </p:nvSpPr>
        <p:spPr>
          <a:xfrm>
            <a:off x="3928763" y="5157192"/>
            <a:ext cx="1152128" cy="115212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4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93 0.14689 L -0.12587 0.105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-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87 0.10502 L -0.33056 0.094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9461 L -0.05504 0.376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14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0.11566 L 0.31337 0.304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9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37 0.30465 L 0.57327 0.440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6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13625 L -0.17327 -0.1889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6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27 -0.18899 L -0.17327 -0.2729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ень Победы_06 14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800000"/>
    </a:hlink>
    <a:folHlink>
      <a:srgbClr val="FFCC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1066</Words>
  <Application>Microsoft Office PowerPoint</Application>
  <PresentationFormat>Экран (4:3)</PresentationFormat>
  <Paragraphs>87</Paragraphs>
  <Slides>21</Slides>
  <Notes>1</Notes>
  <HiddenSlides>9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День Победы_06</vt:lpstr>
      <vt:lpstr>Экскурсия по Петергофу</vt:lpstr>
      <vt:lpstr>Содержание</vt:lpstr>
      <vt:lpstr>Обоснование</vt:lpstr>
      <vt:lpstr>Проблемная ситуация</vt:lpstr>
      <vt:lpstr>Цели и задачи </vt:lpstr>
      <vt:lpstr>Гипотеза </vt:lpstr>
      <vt:lpstr>История Петергофа</vt:lpstr>
      <vt:lpstr>Презентация PowerPoint</vt:lpstr>
      <vt:lpstr>Презентация PowerPoint</vt:lpstr>
      <vt:lpstr>Императорские конюшни</vt:lpstr>
      <vt:lpstr>Большой каскад</vt:lpstr>
      <vt:lpstr>Презентация PowerPoint</vt:lpstr>
      <vt:lpstr>Дворец Марли </vt:lpstr>
      <vt:lpstr>Руины Английского дворца</vt:lpstr>
      <vt:lpstr>Сампсониевский фонтан</vt:lpstr>
      <vt:lpstr>Самая большая гравюра в мире</vt:lpstr>
      <vt:lpstr>Царицын павильон</vt:lpstr>
      <vt:lpstr>Петропавловский собор</vt:lpstr>
      <vt:lpstr>Выводы</vt:lpstr>
      <vt:lpstr>СПАСИБО ЗА ВНИМАНИЕ</vt:lpstr>
      <vt:lpstr>Источники информации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Петергофу</dc:title>
  <dc:creator>BIB</dc:creator>
  <cp:lastModifiedBy>Acer</cp:lastModifiedBy>
  <cp:revision>35</cp:revision>
  <dcterms:created xsi:type="dcterms:W3CDTF">2018-04-24T12:27:44Z</dcterms:created>
  <dcterms:modified xsi:type="dcterms:W3CDTF">2018-05-14T04:41:54Z</dcterms:modified>
</cp:coreProperties>
</file>