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9"/>
  </p:notesMasterIdLst>
  <p:sldIdLst>
    <p:sldId id="258" r:id="rId3"/>
    <p:sldId id="271" r:id="rId4"/>
    <p:sldId id="259" r:id="rId5"/>
    <p:sldId id="288" r:id="rId6"/>
    <p:sldId id="290" r:id="rId7"/>
    <p:sldId id="260" r:id="rId8"/>
    <p:sldId id="307" r:id="rId9"/>
    <p:sldId id="308" r:id="rId10"/>
    <p:sldId id="292" r:id="rId11"/>
    <p:sldId id="310" r:id="rId12"/>
    <p:sldId id="297" r:id="rId13"/>
    <p:sldId id="301" r:id="rId14"/>
    <p:sldId id="275" r:id="rId15"/>
    <p:sldId id="274" r:id="rId16"/>
    <p:sldId id="303" r:id="rId17"/>
    <p:sldId id="332" r:id="rId18"/>
    <p:sldId id="277" r:id="rId19"/>
    <p:sldId id="316" r:id="rId20"/>
    <p:sldId id="317" r:id="rId21"/>
    <p:sldId id="304" r:id="rId22"/>
    <p:sldId id="305" r:id="rId23"/>
    <p:sldId id="306" r:id="rId24"/>
    <p:sldId id="319" r:id="rId25"/>
    <p:sldId id="325" r:id="rId26"/>
    <p:sldId id="326" r:id="rId27"/>
    <p:sldId id="278" r:id="rId28"/>
    <p:sldId id="321" r:id="rId29"/>
    <p:sldId id="269" r:id="rId30"/>
    <p:sldId id="322" r:id="rId31"/>
    <p:sldId id="328" r:id="rId32"/>
    <p:sldId id="284" r:id="rId33"/>
    <p:sldId id="331" r:id="rId34"/>
    <p:sldId id="285" r:id="rId35"/>
    <p:sldId id="329" r:id="rId36"/>
    <p:sldId id="320" r:id="rId37"/>
    <p:sldId id="28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239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Comic Sans MS" pitchFamily="66" charset="0"/>
              </a:defRPr>
            </a:pPr>
            <a:r>
              <a:rPr lang="ru-RU" sz="1800">
                <a:latin typeface="Comic Sans MS" pitchFamily="66" charset="0"/>
              </a:rPr>
              <a:t>Какая соль самая полезная?</a:t>
            </a:r>
          </a:p>
        </c:rich>
      </c:tx>
      <c:layout>
        <c:manualLayout>
          <c:xMode val="edge"/>
          <c:yMode val="edge"/>
          <c:x val="0.17378150151294144"/>
          <c:y val="2.460966869314263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9.4831200787401745E-2"/>
                  <c:y val="0.1774461122047248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3762860892388387"/>
                  <c:y val="-0.13644758858267786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5.4644192913385833E-2"/>
                  <c:y val="0.2027871555118114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000" b="1">
                    <a:latin typeface="Comic Sans MS" pitchFamily="66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поваренная</c:v>
                </c:pt>
                <c:pt idx="1">
                  <c:v>йодированная</c:v>
                </c:pt>
                <c:pt idx="2">
                  <c:v>морская</c:v>
                </c:pt>
                <c:pt idx="3">
                  <c:v>мелкая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9239865965584249"/>
          <c:y val="0.27187553619430732"/>
          <c:w val="0.39237376420836811"/>
          <c:h val="0.60093679103197151"/>
        </c:manualLayout>
      </c:layout>
      <c:txPr>
        <a:bodyPr/>
        <a:lstStyle/>
        <a:p>
          <a:pPr>
            <a:defRPr b="1"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Comic Sans MS" pitchFamily="66" charset="0"/>
              </a:defRPr>
            </a:pPr>
            <a:r>
              <a:rPr lang="ru-RU" sz="1800">
                <a:latin typeface="Comic Sans MS" pitchFamily="66" charset="0"/>
              </a:rPr>
              <a:t>Где используется соль кроме кулинарии?</a:t>
            </a:r>
          </a:p>
        </c:rich>
      </c:tx>
      <c:layout>
        <c:manualLayout>
          <c:xMode val="edge"/>
          <c:yMode val="edge"/>
          <c:x val="0.1833780988340889"/>
          <c:y val="7.736251527608051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Comic Sans MS" pitchFamily="66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творчество</c:v>
                </c:pt>
                <c:pt idx="1">
                  <c:v>медицина</c:v>
                </c:pt>
                <c:pt idx="2">
                  <c:v>химия</c:v>
                </c:pt>
                <c:pt idx="3">
                  <c:v>косметология</c:v>
                </c:pt>
                <c:pt idx="4">
                  <c:v>не знаю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43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6265774851307793"/>
          <c:y val="0.32055827130318965"/>
          <c:w val="0.41444630145764938"/>
          <c:h val="0.56070158871236375"/>
        </c:manualLayout>
      </c:layout>
      <c:txPr>
        <a:bodyPr/>
        <a:lstStyle/>
        <a:p>
          <a:pPr>
            <a:defRPr b="1"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Comic Sans MS" pitchFamily="66" charset="0"/>
              </a:defRPr>
            </a:pPr>
            <a:r>
              <a:rPr lang="ru-RU" sz="1800">
                <a:latin typeface="Comic Sans MS" pitchFamily="66" charset="0"/>
              </a:rPr>
              <a:t>Какие заболевания вызывает избыток соли?</a:t>
            </a:r>
          </a:p>
        </c:rich>
      </c:tx>
      <c:layout>
        <c:manualLayout>
          <c:xMode val="edge"/>
          <c:yMode val="edge"/>
          <c:x val="0.12708101877569158"/>
          <c:y val="5.467803998600759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733151177646941"/>
                  <c:y val="-0.17238974248580591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000" b="1">
                    <a:latin typeface="Comic Sans MS" pitchFamily="66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не знаю</c:v>
                </c:pt>
                <c:pt idx="1">
                  <c:v>гастрит, язва</c:v>
                </c:pt>
                <c:pt idx="2">
                  <c:v>сыпь</c:v>
                </c:pt>
                <c:pt idx="3">
                  <c:v>дырка в животе и даже смерть</c:v>
                </c:pt>
                <c:pt idx="4">
                  <c:v>обезвоживание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867740389956765"/>
          <c:y val="0.21285821919651271"/>
          <c:w val="0.37572044840546182"/>
          <c:h val="0.75424104620186938"/>
        </c:manualLayout>
      </c:layout>
      <c:txPr>
        <a:bodyPr/>
        <a:lstStyle/>
        <a:p>
          <a:pPr>
            <a:defRPr b="1">
              <a:latin typeface="Comic Sans MS" pitchFamily="66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6E2A-BE30-439F-BE20-B8ED03490344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6F2F6-C861-4120-AC2F-F098B6BBC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BCD2-74A8-4223-BDB4-A1E31F2780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A6B05F-BDC8-40DC-A288-4341D3852B6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56AC82-ED7A-4B27-B0BB-1FF0A9288B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images.yandex.kz/yandsearch?img_url=i2.guns.ru/forums/icons/forum_pictures/003626/3626882.jpg&amp;tld=kz&amp;p=1&amp;text=%D0%B4%D0%BE%D0%B1%D1%8B%D1%87%D0%B0%20%D1%81%D0%BE%D0%BB%D0%B8%20%D0%B2%20%D0%BA%D0%B0%D0%B7%D0%B0%D1%85%D1%81%D1%82%D0%B0%D0%BD%D0%B5&amp;noreask=1&amp;pos=54&amp;lr=10305&amp;rpt=simage" TargetMode="Externa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gif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42990.html" TargetMode="External"/><Relationship Id="rId7" Type="http://schemas.openxmlformats.org/officeDocument/2006/relationships/image" Target="../media/image82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0.gif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80.gif"/><Relationship Id="rId7" Type="http://schemas.openxmlformats.org/officeDocument/2006/relationships/image" Target="../media/image96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8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gif"/><Relationship Id="rId5" Type="http://schemas.openxmlformats.org/officeDocument/2006/relationships/image" Target="../media/image100.gif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gi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gif"/><Relationship Id="rId5" Type="http://schemas.openxmlformats.org/officeDocument/2006/relationships/image" Target="../media/image105.gif"/><Relationship Id="rId4" Type="http://schemas.openxmlformats.org/officeDocument/2006/relationships/image" Target="../media/image10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euroka.ru/okrmir/?cat=1&amp;sub=3&amp;num=9" TargetMode="External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asalt.ru/userdata/articles/81/body.files/image009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5258.html" TargetMode="External"/><Relationship Id="rId3" Type="http://schemas.openxmlformats.org/officeDocument/2006/relationships/hyperlink" Target="http://smiles.33b.ru/smile.80285.html" TargetMode="External"/><Relationship Id="rId7" Type="http://schemas.openxmlformats.org/officeDocument/2006/relationships/image" Target="../media/image24.gif"/><Relationship Id="rId12" Type="http://schemas.openxmlformats.org/officeDocument/2006/relationships/image" Target="../media/image2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miles.33b.ru/smile.105259.html" TargetMode="External"/><Relationship Id="rId11" Type="http://schemas.openxmlformats.org/officeDocument/2006/relationships/image" Target="../media/image26.gif"/><Relationship Id="rId5" Type="http://schemas.openxmlformats.org/officeDocument/2006/relationships/image" Target="../media/image23.gif"/><Relationship Id="rId10" Type="http://schemas.openxmlformats.org/officeDocument/2006/relationships/hyperlink" Target="http://smiles.33b.ru/smile.42989.html" TargetMode="External"/><Relationship Id="rId4" Type="http://schemas.openxmlformats.org/officeDocument/2006/relationships/image" Target="../media/image22.gif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8013728" cy="214314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Проект подготовил ученик 4К класса</a:t>
            </a:r>
          </a:p>
          <a:p>
            <a:pPr eaLnBrk="1" hangingPunct="1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                   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Хлющёв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Артём</a:t>
            </a:r>
          </a:p>
          <a:p>
            <a:pPr eaLnBrk="1" hangingPunct="1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r"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Руководитель: Ермачкова Г.Ю. </a:t>
            </a:r>
          </a:p>
          <a:p>
            <a:pPr algn="r"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71472" y="857232"/>
            <a:ext cx="8143932" cy="214314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perspectiveContrastingRightFacing"/>
              <a:lightRig rig="threePt" dir="t"/>
            </a:scene3d>
          </a:bodyPr>
          <a:lstStyle/>
          <a:p>
            <a:pPr algn="ctr" eaLnBrk="1" hangingPunct="1"/>
            <a:r>
              <a:rPr lang="ru-RU" sz="4400" cap="none" dirty="0" smtClean="0">
                <a:solidFill>
                  <a:srgbClr val="212387"/>
                </a:solidFill>
              </a:rPr>
              <a:t/>
            </a:r>
            <a:br>
              <a:rPr lang="ru-RU" sz="4400" cap="none" dirty="0" smtClean="0">
                <a:solidFill>
                  <a:srgbClr val="212387"/>
                </a:solidFill>
              </a:rPr>
            </a:br>
            <a:r>
              <a:rPr lang="ru-RU" sz="4400" cap="none" dirty="0" smtClean="0">
                <a:solidFill>
                  <a:srgbClr val="212387"/>
                </a:solidFill>
              </a:rPr>
              <a:t/>
            </a:r>
            <a:br>
              <a:rPr lang="ru-RU" sz="4400" cap="none" dirty="0" smtClean="0">
                <a:solidFill>
                  <a:srgbClr val="212387"/>
                </a:solidFill>
              </a:rPr>
            </a:br>
            <a:r>
              <a:rPr lang="ru-RU" sz="4400" cap="none" dirty="0" smtClean="0">
                <a:solidFill>
                  <a:srgbClr val="212387"/>
                </a:solidFill>
              </a:rPr>
              <a:t/>
            </a:r>
            <a:br>
              <a:rPr lang="ru-RU" sz="4400" cap="none" dirty="0" smtClean="0">
                <a:solidFill>
                  <a:srgbClr val="212387"/>
                </a:solidFill>
              </a:rPr>
            </a:br>
            <a:r>
              <a:rPr lang="ru-RU" sz="4400" b="1" cap="none" dirty="0" smtClean="0">
                <a:solidFill>
                  <a:srgbClr val="7030A0"/>
                </a:solidFill>
              </a:rPr>
              <a:t>ПРОЕКТ:</a:t>
            </a:r>
            <a:br>
              <a:rPr lang="ru-RU" sz="4400" b="1" cap="none" dirty="0" smtClean="0">
                <a:solidFill>
                  <a:srgbClr val="7030A0"/>
                </a:solidFill>
              </a:rPr>
            </a:br>
            <a:r>
              <a:rPr lang="ru-RU" sz="4400" b="1" cap="none" dirty="0" smtClean="0">
                <a:solidFill>
                  <a:srgbClr val="7030A0"/>
                </a:solidFill>
              </a:rPr>
              <a:t> « Полезна или вредна обычная  СОЛЬ»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43174" y="6611779"/>
            <a:ext cx="37861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LEVTINA\Pictures\смайлики\6737030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286256"/>
            <a:ext cx="2500330" cy="2571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      </a:t>
            </a:r>
            <a:r>
              <a:rPr lang="ru-RU" sz="2000" b="1" dirty="0" smtClean="0"/>
              <a:t>МАОУ «Лицей «</a:t>
            </a:r>
            <a:r>
              <a:rPr lang="ru-RU" sz="2000" b="1" dirty="0" err="1" smtClean="0"/>
              <a:t>Солярис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1029" name="Picture 5" descr="C:\Users\ALEVTINA\Pictures\смайлики\анимации ДЕТИ\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343524"/>
            <a:ext cx="1143000" cy="1514476"/>
          </a:xfrm>
          <a:prstGeom prst="rect">
            <a:avLst/>
          </a:prstGeom>
          <a:noFill/>
        </p:spPr>
      </p:pic>
      <p:pic>
        <p:nvPicPr>
          <p:cNvPr id="1036" name="Picture 12" descr="C:\Users\ALEVTINA\Pictures\смайлики\detia-80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5072074"/>
            <a:ext cx="1190625" cy="1447800"/>
          </a:xfrm>
          <a:prstGeom prst="rect">
            <a:avLst/>
          </a:prstGeom>
          <a:noFill/>
        </p:spPr>
      </p:pic>
      <p:pic>
        <p:nvPicPr>
          <p:cNvPr id="17409" name="Picture 1" descr="C:\Users\ALEVTINA\Desktop\i (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857232"/>
            <a:ext cx="1647825" cy="1428750"/>
          </a:xfrm>
          <a:prstGeom prst="octagon">
            <a:avLst/>
          </a:prstGeom>
          <a:noFill/>
        </p:spPr>
      </p:pic>
      <p:pic>
        <p:nvPicPr>
          <p:cNvPr id="17" name="Picture 19" descr="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915915">
            <a:off x="6287186" y="2644819"/>
            <a:ext cx="1924174" cy="64294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026" name="Picture 2" descr="C:\Users\user\Downloads\4 К 2017 год\ПРОЕКТ про СОЛЬ\IMG-ccac0e8663569860a99dab8b0d8357e9-V.jpg"/>
          <p:cNvPicPr>
            <a:picLocks noChangeAspect="1" noChangeArrowheads="1"/>
          </p:cNvPicPr>
          <p:nvPr/>
        </p:nvPicPr>
        <p:blipFill>
          <a:blip r:embed="rId7" cstate="print"/>
          <a:srcRect r="11111"/>
          <a:stretch>
            <a:fillRect/>
          </a:stretch>
        </p:blipFill>
        <p:spPr bwMode="auto">
          <a:xfrm>
            <a:off x="357158" y="285728"/>
            <a:ext cx="228601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29" y="511384"/>
            <a:ext cx="3186492" cy="20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28" y="2562321"/>
            <a:ext cx="3321093" cy="201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62" y="4581127"/>
            <a:ext cx="3172371" cy="211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20272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000108"/>
            <a:ext cx="59418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естественное  испарение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добыча соли со дна соленых озёр и морей, где она оседает.</a:t>
            </a:r>
          </a:p>
          <a:p>
            <a:pPr marL="285750" indent="-285750">
              <a:buClr>
                <a:srgbClr val="07B90B"/>
              </a:buClr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вываривание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 из-под земли добывают рассол, затем из него выпаривают воду и получают соль. </a:t>
            </a:r>
          </a:p>
          <a:p>
            <a:pPr marL="285750" indent="-285750">
              <a:buClr>
                <a:srgbClr val="07B90B"/>
              </a:buClr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выламывание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 «каменной» соли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подземных рудниках, находящихся на месте высохших морей. </a:t>
            </a:r>
          </a:p>
          <a:p>
            <a:pPr marL="285750" indent="-285750">
              <a:buClr>
                <a:srgbClr val="07B90B"/>
              </a:buClr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выжигание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раньше папуасы собирали в море куски дерева, пропитанные соленой водой, сжигали их и ели соленую золу. Похожим способом сейчас получают черную соль.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7B90B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07B90B"/>
              </a:buClr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2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Способы добычи соли</a:t>
            </a:r>
            <a:endParaRPr lang="ru-RU" sz="3600" i="1" dirty="0"/>
          </a:p>
        </p:txBody>
      </p:sp>
    </p:spTree>
    <p:extLst>
      <p:ext uri="{BB962C8B-B14F-4D97-AF65-F5344CB8AC3E}">
        <p14:creationId xmlns="" xmlns:p14="http://schemas.microsoft.com/office/powerpoint/2010/main" val="124119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bucket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быча соли на Бурлинском солепромысле комбайном АД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786214" cy="30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hotobuck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04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kz.yandex.net/i?id=35900059-66-72&amp;n=21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71876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Виды соли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714356"/>
            <a:ext cx="8305800" cy="5991244"/>
          </a:xfrm>
        </p:spPr>
        <p:txBody>
          <a:bodyPr>
            <a:normAutofit lnSpcReduction="10000"/>
          </a:bodyPr>
          <a:lstStyle/>
          <a:p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ru-RU" sz="3200" b="1" dirty="0" smtClean="0"/>
              <a:t>Каменная соль </a:t>
            </a:r>
            <a:r>
              <a:rPr lang="ru-RU" b="1" dirty="0" smtClean="0"/>
              <a:t>— </a:t>
            </a:r>
            <a:r>
              <a:rPr lang="ru-RU" dirty="0" smtClean="0"/>
              <a:t>неочищенный</a:t>
            </a:r>
            <a:r>
              <a:rPr lang="ru-RU" b="1" dirty="0" smtClean="0"/>
              <a:t> </a:t>
            </a:r>
            <a:r>
              <a:rPr lang="ru-RU" dirty="0" smtClean="0"/>
              <a:t>осветленный натуральный продукт (</a:t>
            </a:r>
            <a:r>
              <a:rPr lang="ru-RU" dirty="0" err="1" smtClean="0"/>
              <a:t>галит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ru-RU" sz="3200" b="1" dirty="0" smtClean="0"/>
              <a:t>Поваренная</a:t>
            </a:r>
            <a:r>
              <a:rPr lang="ru-RU" b="1" dirty="0" smtClean="0"/>
              <a:t> </a:t>
            </a:r>
            <a:r>
              <a:rPr lang="ru-RU" dirty="0" smtClean="0"/>
              <a:t>— очищенная промышленным способом каменная соль</a:t>
            </a:r>
            <a:r>
              <a:rPr lang="en-US" dirty="0" smtClean="0"/>
              <a:t>. </a:t>
            </a:r>
            <a:r>
              <a:rPr lang="ru-RU" dirty="0" smtClean="0"/>
              <a:t>Менее полезна потому, что удалены все полезные микроэлементы.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071834" cy="25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3444318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0" y="2023973"/>
            <a:ext cx="3151193" cy="256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94" y="142187"/>
            <a:ext cx="3044427" cy="2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2" y="3728487"/>
            <a:ext cx="2928371" cy="245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" y="142187"/>
            <a:ext cx="3136338" cy="253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" y="3641100"/>
            <a:ext cx="2981257" cy="253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287567" y="2675723"/>
            <a:ext cx="371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Черная соль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(индийская и костромская)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6188358"/>
            <a:ext cx="407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Филиппинская соль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(для морепродуктов и шоколада)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18" y="6173399"/>
            <a:ext cx="274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Мексиканская соль «Чили – Верде»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739" y="2634067"/>
            <a:ext cx="255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Розовая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гималайская соль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694" y="4584083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Красная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гавайская соль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482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71612"/>
            <a:ext cx="2411760" cy="153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" y="3836766"/>
            <a:ext cx="988607" cy="1930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6" y="4006798"/>
            <a:ext cx="2501235" cy="2101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4"/>
            <a:ext cx="2447052" cy="145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357298"/>
            <a:ext cx="1104601" cy="1849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1" y="3998072"/>
            <a:ext cx="2261924" cy="182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719205" y="10430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Виды соли: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500174"/>
            <a:ext cx="1187539" cy="157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32375" y="1142984"/>
            <a:ext cx="235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Поваренная соль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166" y="1142984"/>
            <a:ext cx="317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Мелкая соль «Экстра»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1616" y="5939380"/>
            <a:ext cx="327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Диетическая соль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(с калием и магнием)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52536" y="5773240"/>
            <a:ext cx="335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Соль с добавками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(йодированная и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фторированная</a:t>
            </a:r>
            <a:r>
              <a:rPr lang="ru-RU" b="1" dirty="0">
                <a:latin typeface="Comic Sans MS" pitchFamily="66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2133" y="2678705"/>
            <a:ext cx="186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Морская соль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46" y="4318207"/>
            <a:ext cx="2358246" cy="245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466">
            <a:off x="3696458" y="3008136"/>
            <a:ext cx="1500831" cy="199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5429256" y="1428736"/>
            <a:ext cx="922798" cy="353153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500298" y="1357298"/>
            <a:ext cx="1236800" cy="259061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713835" y="2215463"/>
            <a:ext cx="1430578" cy="1588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4366662" y="2205577"/>
            <a:ext cx="2648906" cy="1238099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1695742" y="2233292"/>
            <a:ext cx="3109311" cy="1500198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85720" y="357166"/>
            <a:ext cx="800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«Без соли не проживёшь»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7869589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Значение соли для организма человека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8596" y="428604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Соль – </a:t>
            </a:r>
            <a:r>
              <a:rPr lang="ru-RU" sz="2000" b="1" dirty="0" smtClean="0">
                <a:solidFill>
                  <a:srgbClr val="FF0000"/>
                </a:solidFill>
              </a:rPr>
              <a:t>обязательная</a:t>
            </a:r>
            <a:r>
              <a:rPr lang="ru-RU" sz="2000" b="1" dirty="0" smtClean="0"/>
              <a:t> составная часть организма человека. Соль поддерживает нормальную </a:t>
            </a:r>
            <a:r>
              <a:rPr lang="ru-RU" sz="2000" b="1" dirty="0" smtClean="0">
                <a:solidFill>
                  <a:srgbClr val="FF0000"/>
                </a:solidFill>
              </a:rPr>
              <a:t>деятельность клеток,</a:t>
            </a:r>
            <a:r>
              <a:rPr lang="ru-RU" sz="2000" b="1" dirty="0" smtClean="0"/>
              <a:t> из которых состоят все ткани и органы.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Из соли в </a:t>
            </a:r>
            <a:r>
              <a:rPr lang="ru-RU" sz="2000" b="1" dirty="0" smtClean="0">
                <a:solidFill>
                  <a:srgbClr val="FF0000"/>
                </a:solidFill>
              </a:rPr>
              <a:t>желудке</a:t>
            </a:r>
            <a:r>
              <a:rPr lang="ru-RU" sz="2000" b="1" dirty="0" smtClean="0"/>
              <a:t> вырабатывается </a:t>
            </a:r>
            <a:r>
              <a:rPr lang="ru-RU" sz="2000" b="1" dirty="0" smtClean="0">
                <a:solidFill>
                  <a:srgbClr val="FF0000"/>
                </a:solidFill>
              </a:rPr>
              <a:t>соляная кислота,</a:t>
            </a:r>
            <a:r>
              <a:rPr lang="ru-RU" sz="2000" b="1" dirty="0" smtClean="0"/>
              <a:t> без которой невозможно </a:t>
            </a:r>
            <a:r>
              <a:rPr lang="ru-RU" sz="2000" b="1" dirty="0" smtClean="0">
                <a:solidFill>
                  <a:srgbClr val="FF0000"/>
                </a:solidFill>
              </a:rPr>
              <a:t>переваривание пищи.</a:t>
            </a:r>
          </a:p>
          <a:p>
            <a:pPr marL="457200" indent="-457200"/>
            <a:r>
              <a:rPr lang="ru-RU" sz="2000" b="1" dirty="0" smtClean="0"/>
              <a:t>3.   </a:t>
            </a:r>
            <a:r>
              <a:rPr lang="ru-RU" sz="2000" b="1" dirty="0" smtClean="0">
                <a:solidFill>
                  <a:srgbClr val="FF0000"/>
                </a:solidFill>
              </a:rPr>
              <a:t>Суточная</a:t>
            </a:r>
            <a:r>
              <a:rPr lang="ru-RU" sz="2000" b="1" dirty="0" smtClean="0"/>
              <a:t> потребность в поваренной соли для взрослого человека составляет </a:t>
            </a:r>
            <a:r>
              <a:rPr lang="ru-RU" sz="2000" b="1" dirty="0" smtClean="0">
                <a:solidFill>
                  <a:srgbClr val="C00000"/>
                </a:solidFill>
              </a:rPr>
              <a:t>5 – 6  </a:t>
            </a:r>
            <a:r>
              <a:rPr lang="ru-RU" sz="2000" b="1" dirty="0" smtClean="0">
                <a:solidFill>
                  <a:srgbClr val="FF0000"/>
                </a:solidFill>
              </a:rPr>
              <a:t>граммов.</a:t>
            </a:r>
          </a:p>
          <a:p>
            <a:pPr marL="457200" indent="-457200"/>
            <a:r>
              <a:rPr lang="ru-RU" sz="2000" b="1" dirty="0" smtClean="0"/>
              <a:t>4.    Конечно, </a:t>
            </a:r>
            <a:r>
              <a:rPr lang="ru-RU" sz="2000" b="1" dirty="0" smtClean="0">
                <a:solidFill>
                  <a:srgbClr val="FF0000"/>
                </a:solidFill>
              </a:rPr>
              <a:t>злоупотреблением</a:t>
            </a:r>
            <a:r>
              <a:rPr lang="ru-RU" sz="2000" b="1" dirty="0" smtClean="0"/>
              <a:t> солью запросто можно загубить </a:t>
            </a:r>
            <a:r>
              <a:rPr lang="ru-RU" sz="2000" b="1" dirty="0" err="1" smtClean="0"/>
              <a:t>сердечно-сосудистую</a:t>
            </a:r>
            <a:r>
              <a:rPr lang="ru-RU" sz="2000" b="1" dirty="0" smtClean="0"/>
              <a:t> и мочевыделительную системы. Но это относится к </a:t>
            </a:r>
            <a:r>
              <a:rPr lang="ru-RU" sz="2000" b="1" dirty="0" smtClean="0">
                <a:solidFill>
                  <a:srgbClr val="FF0000"/>
                </a:solidFill>
              </a:rPr>
              <a:t>злоупотреблению любым продуктом.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</p:txBody>
      </p:sp>
      <p:pic>
        <p:nvPicPr>
          <p:cNvPr id="7" name="Picture 21" descr="Or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991100"/>
            <a:ext cx="2016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787" y="4857760"/>
            <a:ext cx="17002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23_0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 l="7571" t="32071" r="32071" b="16972"/>
          <a:stretch>
            <a:fillRect/>
          </a:stretch>
        </p:blipFill>
        <p:spPr bwMode="auto">
          <a:xfrm>
            <a:off x="4857752" y="5000636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C:\Users\ALEVTINA\Desktop\203253331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56340"/>
            <a:ext cx="2286016" cy="210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203"/>
            <a:ext cx="318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7B90B"/>
                </a:solidFill>
                <a:latin typeface="Comic Sans MS" pitchFamily="66" charset="0"/>
              </a:rPr>
              <a:t>Применение соли:</a:t>
            </a:r>
            <a:endParaRPr lang="ru-RU" sz="2000" b="1" dirty="0">
              <a:solidFill>
                <a:srgbClr val="07B90B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94" y="617155"/>
            <a:ext cx="3492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u="sng" dirty="0" smtClean="0">
                <a:latin typeface="Comic Sans MS" pitchFamily="66" charset="0"/>
              </a:rPr>
              <a:t>Кулинария</a:t>
            </a:r>
            <a:r>
              <a:rPr lang="ru-RU" b="1" dirty="0" smtClean="0">
                <a:latin typeface="Comic Sans MS" pitchFamily="66" charset="0"/>
              </a:rPr>
              <a:t> - </a:t>
            </a:r>
            <a:r>
              <a:rPr lang="ru-RU" sz="2000" b="1" dirty="0" smtClean="0">
                <a:solidFill>
                  <a:srgbClr val="07B90B"/>
                </a:solidFill>
                <a:latin typeface="Comic Sans MS" pitchFamily="66" charset="0"/>
              </a:rPr>
              <a:t>3%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Ежедневная готовка.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Консервация.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56138"/>
            <a:ext cx="4423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u="sng" dirty="0" smtClean="0">
                <a:latin typeface="Comic Sans MS" pitchFamily="66" charset="0"/>
              </a:rPr>
              <a:t>Медицина и косметология </a:t>
            </a:r>
            <a:r>
              <a:rPr lang="ru-RU" b="1" dirty="0" smtClean="0">
                <a:latin typeface="Comic Sans MS" pitchFamily="66" charset="0"/>
              </a:rPr>
              <a:t>- </a:t>
            </a:r>
            <a:r>
              <a:rPr lang="ru-RU" sz="2000" b="1" dirty="0" smtClean="0">
                <a:solidFill>
                  <a:srgbClr val="07B90B"/>
                </a:solidFill>
                <a:latin typeface="Comic Sans MS" pitchFamily="66" charset="0"/>
              </a:rPr>
              <a:t>9%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Солевые ванны, полоскания.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err="1" smtClean="0">
                <a:latin typeface="Comic Sans MS" pitchFamily="66" charset="0"/>
              </a:rPr>
              <a:t>Скрабы</a:t>
            </a:r>
            <a:r>
              <a:rPr lang="ru-RU" b="1" dirty="0" smtClean="0">
                <a:latin typeface="Comic Sans MS" pitchFamily="66" charset="0"/>
              </a:rPr>
              <a:t>, маски.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42" y="3894091"/>
            <a:ext cx="3492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u="sng" dirty="0" smtClean="0">
                <a:latin typeface="Comic Sans MS" pitchFamily="66" charset="0"/>
              </a:rPr>
              <a:t>Бытовое хозяйство </a:t>
            </a:r>
            <a:r>
              <a:rPr lang="ru-RU" b="1" dirty="0" smtClean="0">
                <a:latin typeface="Comic Sans MS" pitchFamily="66" charset="0"/>
              </a:rPr>
              <a:t>- </a:t>
            </a:r>
            <a:r>
              <a:rPr lang="ru-RU" sz="2000" b="1" dirty="0" smtClean="0">
                <a:solidFill>
                  <a:srgbClr val="07B90B"/>
                </a:solidFill>
                <a:latin typeface="Comic Sans MS" pitchFamily="66" charset="0"/>
              </a:rPr>
              <a:t>12%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Чистящее средство.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Творчество.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2916"/>
            <a:ext cx="46805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u="sng" dirty="0" smtClean="0">
                <a:latin typeface="Comic Sans MS" pitchFamily="66" charset="0"/>
              </a:rPr>
              <a:t>Химическая промышленность </a:t>
            </a:r>
            <a:r>
              <a:rPr lang="ru-RU" b="1" dirty="0" smtClean="0">
                <a:latin typeface="Comic Sans MS" pitchFamily="66" charset="0"/>
              </a:rPr>
              <a:t>-</a:t>
            </a:r>
            <a:r>
              <a:rPr lang="ru-RU" sz="2000" b="1" dirty="0" smtClean="0">
                <a:solidFill>
                  <a:srgbClr val="07B90B"/>
                </a:solidFill>
                <a:latin typeface="Comic Sans MS" pitchFamily="66" charset="0"/>
              </a:rPr>
              <a:t>76%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Техническая соль для дорог.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Производство соды, хлора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и соляной кислоты.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2130" y="208184"/>
            <a:ext cx="2284006" cy="170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486" y="5153875"/>
            <a:ext cx="1756499" cy="1603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199" y="3752687"/>
            <a:ext cx="2630063" cy="14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985" y="5047806"/>
            <a:ext cx="2316370" cy="159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956" y="2205929"/>
            <a:ext cx="2361046" cy="1254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913697"/>
            <a:ext cx="2048503" cy="183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456" y="274721"/>
            <a:ext cx="2188618" cy="163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728" y="3694485"/>
            <a:ext cx="2388659" cy="135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990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соли в сутки мы получаем из самых простых продуктов!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2444554"/>
              </p:ext>
            </p:extLst>
          </p:nvPr>
        </p:nvGraphicFramePr>
        <p:xfrm>
          <a:off x="395536" y="925840"/>
          <a:ext cx="3672408" cy="3931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9297"/>
                <a:gridCol w="2243111"/>
              </a:tblGrid>
              <a:tr h="5931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Продукты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Содержание соли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мг/100 гр.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Картофель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30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Капуста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4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Бананы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54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Яблоки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8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Молоко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120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Сыр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800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Яйцо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100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Свинина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80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Рыба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50-100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28003" y="809392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Видно, что даже в таких продуктах, как молоко, бананы и картофель содержится достаточное количество соли.</a:t>
            </a:r>
            <a:endParaRPr lang="ru-RU" b="1" dirty="0"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32134" y="1124744"/>
            <a:ext cx="1411874" cy="145846"/>
          </a:xfrm>
          <a:prstGeom prst="straightConnector1">
            <a:avLst/>
          </a:prstGeom>
          <a:ln w="38100">
            <a:solidFill>
              <a:srgbClr val="07B90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H="1">
            <a:off x="3301576" y="1409557"/>
            <a:ext cx="1226427" cy="693054"/>
          </a:xfrm>
          <a:prstGeom prst="straightConnector1">
            <a:avLst/>
          </a:prstGeom>
          <a:ln w="38100">
            <a:solidFill>
              <a:srgbClr val="07B90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32134" y="1556792"/>
            <a:ext cx="1411874" cy="1296144"/>
          </a:xfrm>
          <a:prstGeom prst="straightConnector1">
            <a:avLst/>
          </a:prstGeom>
          <a:ln w="38100">
            <a:solidFill>
              <a:srgbClr val="07B90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010331"/>
            <a:ext cx="869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B90B"/>
                </a:solidFill>
                <a:latin typeface="Comic Sans MS" pitchFamily="66" charset="0"/>
              </a:rPr>
              <a:t>Самые </a:t>
            </a:r>
            <a:r>
              <a:rPr lang="ru-RU" b="1" dirty="0">
                <a:solidFill>
                  <a:srgbClr val="07B90B"/>
                </a:solidFill>
                <a:latin typeface="Comic Sans MS" pitchFamily="66" charset="0"/>
              </a:rPr>
              <a:t>соленые </a:t>
            </a:r>
            <a:r>
              <a:rPr lang="ru-RU" b="1" dirty="0" smtClean="0">
                <a:solidFill>
                  <a:srgbClr val="07B90B"/>
                </a:solidFill>
                <a:latin typeface="Comic Sans MS" pitchFamily="66" charset="0"/>
              </a:rPr>
              <a:t>продукты:</a:t>
            </a:r>
            <a:endParaRPr lang="ru-RU" b="1" dirty="0">
              <a:solidFill>
                <a:srgbClr val="07B90B"/>
              </a:solidFill>
              <a:latin typeface="Comic Sans MS" pitchFamily="66" charset="0"/>
            </a:endParaRP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 Хлеб  - в 1 кусочке - 1 грамм соли.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 Копчености, колбасы, сосиски  - в 2 ломтиках – больше 1 грамма.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Пицца  </a:t>
            </a:r>
            <a:r>
              <a:rPr lang="ru-RU" b="1" dirty="0" smtClean="0">
                <a:latin typeface="Comic Sans MS" pitchFamily="66" charset="0"/>
              </a:rPr>
              <a:t>- в 1 куске </a:t>
            </a:r>
            <a:r>
              <a:rPr lang="ru-RU" b="1" dirty="0">
                <a:latin typeface="Comic Sans MS" pitchFamily="66" charset="0"/>
              </a:rPr>
              <a:t>более 3 </a:t>
            </a:r>
            <a:r>
              <a:rPr lang="ru-RU" b="1" dirty="0" smtClean="0">
                <a:latin typeface="Comic Sans MS" pitchFamily="66" charset="0"/>
              </a:rPr>
              <a:t>грамм.</a:t>
            </a:r>
            <a:endParaRPr lang="ru-RU" b="1" dirty="0">
              <a:latin typeface="Comic Sans MS" pitchFamily="66" charset="0"/>
            </a:endParaRP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 Бутерброды и гамбургеры  -  содержание соли просто огромное!</a:t>
            </a:r>
          </a:p>
          <a:p>
            <a:pPr marL="285750" indent="-285750">
              <a:buClr>
                <a:srgbClr val="07B90B"/>
              </a:buClr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 Чипсы </a:t>
            </a:r>
            <a:r>
              <a:rPr lang="ru-RU" b="1" dirty="0">
                <a:latin typeface="Comic Sans MS" pitchFamily="66" charset="0"/>
              </a:rPr>
              <a:t>и сухарики – чуть ли не на половину состоят из соли.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9" y="1909006"/>
            <a:ext cx="238125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39" y="1909006"/>
            <a:ext cx="2382956" cy="16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17" y="3630279"/>
            <a:ext cx="2409838" cy="16287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09" y="3547306"/>
            <a:ext cx="2413962" cy="179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4082501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8640"/>
            <a:ext cx="8572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+mj-lt"/>
                <a:cs typeface="Times New Roman" pitchFamily="18" charset="0"/>
              </a:rPr>
              <a:t>АНКЕТА «Соль </a:t>
            </a:r>
            <a:r>
              <a:rPr lang="ru-RU" sz="2800" b="1" i="1" dirty="0">
                <a:latin typeface="+mj-lt"/>
                <a:cs typeface="Times New Roman" pitchFamily="18" charset="0"/>
              </a:rPr>
              <a:t>и здоровье человека</a:t>
            </a:r>
            <a:r>
              <a:rPr lang="ru-RU" sz="2800" b="1" i="1" dirty="0" smtClean="0">
                <a:latin typeface="+mj-lt"/>
                <a:cs typeface="Times New Roman" pitchFamily="18" charset="0"/>
              </a:rPr>
              <a:t>»</a:t>
            </a:r>
          </a:p>
          <a:p>
            <a:r>
              <a:rPr lang="ru-RU" sz="1600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Как ты думаешь, нужна ли человеку соль?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да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нет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Какая соль самая полезная?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обычная поваренная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йодированная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морская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мелкая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Досаливаешь ли ты готовую еду (супы, салаты)?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да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иногда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каких продуктах, по твоему мнению, больше всего соли?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лимон, молоко, орехи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колбаса, чипсы, пицца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кофе, творог,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Часто ли ты и твоя семья покупает маринованные огурчики, ветчину или сухарики?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нет, никогда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иногда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да, часто</a:t>
            </a:r>
          </a:p>
          <a:p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Знаешь ли ты, чем вреден избыток соли, какие заболевания он вызывает?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Напиши.</a:t>
            </a:r>
          </a:p>
          <a:p>
            <a:r>
              <a:rPr lang="ru-RU" sz="1600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А где еще можно использовать соль, кроме кулинарии?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Напиши.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642918"/>
            <a:ext cx="2771818" cy="201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689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1552" y="3768078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B90B"/>
                </a:solidFill>
                <a:latin typeface="Comic Sans MS" pitchFamily="66" charset="0"/>
              </a:rPr>
              <a:t>Вывод: </a:t>
            </a:r>
            <a:r>
              <a:rPr lang="ru-RU" b="1" dirty="0" smtClean="0">
                <a:latin typeface="Comic Sans MS" pitchFamily="66" charset="0"/>
              </a:rPr>
              <a:t>большинство </a:t>
            </a:r>
            <a:r>
              <a:rPr lang="ru-RU" b="1" dirty="0">
                <a:latin typeface="Comic Sans MS" pitchFamily="66" charset="0"/>
              </a:rPr>
              <a:t>ребят знают, что самая полезная соль – морская. А вот о том, какие заболевания вызывает избыток соли и где еще, кроме кулинарии можно использовать соль – знают немногие!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705576448"/>
              </p:ext>
            </p:extLst>
          </p:nvPr>
        </p:nvGraphicFramePr>
        <p:xfrm>
          <a:off x="-180528" y="0"/>
          <a:ext cx="478802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600900867"/>
              </p:ext>
            </p:extLst>
          </p:nvPr>
        </p:nvGraphicFramePr>
        <p:xfrm>
          <a:off x="4139952" y="-171400"/>
          <a:ext cx="51125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124649079"/>
              </p:ext>
            </p:extLst>
          </p:nvPr>
        </p:nvGraphicFramePr>
        <p:xfrm>
          <a:off x="-468560" y="3141700"/>
          <a:ext cx="5760640" cy="37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93103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52736"/>
            <a:ext cx="82153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узнать всё о соли, рассказать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детям и взрослым о пользе и вреде соли и познакомить их с ее необычными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свойствами.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9297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Выяснить,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же такое соль и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попадает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нам на стол.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Узнать, зачем нужна соль, можно ли обойтись без неё? Рассмотреть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соли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 Исследовать свойства соли опытным путём.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Провести эксперимент по выращиванию кристаллов соли в домашних условиях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Оценить пользу и вред соли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6) Выяснить области применения соли.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929198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1) Изучение и сбор материала.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2) Анкетирование.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3) Опыты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Эксперимент.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4) Выводы.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21" y="15024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Соль – незаменимый продукт питания, о котором мы очень мало знаем.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14338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ГИПОТЕЗА: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</a:rPr>
              <a:t>СОЛЬ  ЯВЛЯЕТСЯ  ЗНАЧИМОЙ ДЛЯ ЖИЗНИ ЧЕЛОВЕКА, </a:t>
            </a:r>
          </a:p>
          <a:p>
            <a:r>
              <a:rPr lang="ru-RU" b="1" i="1" dirty="0" smtClean="0">
                <a:latin typeface="Times New Roman" pitchFamily="18" charset="0"/>
              </a:rPr>
              <a:t>                                                                     ХОТЯ ОНА СОЛЁНАЯ  И  НЕВКУСНАЯ.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746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Исследование  потребления поваренной соли учениками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 4К классе.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071678"/>
          <a:ext cx="8786810" cy="441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5787"/>
                <a:gridCol w="2731023"/>
              </a:tblGrid>
              <a:tr h="578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к соли</a:t>
                      </a:r>
                      <a:endParaRPr lang="ru-RU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чел.(%)</a:t>
                      </a:r>
                      <a:endParaRPr lang="ru-RU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838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Любят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солёное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(19%)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2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Имеют привычку досаливать еду.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(16%)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8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Дома готовят солёную пищу.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(28%)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8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Часто употребляют чипсы, сухарики и т.д. 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(37%)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0042"/>
            <a:ext cx="7921752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Исследование потребления поваренной соли родителями учеников  4К класса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7399"/>
          <a:ext cx="8715436" cy="444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874"/>
                <a:gridCol w="2723562"/>
              </a:tblGrid>
              <a:tr h="372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к соли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чел.(%)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834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Любят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солёное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(26%)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Имеют привычку досаливать еду.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Дома готовят солёную пищу.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(26%)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Часто употребляют чипсы, сухарики и т.д. 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(11%)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9144000" cy="1571636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chemeClr val="tx1"/>
                </a:solidFill>
                <a:latin typeface="+mj-lt"/>
              </a:rPr>
              <a:t>Вывод</a:t>
            </a:r>
            <a:r>
              <a:rPr lang="ru-RU" sz="2800" i="1" dirty="0" smtClean="0">
                <a:solidFill>
                  <a:schemeClr val="tx1"/>
                </a:solidFill>
                <a:latin typeface="+mj-lt"/>
              </a:rPr>
              <a:t>: поваренная соль важнейшее вещество для нашей жизни, и как всё остальное, хороша в меру</a:t>
            </a:r>
            <a:r>
              <a:rPr lang="ru-RU" sz="2800" i="1" dirty="0" smtClean="0">
                <a:latin typeface="+mj-lt"/>
              </a:rPr>
              <a:t>!</a:t>
            </a:r>
            <a:endParaRPr lang="ru-RU" sz="2800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714621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1. Но  в  больших  количествах  соль очень  вредна  организму!!!</a:t>
            </a:r>
            <a:endParaRPr lang="ru-RU" b="1" dirty="0"/>
          </a:p>
        </p:txBody>
      </p:sp>
      <p:pic>
        <p:nvPicPr>
          <p:cNvPr id="5" name="Picture 4" descr="ь_0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71472" y="350043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00430" y="3357562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Ограничьте потребление соли, чтобы снизить кровяное давление.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000397" cy="20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857232"/>
            <a:ext cx="24257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77119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помощью простых опытов я покажу, как можно использовать волшебные свойства соли вне кухни.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3357562"/>
            <a:ext cx="2347272" cy="270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95" y="1196752"/>
            <a:ext cx="5664957" cy="524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5214950"/>
            <a:ext cx="2027735" cy="108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Волна 12"/>
          <p:cNvSpPr/>
          <p:nvPr/>
        </p:nvSpPr>
        <p:spPr>
          <a:xfrm rot="1009884">
            <a:off x="6015646" y="1941950"/>
            <a:ext cx="1191976" cy="772601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Опыт № 1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46">
            <a:off x="1577754" y="2293832"/>
            <a:ext cx="1694000" cy="19168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643050"/>
            <a:ext cx="24257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071546"/>
            <a:ext cx="24257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Волна 13"/>
          <p:cNvSpPr/>
          <p:nvPr/>
        </p:nvSpPr>
        <p:spPr>
          <a:xfrm rot="1771335">
            <a:off x="4593708" y="2254654"/>
            <a:ext cx="1216686" cy="698639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Опыт № 2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Волна 14"/>
          <p:cNvSpPr/>
          <p:nvPr/>
        </p:nvSpPr>
        <p:spPr>
          <a:xfrm rot="1707921">
            <a:off x="2896883" y="2821824"/>
            <a:ext cx="1247602" cy="781514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Опыт № 3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1758623">
            <a:off x="1475278" y="3117007"/>
            <a:ext cx="1273362" cy="815030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Опыт № 4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523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Мои опыты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214422"/>
            <a:ext cx="867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Взял стаканчики, наполнил их  водой,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поставил в холодильник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C:\Users\ALEVTINA\Pictures\2 класс\DSC0688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143116"/>
            <a:ext cx="6357982" cy="29813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578645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Пресная вода замёрзла             </a:t>
            </a:r>
            <a:r>
              <a:rPr lang="ru-RU" b="1" dirty="0" smtClean="0">
                <a:solidFill>
                  <a:srgbClr val="0000CC"/>
                </a:solidFill>
              </a:rPr>
              <a:t>Солёная вода не замёрзла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Picture 30" descr="e4ba54bba489275673f5c2940e951c1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929198"/>
            <a:ext cx="407988" cy="690563"/>
          </a:xfrm>
          <a:prstGeom prst="rect">
            <a:avLst/>
          </a:prstGeom>
          <a:noFill/>
        </p:spPr>
      </p:pic>
      <p:pic>
        <p:nvPicPr>
          <p:cNvPr id="12" name="Picture 30" descr="e4ba54bba489275673f5c2940e951c1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929198"/>
            <a:ext cx="407988" cy="690563"/>
          </a:xfrm>
          <a:prstGeom prst="rect">
            <a:avLst/>
          </a:prstGeom>
          <a:noFill/>
        </p:spPr>
      </p:pic>
      <p:pic>
        <p:nvPicPr>
          <p:cNvPr id="6145" name="Picture 1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500438"/>
            <a:ext cx="609600" cy="609600"/>
          </a:xfrm>
          <a:prstGeom prst="rect">
            <a:avLst/>
          </a:prstGeom>
          <a:noFill/>
        </p:spPr>
      </p:pic>
      <p:pic>
        <p:nvPicPr>
          <p:cNvPr id="6146" name="Picture 2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3929066"/>
            <a:ext cx="609600" cy="609600"/>
          </a:xfrm>
          <a:prstGeom prst="rect">
            <a:avLst/>
          </a:prstGeom>
          <a:noFill/>
        </p:spPr>
      </p:pic>
      <p:pic>
        <p:nvPicPr>
          <p:cNvPr id="6147" name="Picture 3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3714752"/>
            <a:ext cx="609600" cy="609600"/>
          </a:xfrm>
          <a:prstGeom prst="rect">
            <a:avLst/>
          </a:prstGeom>
          <a:noFill/>
        </p:spPr>
      </p:pic>
      <p:pic>
        <p:nvPicPr>
          <p:cNvPr id="6148" name="Picture 4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786058"/>
            <a:ext cx="609600" cy="609600"/>
          </a:xfrm>
          <a:prstGeom prst="rect">
            <a:avLst/>
          </a:prstGeom>
          <a:noFill/>
        </p:spPr>
      </p:pic>
      <p:pic>
        <p:nvPicPr>
          <p:cNvPr id="6149" name="Picture 5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429000"/>
            <a:ext cx="609600" cy="609600"/>
          </a:xfrm>
          <a:prstGeom prst="rect">
            <a:avLst/>
          </a:prstGeom>
          <a:noFill/>
        </p:spPr>
      </p:pic>
      <p:pic>
        <p:nvPicPr>
          <p:cNvPr id="6150" name="Picture 6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643182"/>
            <a:ext cx="609600" cy="609600"/>
          </a:xfrm>
          <a:prstGeom prst="rect">
            <a:avLst/>
          </a:prstGeom>
          <a:noFill/>
        </p:spPr>
      </p:pic>
      <p:pic>
        <p:nvPicPr>
          <p:cNvPr id="6151" name="Picture 7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357166"/>
            <a:ext cx="600075" cy="600075"/>
          </a:xfrm>
          <a:prstGeom prst="rect">
            <a:avLst/>
          </a:prstGeom>
          <a:noFill/>
        </p:spPr>
      </p:pic>
      <p:pic>
        <p:nvPicPr>
          <p:cNvPr id="6152" name="Picture 8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5715016"/>
            <a:ext cx="600075" cy="600075"/>
          </a:xfrm>
          <a:prstGeom prst="rect">
            <a:avLst/>
          </a:prstGeom>
          <a:noFill/>
        </p:spPr>
      </p:pic>
      <p:pic>
        <p:nvPicPr>
          <p:cNvPr id="6153" name="Picture 9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500042"/>
            <a:ext cx="600075" cy="600075"/>
          </a:xfrm>
          <a:prstGeom prst="rect">
            <a:avLst/>
          </a:prstGeom>
          <a:noFill/>
        </p:spPr>
      </p:pic>
      <p:pic>
        <p:nvPicPr>
          <p:cNvPr id="6154" name="Picture 10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3116"/>
            <a:ext cx="600075" cy="600075"/>
          </a:xfrm>
          <a:prstGeom prst="rect">
            <a:avLst/>
          </a:prstGeom>
          <a:noFill/>
        </p:spPr>
      </p:pic>
      <p:pic>
        <p:nvPicPr>
          <p:cNvPr id="6155" name="Picture 11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714356"/>
            <a:ext cx="600075" cy="600075"/>
          </a:xfrm>
          <a:prstGeom prst="rect">
            <a:avLst/>
          </a:prstGeom>
          <a:noFill/>
        </p:spPr>
      </p:pic>
      <p:pic>
        <p:nvPicPr>
          <p:cNvPr id="6156" name="Picture 12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929330"/>
            <a:ext cx="60007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3876054" cy="4436689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 rot="20969914">
            <a:off x="798813" y="2417714"/>
            <a:ext cx="2465803" cy="1246434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Опыт №1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«Незамерзающая соль»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857496"/>
            <a:ext cx="2357454" cy="222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28596" y="507207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Солёная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вода при низких температурах не превращается в лёд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свойство соли иногда  используют зимой на дорогах.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user\Downloads\4 К 2017 год\ПРОЕКТ про СОЛЬ\IMG-fddbfd8b1b78b750d1b2156effa23c09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0355">
            <a:off x="5572132" y="428604"/>
            <a:ext cx="3238523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814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4 К 2017 год\ПРОЕКТ про СОЛЬ\IMG-6663e36cf230d37522e0eca6fbb3770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C:\Users\user\Downloads\4 К 2017 год\ПРОЕКТ про СОЛЬ\IMG-ccac0e8663569860a99dab8b0d8357e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952860" cy="2964645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 rot="19718957">
            <a:off x="391315" y="903523"/>
            <a:ext cx="2021702" cy="698639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Опыт № 2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357166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Эксперимент получения соли </a:t>
            </a:r>
          </a:p>
          <a:p>
            <a:pPr algn="ctr"/>
            <a:r>
              <a:rPr lang="ru-RU" sz="2400" b="1" i="1" dirty="0" smtClean="0"/>
              <a:t>из морской и водопроводной воды </a:t>
            </a:r>
            <a:endParaRPr lang="ru-RU" sz="2400" i="1" dirty="0"/>
          </a:p>
        </p:txBody>
      </p:sp>
      <p:pic>
        <p:nvPicPr>
          <p:cNvPr id="2050" name="Picture 2" descr="C:\Users\user\Downloads\4 К 2017 год\ПРОЕКТ про СОЛЬ\IMG-3c2c3ce6037f70a8b79af25558a4eab4-V.jpg"/>
          <p:cNvPicPr>
            <a:picLocks noChangeAspect="1" noChangeArrowheads="1"/>
          </p:cNvPicPr>
          <p:nvPr/>
        </p:nvPicPr>
        <p:blipFill>
          <a:blip r:embed="rId4"/>
          <a:srcRect t="42069"/>
          <a:stretch>
            <a:fillRect/>
          </a:stretch>
        </p:blipFill>
        <p:spPr bwMode="auto">
          <a:xfrm>
            <a:off x="428596" y="4500570"/>
            <a:ext cx="3807759" cy="1785950"/>
          </a:xfrm>
          <a:prstGeom prst="rect">
            <a:avLst/>
          </a:prstGeom>
          <a:noFill/>
        </p:spPr>
      </p:pic>
      <p:pic>
        <p:nvPicPr>
          <p:cNvPr id="14" name="Picture 4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500702"/>
            <a:ext cx="500066" cy="500066"/>
          </a:xfrm>
          <a:prstGeom prst="rect">
            <a:avLst/>
          </a:prstGeom>
          <a:noFill/>
        </p:spPr>
      </p:pic>
      <p:pic>
        <p:nvPicPr>
          <p:cNvPr id="3074" name="Picture 2" descr="C:\Users\user\Downloads\4 К 2017 год\ПРОЕКТ про СОЛЬ\IMG-5371f30b1a8288555cbcb9ba28cd2dfd-V.jpg"/>
          <p:cNvPicPr>
            <a:picLocks noChangeAspect="1" noChangeArrowheads="1"/>
          </p:cNvPicPr>
          <p:nvPr/>
        </p:nvPicPr>
        <p:blipFill>
          <a:blip r:embed="rId6"/>
          <a:srcRect l="3390" t="30075" b="9774"/>
          <a:stretch>
            <a:fillRect/>
          </a:stretch>
        </p:blipFill>
        <p:spPr bwMode="auto">
          <a:xfrm>
            <a:off x="4572000" y="4429132"/>
            <a:ext cx="4071934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1190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4 К 2017 год\ПРОЕКТ про СОЛЬ\detsad-72024-1452014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861798" cy="2143140"/>
          </a:xfrm>
          <a:prstGeom prst="rect">
            <a:avLst/>
          </a:prstGeom>
          <a:noFill/>
        </p:spPr>
      </p:pic>
      <p:pic>
        <p:nvPicPr>
          <p:cNvPr id="4098" name="Picture 2" descr="C:\Users\user\Downloads\4 К 2017 год\ПРОЕКТ про СОЛЬ\detsad-72024-1452014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2457450" cy="3281505"/>
          </a:xfrm>
          <a:prstGeom prst="rect">
            <a:avLst/>
          </a:prstGeom>
          <a:noFill/>
        </p:spPr>
      </p:pic>
      <p:pic>
        <p:nvPicPr>
          <p:cNvPr id="4099" name="Picture 3" descr="C:\Users\user\Downloads\4 К 2017 год\ПРОЕКТ про СОЛЬ\detsad-72024-14520143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786182" cy="2835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850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При испарении солёной воды</a:t>
            </a:r>
          </a:p>
          <a:p>
            <a:pPr algn="ctr"/>
            <a:r>
              <a:rPr lang="ru-RU" sz="2800" b="1" i="1" dirty="0" smtClean="0"/>
              <a:t> образуются  кристаллы</a:t>
            </a:r>
            <a:endParaRPr lang="ru-RU" sz="2800" b="1" i="1" dirty="0"/>
          </a:p>
        </p:txBody>
      </p:sp>
      <p:sp>
        <p:nvSpPr>
          <p:cNvPr id="10" name="Волна 9"/>
          <p:cNvSpPr/>
          <p:nvPr/>
        </p:nvSpPr>
        <p:spPr>
          <a:xfrm rot="20969914">
            <a:off x="6028284" y="1566334"/>
            <a:ext cx="2516720" cy="1317227"/>
          </a:xfrm>
          <a:prstGeom prst="wave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Опыт №3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«Кристаллизация  соли»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857488" y="4786322"/>
            <a:ext cx="540000" cy="540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2857496"/>
            <a:ext cx="540000" cy="540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143900" y="5786454"/>
            <a:ext cx="540000" cy="540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ALEVTINA\Pictures\смайлики\ng2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704850" cy="885825"/>
          </a:xfrm>
          <a:prstGeom prst="rect">
            <a:avLst/>
          </a:prstGeom>
          <a:noFill/>
        </p:spPr>
      </p:pic>
      <p:pic>
        <p:nvPicPr>
          <p:cNvPr id="23" name="Picture 4" descr="C:\Users\ALEVTINA\Pictures\смайлики\ng2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704850" cy="885825"/>
          </a:xfrm>
          <a:prstGeom prst="rect">
            <a:avLst/>
          </a:prstGeom>
          <a:noFill/>
        </p:spPr>
      </p:pic>
      <p:pic>
        <p:nvPicPr>
          <p:cNvPr id="14" name="Picture 4" descr="C:\Users\ALEVTINA\Pictures\смайлики\ng2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704850" cy="885825"/>
          </a:xfrm>
          <a:prstGeom prst="rect">
            <a:avLst/>
          </a:prstGeom>
          <a:noFill/>
        </p:spPr>
      </p:pic>
      <p:pic>
        <p:nvPicPr>
          <p:cNvPr id="5133" name="Picture 13" descr="C:\Users\ALEVTINA\Desktop\Звёздочки\0_62305_73d2e04f_S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609600" cy="6096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3657600" cy="4572000"/>
          </a:xfrm>
        </p:spPr>
        <p:txBody>
          <a:bodyPr/>
          <a:lstStyle/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5984" y="6611779"/>
            <a:ext cx="67151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071942"/>
            <a:ext cx="609600" cy="609600"/>
          </a:xfrm>
          <a:prstGeom prst="rect">
            <a:avLst/>
          </a:prstGeom>
          <a:noFill/>
        </p:spPr>
      </p:pic>
      <p:pic>
        <p:nvPicPr>
          <p:cNvPr id="5122" name="Picture 2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3071810"/>
            <a:ext cx="609600" cy="609600"/>
          </a:xfrm>
          <a:prstGeom prst="rect">
            <a:avLst/>
          </a:prstGeom>
          <a:noFill/>
        </p:spPr>
      </p:pic>
      <p:pic>
        <p:nvPicPr>
          <p:cNvPr id="5123" name="Picture 3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5357826"/>
            <a:ext cx="609600" cy="609600"/>
          </a:xfrm>
          <a:prstGeom prst="rect">
            <a:avLst/>
          </a:prstGeom>
          <a:noFill/>
        </p:spPr>
      </p:pic>
      <p:pic>
        <p:nvPicPr>
          <p:cNvPr id="5124" name="Picture 4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143512"/>
            <a:ext cx="609600" cy="609600"/>
          </a:xfrm>
          <a:prstGeom prst="rect">
            <a:avLst/>
          </a:prstGeom>
          <a:noFill/>
        </p:spPr>
      </p:pic>
      <p:pic>
        <p:nvPicPr>
          <p:cNvPr id="5126" name="Picture 6" descr="C:\Users\ALEVTINA\Desktop\Звёздочки\0_62303_b95cd569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643050"/>
            <a:ext cx="609600" cy="609600"/>
          </a:xfrm>
          <a:prstGeom prst="rect">
            <a:avLst/>
          </a:prstGeom>
          <a:noFill/>
        </p:spPr>
      </p:pic>
      <p:pic>
        <p:nvPicPr>
          <p:cNvPr id="5127" name="Picture 7" descr="C:\Users\ALEVTINA\Desktop\Звёздочки\0_62303_b95cd569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142984"/>
            <a:ext cx="609600" cy="609600"/>
          </a:xfrm>
          <a:prstGeom prst="rect">
            <a:avLst/>
          </a:prstGeom>
          <a:noFill/>
        </p:spPr>
      </p:pic>
      <p:pic>
        <p:nvPicPr>
          <p:cNvPr id="5128" name="Picture 8" descr="C:\Users\ALEVTINA\Desktop\Звёздочки\0_62303_b95cd569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857232"/>
            <a:ext cx="609600" cy="609600"/>
          </a:xfrm>
          <a:prstGeom prst="rect">
            <a:avLst/>
          </a:prstGeom>
          <a:noFill/>
        </p:spPr>
      </p:pic>
      <p:pic>
        <p:nvPicPr>
          <p:cNvPr id="5129" name="Picture 9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857364"/>
            <a:ext cx="609600" cy="609600"/>
          </a:xfrm>
          <a:prstGeom prst="rect">
            <a:avLst/>
          </a:prstGeom>
          <a:noFill/>
        </p:spPr>
      </p:pic>
      <p:pic>
        <p:nvPicPr>
          <p:cNvPr id="5130" name="Picture 10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609600" cy="609600"/>
          </a:xfrm>
          <a:prstGeom prst="rect">
            <a:avLst/>
          </a:prstGeom>
          <a:noFill/>
        </p:spPr>
      </p:pic>
      <p:pic>
        <p:nvPicPr>
          <p:cNvPr id="5131" name="Picture 11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8"/>
            <a:ext cx="609600" cy="609600"/>
          </a:xfrm>
          <a:prstGeom prst="rect">
            <a:avLst/>
          </a:prstGeom>
          <a:noFill/>
        </p:spPr>
      </p:pic>
      <p:pic>
        <p:nvPicPr>
          <p:cNvPr id="5132" name="Picture 12" descr="C:\Users\ALEVTINA\Desktop\Звёздочки\0_62305_73d2e04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636"/>
            <a:ext cx="609600" cy="609600"/>
          </a:xfrm>
          <a:prstGeom prst="rect">
            <a:avLst/>
          </a:prstGeom>
          <a:noFill/>
        </p:spPr>
      </p:pic>
      <p:pic>
        <p:nvPicPr>
          <p:cNvPr id="5134" name="Picture 14" descr="C:\Users\ALEVTINA\Desktop\Звёздочки\0_62308_a3dc5c10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000108"/>
            <a:ext cx="609600" cy="609600"/>
          </a:xfrm>
          <a:prstGeom prst="rect">
            <a:avLst/>
          </a:prstGeom>
          <a:noFill/>
        </p:spPr>
      </p:pic>
      <p:pic>
        <p:nvPicPr>
          <p:cNvPr id="5135" name="Picture 15" descr="C:\Users\ALEVTINA\Desktop\Звёздочки\0_62308_a3dc5c10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000372"/>
            <a:ext cx="609600" cy="609600"/>
          </a:xfrm>
          <a:prstGeom prst="rect">
            <a:avLst/>
          </a:prstGeom>
          <a:noFill/>
        </p:spPr>
      </p:pic>
      <p:pic>
        <p:nvPicPr>
          <p:cNvPr id="5136" name="Picture 16" descr="C:\Users\ALEVTINA\Desktop\Звёздочки\0_62308_a3dc5c10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285728"/>
            <a:ext cx="609600" cy="609600"/>
          </a:xfrm>
          <a:prstGeom prst="rect">
            <a:avLst/>
          </a:prstGeom>
          <a:noFill/>
        </p:spPr>
      </p:pic>
      <p:pic>
        <p:nvPicPr>
          <p:cNvPr id="5137" name="Picture 17" descr="C:\Users\ALEVTINA\Desktop\Звёздочки\0_62308_a3dc5c10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500174"/>
            <a:ext cx="609600" cy="609600"/>
          </a:xfrm>
          <a:prstGeom prst="rect">
            <a:avLst/>
          </a:prstGeom>
          <a:noFill/>
        </p:spPr>
      </p:pic>
      <p:pic>
        <p:nvPicPr>
          <p:cNvPr id="5138" name="Picture 18" descr="C:\Users\ALEVTINA\Desktop\Звёздочки\0_6230b_4b45454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86190"/>
            <a:ext cx="609600" cy="609600"/>
          </a:xfrm>
          <a:prstGeom prst="rect">
            <a:avLst/>
          </a:prstGeom>
          <a:noFill/>
        </p:spPr>
      </p:pic>
      <p:pic>
        <p:nvPicPr>
          <p:cNvPr id="5139" name="Picture 19" descr="C:\Users\ALEVTINA\Desktop\Звёздочки\0_6230b_4b45454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071810"/>
            <a:ext cx="609600" cy="609600"/>
          </a:xfrm>
          <a:prstGeom prst="rect">
            <a:avLst/>
          </a:prstGeom>
          <a:noFill/>
        </p:spPr>
      </p:pic>
      <p:pic>
        <p:nvPicPr>
          <p:cNvPr id="5140" name="Picture 20" descr="C:\Users\ALEVTINA\Desktop\Звёздочки\0_6230b_4b45454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929330"/>
            <a:ext cx="609600" cy="609600"/>
          </a:xfrm>
          <a:prstGeom prst="rect">
            <a:avLst/>
          </a:prstGeom>
          <a:noFill/>
        </p:spPr>
      </p:pic>
      <p:pic>
        <p:nvPicPr>
          <p:cNvPr id="5141" name="Picture 21" descr="C:\Users\ALEVTINA\Desktop\Звёздочки\0_6230b_4b45454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1071546"/>
            <a:ext cx="609600" cy="609600"/>
          </a:xfrm>
          <a:prstGeom prst="rect">
            <a:avLst/>
          </a:prstGeom>
          <a:noFill/>
        </p:spPr>
      </p:pic>
      <p:pic>
        <p:nvPicPr>
          <p:cNvPr id="5142" name="Picture 22" descr="C:\Users\ALEVTINA\Desktop\Звёздочки\0_6230b_4b454547_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3500438"/>
            <a:ext cx="609600" cy="6096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500034" y="285728"/>
            <a:ext cx="38576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обычной соли вырастил кристаллы на веточках деревьев. 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Кристаллы получаются очень красивые, моя ветка стала серебристой, как после мороза.</a:t>
            </a:r>
          </a:p>
        </p:txBody>
      </p:sp>
      <p:pic>
        <p:nvPicPr>
          <p:cNvPr id="2050" name="Picture 2" descr="C:\Users\user\Downloads\4 К 2017 год\ПРОЕКТ про СОЛЬ\detsad-72024-14520124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000240"/>
            <a:ext cx="3971930" cy="297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5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423862" cy="3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6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000372"/>
            <a:ext cx="14398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7154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Вот такие  веточки ели у меня получились.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Все думали, что они снегом покрыты.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9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7200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78632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14351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5716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42860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5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860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гол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478632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42913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40" y="537687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64357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40" y="568167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214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40" y="552927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го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004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643578"/>
            <a:ext cx="600075" cy="600075"/>
          </a:xfrm>
          <a:prstGeom prst="rect">
            <a:avLst/>
          </a:prstGeom>
          <a:noFill/>
        </p:spPr>
      </p:pic>
      <p:pic>
        <p:nvPicPr>
          <p:cNvPr id="4098" name="Picture 2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142984"/>
            <a:ext cx="600075" cy="600075"/>
          </a:xfrm>
          <a:prstGeom prst="rect">
            <a:avLst/>
          </a:prstGeom>
          <a:noFill/>
        </p:spPr>
      </p:pic>
      <p:pic>
        <p:nvPicPr>
          <p:cNvPr id="4099" name="Picture 3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1071546"/>
            <a:ext cx="600075" cy="600075"/>
          </a:xfrm>
          <a:prstGeom prst="rect">
            <a:avLst/>
          </a:prstGeom>
          <a:noFill/>
        </p:spPr>
      </p:pic>
      <p:pic>
        <p:nvPicPr>
          <p:cNvPr id="4100" name="Picture 4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4686"/>
            <a:ext cx="600075" cy="600075"/>
          </a:xfrm>
          <a:prstGeom prst="rect">
            <a:avLst/>
          </a:prstGeom>
          <a:noFill/>
        </p:spPr>
      </p:pic>
      <p:pic>
        <p:nvPicPr>
          <p:cNvPr id="4102" name="Picture 6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3925" y="2428868"/>
            <a:ext cx="600075" cy="600075"/>
          </a:xfrm>
          <a:prstGeom prst="rect">
            <a:avLst/>
          </a:prstGeom>
          <a:noFill/>
        </p:spPr>
      </p:pic>
      <p:pic>
        <p:nvPicPr>
          <p:cNvPr id="4103" name="Picture 7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6257925"/>
            <a:ext cx="600075" cy="600075"/>
          </a:xfrm>
          <a:prstGeom prst="rect">
            <a:avLst/>
          </a:prstGeom>
          <a:noFill/>
        </p:spPr>
      </p:pic>
      <p:pic>
        <p:nvPicPr>
          <p:cNvPr id="4104" name="Picture 8" descr="C:\Users\ALEVTINA\Desktop\Звёздочки\0_6230d_5cc69f17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6000768"/>
            <a:ext cx="600075" cy="600075"/>
          </a:xfrm>
          <a:prstGeom prst="rect">
            <a:avLst/>
          </a:prstGeom>
          <a:noFill/>
        </p:spPr>
      </p:pic>
      <p:pic>
        <p:nvPicPr>
          <p:cNvPr id="38" name="Рисунок 37" descr="C:\Users\ALEVTINA\Pictures\2 класс\DSC0689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257654">
            <a:off x="3214678" y="2928934"/>
            <a:ext cx="3929090" cy="2928958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Содержание работы:</a:t>
            </a:r>
            <a:endParaRPr lang="ru-RU" sz="4000" b="1" i="1" cap="none" dirty="0" smtClean="0">
              <a:solidFill>
                <a:schemeClr val="tx1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8391554" cy="4873625"/>
          </a:xfrm>
        </p:spPr>
        <p:txBody>
          <a:bodyPr>
            <a:normAutofit/>
          </a:bodyPr>
          <a:lstStyle/>
          <a:p>
            <a:pPr lvl="1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1.Узнать как можно больше о соли из журналов, интернета.</a:t>
            </a:r>
          </a:p>
          <a:p>
            <a:pPr lvl="1"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2. Провести опыты с солью и самостоятельно вырастить кристаллы соли.</a:t>
            </a:r>
          </a:p>
          <a:p>
            <a:pPr lvl="1" eaLnBrk="1" hangingPunct="1">
              <a:buFont typeface="Wingdings 2" pitchFamily="18" charset="2"/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3. Познакомиться с пословицами и поговорками о соли.</a:t>
            </a:r>
          </a:p>
          <a:p>
            <a:pPr lvl="1"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4. Приготовить солёное тесто и сделать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из него игрушки.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5984" y="6611779"/>
            <a:ext cx="66437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novost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43446"/>
            <a:ext cx="2428860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LEVTINA\Desktop\36865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56"/>
            <a:ext cx="9143999" cy="6866312"/>
          </a:xfrm>
          <a:prstGeom prst="rect">
            <a:avLst/>
          </a:prstGeom>
          <a:noFill/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" y="260350"/>
            <a:ext cx="5214942" cy="5619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Солёная </a:t>
            </a:r>
            <a:r>
              <a:rPr lang="ru-RU" sz="3600" b="1" kern="10" dirty="0"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вода</a:t>
            </a:r>
          </a:p>
        </p:txBody>
      </p:sp>
      <p:pic>
        <p:nvPicPr>
          <p:cNvPr id="31749" name="Picture 5" descr="IMG_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626634">
            <a:off x="6044371" y="4709135"/>
            <a:ext cx="2651598" cy="179716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43174" y="6611779"/>
            <a:ext cx="70008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5" descr="f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9"/>
            <a:ext cx="571503" cy="26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 descr="fish_floppi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86454"/>
            <a:ext cx="6001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 descr="f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6286520"/>
            <a:ext cx="594476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 descr="AG00178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86322"/>
            <a:ext cx="2811462" cy="1679575"/>
          </a:xfrm>
          <a:prstGeom prst="rect">
            <a:avLst/>
          </a:prstGeom>
          <a:noFill/>
        </p:spPr>
      </p:pic>
      <p:sp>
        <p:nvSpPr>
          <p:cNvPr id="12" name="Волна 11"/>
          <p:cNvSpPr/>
          <p:nvPr/>
        </p:nvSpPr>
        <p:spPr>
          <a:xfrm>
            <a:off x="5500694" y="1285860"/>
            <a:ext cx="2880320" cy="158474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1"/>
          </a:solidFill>
          <a:ln>
            <a:solidFill>
              <a:srgbClr val="07B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Опыт № 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«Эффект Мертвого моря»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5" y="28572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Израиле находится  Море Соли, больше известное,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Мёртвое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море - это самый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солёный водоём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планете. Купаясь там, невозможно утонуть. Не верите? Сейчас я докажу вам это!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779" y="5429264"/>
            <a:ext cx="857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солёной воде тела намного легче, чем в пресной. Вы можете это проверить, если искупаетесь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Мёртвом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море.</a:t>
            </a:r>
            <a:r>
              <a:rPr lang="ru-RU" b="1" dirty="0">
                <a:latin typeface="Comic Sans MS" pitchFamily="66" charset="0"/>
              </a:rPr>
              <a:t>	</a:t>
            </a:r>
          </a:p>
        </p:txBody>
      </p:sp>
      <p:pic>
        <p:nvPicPr>
          <p:cNvPr id="3074" name="Picture 2" descr="C:\Users\user\Downloads\4 К 2017 год\ПРОЕКТ про СОЛЬ\detsad-72024-1452012059.jpg"/>
          <p:cNvPicPr>
            <a:picLocks noChangeAspect="1" noChangeArrowheads="1"/>
          </p:cNvPicPr>
          <p:nvPr/>
        </p:nvPicPr>
        <p:blipFill>
          <a:blip r:embed="rId2"/>
          <a:srcRect l="12238" t="63960" r="15866"/>
          <a:stretch>
            <a:fillRect/>
          </a:stretch>
        </p:blipFill>
        <p:spPr bwMode="auto">
          <a:xfrm>
            <a:off x="5000628" y="2500306"/>
            <a:ext cx="3714776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user\Downloads\4 К 2017 год\ПРОЕКТ про СОЛЬ\detsad-72024-1452012123.jpg"/>
          <p:cNvPicPr>
            <a:picLocks noChangeAspect="1" noChangeArrowheads="1"/>
          </p:cNvPicPr>
          <p:nvPr/>
        </p:nvPicPr>
        <p:blipFill>
          <a:blip r:embed="rId3"/>
          <a:srcRect t="66524" r="10467"/>
          <a:stretch>
            <a:fillRect/>
          </a:stretch>
        </p:blipFill>
        <p:spPr bwMode="auto">
          <a:xfrm>
            <a:off x="357158" y="2071678"/>
            <a:ext cx="4357718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19320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534400" cy="85725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Лепка из солёного теста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ownloads\4 К 2017 год\ПРОЕКТ про СОЛЬ\IMG-e8d34119658ac11091d39ff6f483433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14327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ownloads\4 К 2017 год\ПРОЕКТ про СОЛЬ\IMG-efb309a7b6f7b6656bf9220087feae4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ownloads\4 К 2017 год\ПРОЕКТ про СОЛЬ\IMG-3157c60b6e31f5b4f69f49255565dc5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4 К 2017 год\ПРОЕКТ про СОЛЬ\IMG-af3c89c043edb81657a648eb661e42bf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71942"/>
            <a:ext cx="3238480" cy="2428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ownloads\4 К 2017 год\ПРОЕКТ про СОЛЬ\IMG-aad102be233169187f9c9db14050a2c7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071678"/>
            <a:ext cx="4643427" cy="3482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077072"/>
            <a:ext cx="793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это не только приправа! Соль – это настоящее волшебство…</a:t>
            </a:r>
          </a:p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Выводы,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которые можно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сделать в конце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исследования,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полностью доказывают верность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моей гипотезы: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0608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43677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необходима каждому человеку, но ее потребление, как оказалось, необходимо снижать.  Сделать это легко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Покупайте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свежие, а не консервированные овощи.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Готовьте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молочные каши без соли. 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ешьте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пиццу, гамбургеры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соленые орешки.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добавлять в еду майонез. Готовьте соусы из сметаны, растительного масла и лимонного сока. 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Чипсы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сухарики – исключите из своего рациона раз и навсегда!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35718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7B90B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полезная соль – морская.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96" y="4375822"/>
            <a:ext cx="4176464" cy="236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58276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858280" cy="571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В ходе работы над проектом мною  были изучены значение соли для человека и окружающего мира, её свойства и применение.</a:t>
            </a:r>
          </a:p>
          <a:p>
            <a:r>
              <a:rPr lang="ru-RU" sz="1600" b="1" dirty="0" smtClean="0"/>
              <a:t>    </a:t>
            </a:r>
          </a:p>
          <a:p>
            <a:r>
              <a:rPr lang="ru-RU" sz="1600" b="1" dirty="0" smtClean="0"/>
              <a:t>     В ходе проведенного эксперимента я  доказал, что соль, пригодную в пищу, можно получить без применения каких-либо специальных устройств </a:t>
            </a:r>
          </a:p>
          <a:p>
            <a:r>
              <a:rPr lang="ru-RU" sz="1600" b="1" dirty="0" smtClean="0"/>
              <a:t> и приспособлений путём её выпаривания из морской воды.</a:t>
            </a:r>
          </a:p>
          <a:p>
            <a:r>
              <a:rPr lang="ru-RU" sz="1600" b="1" dirty="0" smtClean="0"/>
              <a:t>      </a:t>
            </a:r>
          </a:p>
          <a:p>
            <a:r>
              <a:rPr lang="ru-RU" sz="1600" b="1" dirty="0" smtClean="0"/>
              <a:t>      В результате работы над проектом я  сделал  вывод о том, что основным принципом производства морской соли является испарение воды. Такой способ получения соли является самым экологически чистым, дешевым и общедоступным.</a:t>
            </a:r>
          </a:p>
          <a:p>
            <a:r>
              <a:rPr lang="ru-RU" sz="1600" b="1" dirty="0" smtClean="0"/>
              <a:t>     </a:t>
            </a:r>
          </a:p>
          <a:p>
            <a:r>
              <a:rPr lang="ru-RU" sz="1600" b="1" dirty="0" smtClean="0"/>
              <a:t>      В ходе исследовательской работы я научилась работать с книгами, </a:t>
            </a:r>
          </a:p>
          <a:p>
            <a:r>
              <a:rPr lang="ru-RU" sz="1600" b="1" dirty="0" smtClean="0"/>
              <a:t>узнавать из них то, что до меня уже знали другие люди. Я понял, что самые простые и знакомые вещи могут быть необычными. Изучение соли невозможно провести даже за один год. Хочется узнать, как добывают соль, как она образуется, что еще интересного и удивительного можно сделать с её помощью. </a:t>
            </a:r>
          </a:p>
          <a:p>
            <a:r>
              <a:rPr lang="ru-RU" sz="1600" b="1" dirty="0" smtClean="0"/>
              <a:t>    </a:t>
            </a:r>
          </a:p>
          <a:p>
            <a:r>
              <a:rPr lang="ru-RU" sz="1600" b="1" dirty="0" smtClean="0"/>
              <a:t>     Таким образом, я доказал своим исследованием, что соль является значимой частью жизнедеятельности человека.  </a:t>
            </a:r>
          </a:p>
          <a:p>
            <a:r>
              <a:rPr lang="ru-RU" sz="1600" b="1" dirty="0" smtClean="0"/>
              <a:t>     Цель эксперимента достигнута, гипотеза подтвердилась.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Заключение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534400" cy="15001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Самым известным месторождением соли в России является озеро Баскунчак</a:t>
            </a:r>
          </a:p>
        </p:txBody>
      </p:sp>
      <p:pic>
        <p:nvPicPr>
          <p:cNvPr id="10243" name="Picture 4" descr="geogr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50"/>
            <a:ext cx="3429000" cy="245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000496" y="1643050"/>
            <a:ext cx="47831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Озеро Баскунчак является крупнейшим месторождением </a:t>
            </a:r>
            <a:r>
              <a:rPr lang="ru-RU" sz="2000" dirty="0" smtClean="0">
                <a:latin typeface="Tahoma" pitchFamily="34" charset="0"/>
              </a:rPr>
              <a:t>соли в России. </a:t>
            </a:r>
            <a:r>
              <a:rPr lang="ru-RU" sz="2000" dirty="0">
                <a:latin typeface="Tahoma" pitchFamily="34" charset="0"/>
              </a:rPr>
              <a:t>Оно расположено в Ахтубинском районе Астраханской области - в северной части Прикаспийской </a:t>
            </a:r>
            <a:r>
              <a:rPr lang="ru-RU" sz="2000" dirty="0" smtClean="0">
                <a:latin typeface="Tahoma" pitchFamily="34" charset="0"/>
              </a:rPr>
              <a:t>низменности. </a:t>
            </a:r>
            <a:endParaRPr lang="ru-RU" sz="2000" dirty="0">
              <a:latin typeface="Tahoma" pitchFamily="34" charset="0"/>
            </a:endParaRPr>
          </a:p>
          <a:p>
            <a:r>
              <a:rPr lang="ru-RU" sz="2000" dirty="0">
                <a:latin typeface="Tahoma" pitchFamily="34" charset="0"/>
              </a:rPr>
              <a:t>  Мощность поверхностной залежи соли на озере достигает 10-18 м в центре и 1-4 м у берегов. </a:t>
            </a:r>
            <a:r>
              <a:rPr lang="ru-RU" sz="2000" dirty="0" smtClean="0">
                <a:latin typeface="Tahoma" pitchFamily="34" charset="0"/>
              </a:rPr>
              <a:t>На физической карте России месторождения соли обозначают так…</a:t>
            </a:r>
            <a:endParaRPr lang="ru-RU" sz="2000" dirty="0">
              <a:latin typeface="Tahoma" pitchFamily="34" charset="0"/>
            </a:endParaRPr>
          </a:p>
          <a:p>
            <a:endParaRPr lang="ru-RU" sz="2000" dirty="0">
              <a:latin typeface="Tahoma" pitchFamily="34" charset="0"/>
            </a:endParaRPr>
          </a:p>
          <a:p>
            <a:endParaRPr lang="ru-RU" sz="2000" dirty="0">
              <a:latin typeface="Tahoma" pitchFamily="34" charset="0"/>
            </a:endParaRPr>
          </a:p>
        </p:txBody>
      </p:sp>
      <p:pic>
        <p:nvPicPr>
          <p:cNvPr id="5" name="Рисунок 4" descr="Изображение полезного ископаемого. Поваренная соль: символ полезного ископаемого на физической карте Бесплатные рисунки для начальной школы в 4 классе. Учебная программа общеобразовательной школы; изображения к разделу Символы и знаки; к детским образовательным flash играм, урокам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72074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img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18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00100" y="588407"/>
            <a:ext cx="710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Спасибо за Ваше внимание!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405915"/>
            <a:ext cx="3875322" cy="508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77825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Обыкновенное чудо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164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5037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СОЛЬ 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77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Знаю (+)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Хочу  узнать</a:t>
                      </a:r>
                      <a:r>
                        <a:rPr lang="ru-RU" sz="2800" baseline="0" dirty="0" smtClean="0"/>
                        <a:t> (?)</a:t>
                      </a:r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Узнал (!) </a:t>
                      </a:r>
                      <a:endParaRPr lang="ru-RU" sz="2800" dirty="0"/>
                    </a:p>
                  </a:txBody>
                  <a:tcPr/>
                </a:tc>
              </a:tr>
              <a:tr h="490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Vera\Documents\соль\1245048815_shutterstock_275630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00438"/>
            <a:ext cx="25701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с9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2462200" cy="20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ALEVTINA\Desktop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Привычная и удивительная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76400"/>
            <a:ext cx="8540750" cy="4992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вещество белого цвета или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как сказали бы химики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хлористый натрий, назвать обычным веществом нельзя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Свойства у неё удивительные и судьба очень интересная.</a:t>
            </a:r>
          </a:p>
        </p:txBody>
      </p:sp>
      <p:pic>
        <p:nvPicPr>
          <p:cNvPr id="14341" name="Picture 5" descr="с3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006">
            <a:off x="5727202" y="1950802"/>
            <a:ext cx="27368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 descr="Картинка 2 из 32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14488"/>
            <a:ext cx="4500594" cy="27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072362" cy="11430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Происхождение слова соль связано с Солнцем: старинное славянское название</a:t>
            </a:r>
            <a:br>
              <a:rPr lang="ru-RU" sz="2400" b="1" cap="none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Солнца – </a:t>
            </a:r>
            <a:r>
              <a:rPr lang="ru-RU" sz="2400" b="1" cap="none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Солонь</a:t>
            </a:r>
            <a:r>
              <a:rPr lang="ru-RU" sz="2400" b="1" cap="none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3971924" cy="4473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«Хлеб – соль!» –  так на Руси встречали гостей.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Это – пожелание добра.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Наши предки верили, что соль защищает от враждебных сил.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EVTINA\Pictures\смайлики\pticia-8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209808" cy="2071702"/>
          </a:xfrm>
          <a:prstGeom prst="rect">
            <a:avLst/>
          </a:prstGeom>
          <a:noFill/>
        </p:spPr>
      </p:pic>
      <p:pic>
        <p:nvPicPr>
          <p:cNvPr id="4" name="Picture 1" descr="C:\Users\ALEVTINA\Desktop\DSC06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28802"/>
            <a:ext cx="4267200" cy="4648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6715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Исторические  факты: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Соль подавали на стол, как  признак богатства и солонку ставили возле самого почетного гостя. 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Соль была настолько дорога, что из-за неё устраивали войны. Так, в России в XVII веке произошёл Соляной бунт, вызванный  высокими ценами на соль.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средние века соль выступала в роли денег.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многих народов существовал обычай «солить» новорожденных: люди верили, что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защитит малышей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злых духов.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714752"/>
            <a:ext cx="51845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народном творчестве: 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соли, без хлеба – половина обеда.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Рассыпал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соль - быть беде.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Хлеб - соль и разбойников смиряет.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солоно хлебавши.</a:t>
            </a:r>
          </a:p>
          <a:p>
            <a:pPr marL="285750" indent="-285750">
              <a:buClr>
                <a:srgbClr val="07B90B"/>
              </a:buClr>
              <a:buFont typeface="Wingdings" pitchFamily="2" charset="2"/>
              <a:buChar char="q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хлеба-соли и царь не отказывается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786190"/>
            <a:ext cx="3328315" cy="250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1285860"/>
            <a:ext cx="2214546" cy="233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5333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18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  далёкие времена соль считалась драгоценностью, ценилась, как золото. Её хранили в особых ларцах, меняли на товары, даже на землю. Отсюда народная примета: соль рассыпал – к ссоре, к неудаче.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3" name="Picture 12" descr="bd7290f40478fb57e194a1b64c85e43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85926"/>
            <a:ext cx="3143272" cy="2005019"/>
          </a:xfrm>
          <a:prstGeom prst="rect">
            <a:avLst/>
          </a:prstGeom>
          <a:noFill/>
        </p:spPr>
      </p:pic>
      <p:pic>
        <p:nvPicPr>
          <p:cNvPr id="4" name="Picture 6" descr="87c283323a222488672237ddd1a5bb5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643446"/>
            <a:ext cx="3000396" cy="1856393"/>
          </a:xfrm>
          <a:prstGeom prst="rect">
            <a:avLst/>
          </a:prstGeom>
          <a:noFill/>
        </p:spPr>
      </p:pic>
      <p:pic>
        <p:nvPicPr>
          <p:cNvPr id="5" name="Picture 18" descr="aad0f9607854196da752334f68d8ceb0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2285992"/>
            <a:ext cx="2000264" cy="3095638"/>
          </a:xfrm>
          <a:prstGeom prst="rect">
            <a:avLst/>
          </a:prstGeom>
          <a:noFill/>
        </p:spPr>
      </p:pic>
      <p:pic>
        <p:nvPicPr>
          <p:cNvPr id="6" name="Picture 19" descr="151e6d58c328bc884a99c8ed0b3c03ee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357430"/>
            <a:ext cx="2143140" cy="3500462"/>
          </a:xfrm>
          <a:prstGeom prst="rect">
            <a:avLst/>
          </a:prstGeom>
          <a:noFill/>
        </p:spPr>
      </p:pic>
      <p:pic>
        <p:nvPicPr>
          <p:cNvPr id="8" name="Picture 31" descr="ab256936b87e37338168eb64058f6513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3000372"/>
            <a:ext cx="388937" cy="1214446"/>
          </a:xfrm>
          <a:prstGeom prst="rect">
            <a:avLst/>
          </a:prstGeom>
          <a:noFill/>
        </p:spPr>
      </p:pic>
      <p:pic>
        <p:nvPicPr>
          <p:cNvPr id="16385" name="Picture 1" descr="C:\Users\ALEVTINA\Desktop\ANIMASHKI62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500438"/>
            <a:ext cx="1554797" cy="105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18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76400"/>
            <a:ext cx="8540750" cy="47767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</a:t>
            </a:r>
            <a:r>
              <a:rPr lang="ru-RU" sz="2400" b="1" dirty="0" smtClean="0"/>
              <a:t>Соль была </a:t>
            </a:r>
            <a:r>
              <a:rPr lang="ru-RU" sz="2400" b="1" dirty="0"/>
              <a:t>очень </a:t>
            </a:r>
            <a:r>
              <a:rPr lang="ru-RU" sz="2400" b="1" dirty="0" smtClean="0"/>
              <a:t>дорогим товаром,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 приравнивалась по цене к золоту.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  Из-за  </a:t>
            </a:r>
            <a:r>
              <a:rPr lang="ru-RU" sz="2400" b="1" dirty="0"/>
              <a:t>неё  </a:t>
            </a:r>
            <a:r>
              <a:rPr lang="ru-RU" sz="2400" b="1" dirty="0" smtClean="0"/>
              <a:t>велись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кровопролитные войны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 между народами</a:t>
            </a:r>
            <a:r>
              <a:rPr lang="ru-RU" sz="2400" b="1" dirty="0"/>
              <a:t>.</a:t>
            </a:r>
          </a:p>
        </p:txBody>
      </p:sp>
      <p:pic>
        <p:nvPicPr>
          <p:cNvPr id="16389" name="Picture 5" descr="battl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5429288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31_0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6215074" y="3929066"/>
            <a:ext cx="2714644" cy="26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183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0"/>
            <a:ext cx="2636834" cy="387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асивая 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1780</Words>
  <PresentationFormat>Экран (4:3)</PresentationFormat>
  <Paragraphs>293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Официальная</vt:lpstr>
      <vt:lpstr>красивая весна</vt:lpstr>
      <vt:lpstr>   ПРОЕКТ:  « Полезна или вредна обычная  СОЛЬ»</vt:lpstr>
      <vt:lpstr>Слайд 2</vt:lpstr>
      <vt:lpstr>Содержание работы:</vt:lpstr>
      <vt:lpstr>Обыкновенное чудо </vt:lpstr>
      <vt:lpstr>Привычная и удивительная</vt:lpstr>
      <vt:lpstr>Происхождение слова соль связано с Солнцем: старинное славянское название Солнца – Солонь.</vt:lpstr>
      <vt:lpstr>Слайд 7</vt:lpstr>
      <vt:lpstr>    В  далёкие времена соль считалась драгоценностью, ценилась, как золото. Её хранили в особых ларцах, меняли на товары, даже на землю. Отсюда народная примета: соль рассыпал – к ссоре, к неудаче. </vt:lpstr>
      <vt:lpstr>Слайд 9</vt:lpstr>
      <vt:lpstr>Слайд 10</vt:lpstr>
      <vt:lpstr>Слайд 11</vt:lpstr>
      <vt:lpstr>Виды соли</vt:lpstr>
      <vt:lpstr>Слайд 13</vt:lpstr>
      <vt:lpstr>Слайд 14</vt:lpstr>
      <vt:lpstr>Значение соли для организма человека</vt:lpstr>
      <vt:lpstr>Слайд 16</vt:lpstr>
      <vt:lpstr>Слайд 17</vt:lpstr>
      <vt:lpstr>Слайд 18</vt:lpstr>
      <vt:lpstr>Слайд 19</vt:lpstr>
      <vt:lpstr> Исследование  потребления поваренной соли учениками  в 4К классе.</vt:lpstr>
      <vt:lpstr>Исследование потребления поваренной соли родителями учеников  4К класса</vt:lpstr>
      <vt:lpstr>Слайд 22</vt:lpstr>
      <vt:lpstr>Слайд 23</vt:lpstr>
      <vt:lpstr>Мои опыты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Лепка из солёного теста</vt:lpstr>
      <vt:lpstr>Слайд 33</vt:lpstr>
      <vt:lpstr>Слайд 34</vt:lpstr>
      <vt:lpstr>   Самым известным месторождением соли в России является озеро Баскунчак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2017-11-27T18:05:37Z</dcterms:created>
  <dcterms:modified xsi:type="dcterms:W3CDTF">2018-06-12T13:43:19Z</dcterms:modified>
</cp:coreProperties>
</file>