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57" r:id="rId7"/>
    <p:sldId id="262" r:id="rId8"/>
    <p:sldId id="263" r:id="rId9"/>
    <p:sldId id="265" r:id="rId10"/>
    <p:sldId id="267" r:id="rId11"/>
    <p:sldId id="268" r:id="rId12"/>
    <p:sldId id="271" r:id="rId13"/>
    <p:sldId id="272" r:id="rId14"/>
    <p:sldId id="269" r:id="rId15"/>
    <p:sldId id="273"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14.05.2018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14.05.2018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14.05.2018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14.05.2018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14.05.2018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14.05.2018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smtClean="0">
                <a:solidFill>
                  <a:schemeClr val="tx2">
                    <a:lumMod val="50000"/>
                  </a:schemeClr>
                </a:solidFill>
              </a:rPr>
              <a:t>Проект на тему</a:t>
            </a:r>
            <a:br>
              <a:rPr lang="ru-RU" b="1" dirty="0" smtClean="0">
                <a:solidFill>
                  <a:schemeClr val="tx2">
                    <a:lumMod val="50000"/>
                  </a:schemeClr>
                </a:solidFill>
              </a:rPr>
            </a:br>
            <a:r>
              <a:rPr lang="ru-RU" b="1" dirty="0" smtClean="0">
                <a:solidFill>
                  <a:schemeClr val="tx2">
                    <a:lumMod val="50000"/>
                  </a:schemeClr>
                </a:solidFill>
              </a:rPr>
              <a:t>«Шоколад - польза или вред</a:t>
            </a:r>
            <a:r>
              <a:rPr lang="en-US" b="1" dirty="0" smtClean="0">
                <a:solidFill>
                  <a:schemeClr val="tx2">
                    <a:lumMod val="50000"/>
                  </a:schemeClr>
                </a:solidFill>
              </a:rPr>
              <a:t>?</a:t>
            </a:r>
            <a:r>
              <a:rPr lang="ru-RU" b="1" dirty="0" smtClean="0">
                <a:solidFill>
                  <a:schemeClr val="tx2">
                    <a:lumMod val="50000"/>
                  </a:schemeClr>
                </a:solidFill>
              </a:rPr>
              <a:t>»</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1367644" y="3645024"/>
            <a:ext cx="6400800" cy="2808312"/>
          </a:xfrm>
        </p:spPr>
        <p:txBody>
          <a:bodyPr>
            <a:normAutofit/>
          </a:bodyPr>
          <a:lstStyle/>
          <a:p>
            <a:r>
              <a:rPr lang="ru-RU" sz="2300" dirty="0" smtClean="0">
                <a:solidFill>
                  <a:schemeClr val="tx2">
                    <a:lumMod val="50000"/>
                  </a:schemeClr>
                </a:solidFill>
              </a:rPr>
              <a:t>Выполнил: </a:t>
            </a:r>
            <a:r>
              <a:rPr lang="ru-RU" sz="2300" dirty="0" err="1" smtClean="0">
                <a:solidFill>
                  <a:schemeClr val="tx2">
                    <a:lumMod val="50000"/>
                  </a:schemeClr>
                </a:solidFill>
              </a:rPr>
              <a:t>Викулов</a:t>
            </a:r>
            <a:r>
              <a:rPr lang="ru-RU" sz="2300" dirty="0" smtClean="0">
                <a:solidFill>
                  <a:schemeClr val="tx2">
                    <a:lumMod val="50000"/>
                  </a:schemeClr>
                </a:solidFill>
              </a:rPr>
              <a:t> Глеб, </a:t>
            </a:r>
          </a:p>
          <a:p>
            <a:r>
              <a:rPr lang="ru-RU" sz="2300" dirty="0">
                <a:solidFill>
                  <a:schemeClr val="tx2">
                    <a:lumMod val="50000"/>
                  </a:schemeClr>
                </a:solidFill>
              </a:rPr>
              <a:t>у</a:t>
            </a:r>
            <a:r>
              <a:rPr lang="ru-RU" sz="2300" dirty="0" smtClean="0">
                <a:solidFill>
                  <a:schemeClr val="tx2">
                    <a:lumMod val="50000"/>
                  </a:schemeClr>
                </a:solidFill>
              </a:rPr>
              <a:t>ченик 4 «А» класса МБОУ ЕСШ №9 </a:t>
            </a:r>
          </a:p>
          <a:p>
            <a:r>
              <a:rPr lang="ru-RU" sz="2300" dirty="0" smtClean="0">
                <a:solidFill>
                  <a:schemeClr val="tx2">
                    <a:lumMod val="50000"/>
                  </a:schemeClr>
                </a:solidFill>
              </a:rPr>
              <a:t>Руководитель :</a:t>
            </a:r>
          </a:p>
          <a:p>
            <a:r>
              <a:rPr lang="ru-RU" sz="2300" dirty="0" err="1" smtClean="0">
                <a:solidFill>
                  <a:schemeClr val="tx2">
                    <a:lumMod val="50000"/>
                  </a:schemeClr>
                </a:solidFill>
              </a:rPr>
              <a:t>Голубцова</a:t>
            </a:r>
            <a:r>
              <a:rPr lang="ru-RU" sz="2300" dirty="0" smtClean="0">
                <a:solidFill>
                  <a:schemeClr val="tx2">
                    <a:lumMod val="50000"/>
                  </a:schemeClr>
                </a:solidFill>
              </a:rPr>
              <a:t> Елена Николаевна,</a:t>
            </a:r>
          </a:p>
          <a:p>
            <a:r>
              <a:rPr lang="ru-RU" sz="2300" dirty="0">
                <a:solidFill>
                  <a:schemeClr val="tx2">
                    <a:lumMod val="50000"/>
                  </a:schemeClr>
                </a:solidFill>
              </a:rPr>
              <a:t>у</a:t>
            </a:r>
            <a:r>
              <a:rPr lang="ru-RU" sz="2300" dirty="0" smtClean="0">
                <a:solidFill>
                  <a:schemeClr val="tx2">
                    <a:lumMod val="50000"/>
                  </a:schemeClr>
                </a:solidFill>
              </a:rPr>
              <a:t>читель начальных классов.</a:t>
            </a:r>
          </a:p>
          <a:p>
            <a:r>
              <a:rPr lang="ru-RU" sz="2800" dirty="0" smtClean="0">
                <a:solidFill>
                  <a:schemeClr val="tx2">
                    <a:lumMod val="50000"/>
                  </a:schemeClr>
                </a:solidFill>
              </a:rPr>
              <a:t>2018 г.</a:t>
            </a:r>
          </a:p>
          <a:p>
            <a:endParaRPr lang="ru-RU" dirty="0"/>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20545088">
            <a:off x="6545384" y="4365288"/>
            <a:ext cx="1895475" cy="14397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3645024"/>
            <a:ext cx="1512168" cy="144016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660034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72518"/>
            <a:ext cx="7772400" cy="720080"/>
          </a:xfrm>
        </p:spPr>
        <p:txBody>
          <a:bodyPr>
            <a:normAutofit fontScale="90000"/>
          </a:bodyPr>
          <a:lstStyle/>
          <a:p>
            <a:r>
              <a:rPr lang="ru-RU" b="1" dirty="0" smtClean="0">
                <a:solidFill>
                  <a:schemeClr val="tx2">
                    <a:lumMod val="50000"/>
                  </a:schemeClr>
                </a:solidFill>
              </a:rPr>
              <a:t>Влияние шоколада на организм</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1187624" y="1124744"/>
            <a:ext cx="7128792" cy="4680520"/>
          </a:xfrm>
        </p:spPr>
        <p:txBody>
          <a:bodyPr>
            <a:normAutofit/>
          </a:bodyPr>
          <a:lstStyle/>
          <a:p>
            <a:r>
              <a:rPr lang="ru-RU" sz="2400" dirty="0" smtClean="0">
                <a:solidFill>
                  <a:schemeClr val="bg2">
                    <a:lumMod val="10000"/>
                  </a:schemeClr>
                </a:solidFill>
              </a:rPr>
              <a:t>Разберём  отдельно ингредиенты .</a:t>
            </a:r>
          </a:p>
          <a:p>
            <a:r>
              <a:rPr lang="ru-RU" sz="3600" b="1" dirty="0" smtClean="0">
                <a:solidFill>
                  <a:schemeClr val="bg2">
                    <a:lumMod val="10000"/>
                  </a:schemeClr>
                </a:solidFill>
              </a:rPr>
              <a:t>Какао масло.</a:t>
            </a:r>
          </a:p>
          <a:p>
            <a:r>
              <a:rPr lang="ru-RU" sz="2400" dirty="0" smtClean="0">
                <a:solidFill>
                  <a:schemeClr val="bg2">
                    <a:lumMod val="10000"/>
                  </a:schemeClr>
                </a:solidFill>
              </a:rPr>
              <a:t>Его польза выражается в содержании  антиоксидантов, органически активных соединений, природного происхождения, которые положительно влияют  на организм человека. А его вред выражается в неограниченном употреблении,  так как калорийность высокая и составляет 899 килокалорий. Человеку, страдающему ожирением, сахарным диабетом, много кушать шоколада нельзя.</a:t>
            </a:r>
            <a:endParaRPr lang="ru-RU" sz="2400" dirty="0">
              <a:solidFill>
                <a:schemeClr val="bg2">
                  <a:lumMod val="10000"/>
                </a:schemeClr>
              </a:solidFill>
            </a:endParaRPr>
          </a:p>
        </p:txBody>
      </p:sp>
    </p:spTree>
    <p:extLst>
      <p:ext uri="{BB962C8B-B14F-4D97-AF65-F5344CB8AC3E}">
        <p14:creationId xmlns:p14="http://schemas.microsoft.com/office/powerpoint/2010/main" val="3776913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620688"/>
            <a:ext cx="7772400" cy="432048"/>
          </a:xfrm>
        </p:spPr>
        <p:txBody>
          <a:bodyPr>
            <a:normAutofit fontScale="90000"/>
          </a:bodyPr>
          <a:lstStyle/>
          <a:p>
            <a:r>
              <a:rPr lang="ru-RU" b="1" dirty="0" smtClean="0">
                <a:solidFill>
                  <a:schemeClr val="tx2">
                    <a:lumMod val="50000"/>
                  </a:schemeClr>
                </a:solidFill>
              </a:rPr>
              <a:t>Какао тертое</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971600" y="980728"/>
            <a:ext cx="7560840" cy="5544616"/>
          </a:xfrm>
        </p:spPr>
        <p:txBody>
          <a:bodyPr>
            <a:normAutofit lnSpcReduction="10000"/>
          </a:bodyPr>
          <a:lstStyle/>
          <a:p>
            <a:r>
              <a:rPr lang="ru-RU" sz="4800" dirty="0" smtClean="0">
                <a:solidFill>
                  <a:schemeClr val="tx1"/>
                </a:solidFill>
              </a:rPr>
              <a:t> </a:t>
            </a:r>
            <a:r>
              <a:rPr lang="ru-RU" dirty="0" smtClean="0">
                <a:solidFill>
                  <a:schemeClr val="bg2">
                    <a:lumMod val="10000"/>
                  </a:schemeClr>
                </a:solidFill>
              </a:rPr>
              <a:t>В состав какао бобов входит около 300 веществ, обладающих различными действиями на организм человека. Это белок, жиры, органические кислоты, витамины, минералы. Оно известно своим свойством улучшать настроение и увеличивать работоспособность. Польза для сердечно-сосудистой системы, для мозга, для кожи. К вреду от него, можно отнести содержание в нем кофеина (в маленьких дозах, но мы не можем это не учитывать). Также, в странах, где растут какао бобы, очень плохие санитарные условия, в результате, продукты, содержащие какао, также далеки от санитарных норм. В бобах живут тараканы, от которых сложно избавиться. Плантации с какао интенсивно обрабатываются пестицидами и удобряются. Кроме того, какао-бобы промышленного производства подвергаются радиологической обработке для уничтожения чрезмерного количества вредителей. И это какао используется для выработки 99 % всего шоколада в мире! Вред химикатов и радиации для здоровья трудно переоценить.</a:t>
            </a:r>
            <a:endParaRPr lang="ru-RU" dirty="0">
              <a:solidFill>
                <a:schemeClr val="bg2">
                  <a:lumMod val="10000"/>
                </a:schemeClr>
              </a:solidFill>
            </a:endParaRPr>
          </a:p>
        </p:txBody>
      </p:sp>
    </p:spTree>
    <p:extLst>
      <p:ext uri="{BB962C8B-B14F-4D97-AF65-F5344CB8AC3E}">
        <p14:creationId xmlns:p14="http://schemas.microsoft.com/office/powerpoint/2010/main" val="3699929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620688"/>
            <a:ext cx="7772400" cy="576064"/>
          </a:xfrm>
        </p:spPr>
        <p:txBody>
          <a:bodyPr>
            <a:normAutofit fontScale="90000"/>
          </a:bodyPr>
          <a:lstStyle/>
          <a:p>
            <a:r>
              <a:rPr lang="ru-RU" b="1" dirty="0" smtClean="0">
                <a:solidFill>
                  <a:schemeClr val="tx2">
                    <a:lumMod val="50000"/>
                  </a:schemeClr>
                </a:solidFill>
              </a:rPr>
              <a:t>Сахар</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611560" y="1556792"/>
            <a:ext cx="7992888" cy="4824536"/>
          </a:xfrm>
        </p:spPr>
        <p:txBody>
          <a:bodyPr>
            <a:normAutofit/>
          </a:bodyPr>
          <a:lstStyle/>
          <a:p>
            <a:r>
              <a:rPr lang="ru-RU" sz="2400" dirty="0" smtClean="0">
                <a:solidFill>
                  <a:schemeClr val="bg2">
                    <a:lumMod val="10000"/>
                  </a:schemeClr>
                </a:solidFill>
              </a:rPr>
              <a:t>От него идёт только вред. Биологической ценности он не имеет и организм не нуждается в его потреблении. В большом употреблении его, повышается риск развития заболевания сердечно-сосудистой системы, нарушение обмена веществ, слабеет иммунитет, ухудшается кожа, откладывается  жир в теле. Его называют сладким ядом, так как он разрушает организм. Портятся кости, зубы. Вызывает привыкание и сильную зависимость.</a:t>
            </a:r>
            <a:endParaRPr lang="ru-RU" sz="2400" dirty="0">
              <a:solidFill>
                <a:schemeClr val="bg2">
                  <a:lumMod val="10000"/>
                </a:schemeClr>
              </a:solidFill>
            </a:endParaRPr>
          </a:p>
        </p:txBody>
      </p:sp>
      <p:sp>
        <p:nvSpPr>
          <p:cNvPr id="4" name="AutoShape 2" descr="http://wallpaperscraft.ru/image/shokolad_plitki_molochnyy_gorkiy_belyy_stopka_45296_3840x120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http://wallpaperscraft.ru/image/shokolad_plitki_molochnyy_gorkiy_belyy_stopka_45296_3840x1200.jpg"/>
          <p:cNvSpPr>
            <a:spLocks noChangeAspect="1" noChangeArrowheads="1"/>
          </p:cNvSpPr>
          <p:nvPr/>
        </p:nvSpPr>
        <p:spPr bwMode="auto">
          <a:xfrm>
            <a:off x="1259632" y="177281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4140053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04664"/>
            <a:ext cx="7772400" cy="892696"/>
          </a:xfrm>
        </p:spPr>
        <p:txBody>
          <a:bodyPr/>
          <a:lstStyle/>
          <a:p>
            <a:r>
              <a:rPr lang="ru-RU" b="1" dirty="0" smtClean="0">
                <a:solidFill>
                  <a:schemeClr val="tx2">
                    <a:lumMod val="50000"/>
                  </a:schemeClr>
                </a:solidFill>
              </a:rPr>
              <a:t>Молоко</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323528" y="1412776"/>
            <a:ext cx="8424936" cy="4896544"/>
          </a:xfrm>
        </p:spPr>
        <p:txBody>
          <a:bodyPr/>
          <a:lstStyle/>
          <a:p>
            <a:r>
              <a:rPr lang="ru-RU" sz="2400" dirty="0" smtClean="0">
                <a:solidFill>
                  <a:schemeClr val="bg2">
                    <a:lumMod val="10000"/>
                  </a:schemeClr>
                </a:solidFill>
              </a:rPr>
              <a:t>Польза молока преувеличена. На самом деле оно вредно для организма. Белок, содержащийся в молоке, сильно повышает кислотность желудка, что организм, чтобы нейтрализовать эту кислоту, задействует минералы. И так как у нас больше всего кальция, он его и использует. </a:t>
            </a:r>
            <a:r>
              <a:rPr lang="ru-RU" sz="2400" dirty="0">
                <a:solidFill>
                  <a:schemeClr val="bg2">
                    <a:lumMod val="10000"/>
                  </a:schemeClr>
                </a:solidFill>
              </a:rPr>
              <a:t>В</a:t>
            </a:r>
            <a:r>
              <a:rPr lang="ru-RU" sz="2400" dirty="0" smtClean="0">
                <a:solidFill>
                  <a:schemeClr val="bg2">
                    <a:lumMod val="10000"/>
                  </a:schemeClr>
                </a:solidFill>
              </a:rPr>
              <a:t> шоколад не добавляют натуральное молоко, чаще это сухой порошок. Что тоже не добавляет ему полезности!</a:t>
            </a:r>
          </a:p>
          <a:p>
            <a:endParaRPr lang="ru-RU" dirty="0">
              <a:solidFill>
                <a:schemeClr val="tx1"/>
              </a:solidFill>
            </a:endParaRPr>
          </a:p>
        </p:txBody>
      </p:sp>
      <p:pic>
        <p:nvPicPr>
          <p:cNvPr id="2052" name="Picture 4" descr="https://cdn1.slus.name/6f/8f/6f8f8506766d58e2da67a5ea776165b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8018" y="4253794"/>
            <a:ext cx="2664296" cy="2202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127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1152128"/>
          </a:xfrm>
        </p:spPr>
        <p:txBody>
          <a:bodyPr>
            <a:normAutofit fontScale="90000"/>
          </a:bodyPr>
          <a:lstStyle/>
          <a:p>
            <a:r>
              <a:rPr lang="ru-RU" b="1" dirty="0" smtClean="0">
                <a:solidFill>
                  <a:schemeClr val="tx2">
                    <a:lumMod val="50000"/>
                  </a:schemeClr>
                </a:solidFill>
              </a:rPr>
              <a:t>Так полезен шоколад или вреден?</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683568" y="1772816"/>
            <a:ext cx="7776864" cy="4464496"/>
          </a:xfrm>
        </p:spPr>
        <p:txBody>
          <a:bodyPr>
            <a:normAutofit/>
          </a:bodyPr>
          <a:lstStyle/>
          <a:p>
            <a:r>
              <a:rPr lang="ru-RU" sz="2400" dirty="0" smtClean="0">
                <a:solidFill>
                  <a:schemeClr val="bg2">
                    <a:lumMod val="10000"/>
                  </a:schemeClr>
                </a:solidFill>
              </a:rPr>
              <a:t>Вред, в основном, связан  не с самим растением какао, а с различными примесями и способом обработки какао бобов. Органическое какао, выращенное без применения пестицидов, сильно отличается в лучшую сторону от простого. Только качественные какао бобы и продукты из них, не содержащие вредных добавок, могут принести пользу. «Благодаря» пищевым добавкам, шоколад входит в список самых вредных продуктов питания! Поэтому читайте информацию на упаковке и выбирайте качественный шоколад.</a:t>
            </a:r>
            <a:endParaRPr lang="ru-RU" sz="2400" dirty="0">
              <a:solidFill>
                <a:schemeClr val="bg2">
                  <a:lumMod val="10000"/>
                </a:schemeClr>
              </a:solidFill>
            </a:endParaRPr>
          </a:p>
        </p:txBody>
      </p:sp>
    </p:spTree>
    <p:extLst>
      <p:ext uri="{BB962C8B-B14F-4D97-AF65-F5344CB8AC3E}">
        <p14:creationId xmlns:p14="http://schemas.microsoft.com/office/powerpoint/2010/main" val="362484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412776"/>
            <a:ext cx="8496943" cy="4968552"/>
          </a:xfrm>
        </p:spPr>
        <p:txBody>
          <a:bodyPr>
            <a:normAutofit fontScale="92500" lnSpcReduction="20000"/>
          </a:bodyPr>
          <a:lstStyle/>
          <a:p>
            <a:r>
              <a:rPr lang="ru-RU" dirty="0">
                <a:solidFill>
                  <a:schemeClr val="tx1"/>
                </a:solidFill>
              </a:rPr>
              <a:t>Опрошено 25 одноклассников.</a:t>
            </a:r>
          </a:p>
          <a:p>
            <a:pPr lvl="0"/>
            <a:r>
              <a:rPr lang="ru-RU" dirty="0">
                <a:solidFill>
                  <a:schemeClr val="tx1"/>
                </a:solidFill>
              </a:rPr>
              <a:t>Любите ли вы шоколад?</a:t>
            </a:r>
          </a:p>
          <a:p>
            <a:pPr marL="0" indent="0">
              <a:buNone/>
            </a:pPr>
            <a:r>
              <a:rPr lang="ru-RU" dirty="0">
                <a:solidFill>
                  <a:schemeClr val="tx1"/>
                </a:solidFill>
              </a:rPr>
              <a:t>Да - 25                    Нет – 0</a:t>
            </a:r>
          </a:p>
          <a:p>
            <a:pPr lvl="0"/>
            <a:r>
              <a:rPr lang="ru-RU" dirty="0">
                <a:solidFill>
                  <a:schemeClr val="tx1"/>
                </a:solidFill>
              </a:rPr>
              <a:t>Считаете ли вы, что шоколад вреден?</a:t>
            </a:r>
          </a:p>
          <a:p>
            <a:pPr marL="0" indent="0">
              <a:buNone/>
            </a:pPr>
            <a:r>
              <a:rPr lang="ru-RU" dirty="0">
                <a:solidFill>
                  <a:schemeClr val="tx1"/>
                </a:solidFill>
              </a:rPr>
              <a:t>Да -  13                Нет - 12           </a:t>
            </a:r>
          </a:p>
          <a:p>
            <a:pPr lvl="0"/>
            <a:r>
              <a:rPr lang="ru-RU" dirty="0">
                <a:solidFill>
                  <a:schemeClr val="tx1"/>
                </a:solidFill>
              </a:rPr>
              <a:t>Знаете ли </a:t>
            </a:r>
            <a:r>
              <a:rPr lang="ru-RU" dirty="0" smtClean="0">
                <a:solidFill>
                  <a:schemeClr val="tx1"/>
                </a:solidFill>
              </a:rPr>
              <a:t>вы, </a:t>
            </a:r>
            <a:r>
              <a:rPr lang="ru-RU" dirty="0">
                <a:solidFill>
                  <a:schemeClr val="tx1"/>
                </a:solidFill>
              </a:rPr>
              <a:t>из чего сделан шоколад?</a:t>
            </a:r>
          </a:p>
          <a:p>
            <a:pPr marL="0" indent="0">
              <a:buNone/>
            </a:pPr>
            <a:r>
              <a:rPr lang="ru-RU" dirty="0">
                <a:solidFill>
                  <a:schemeClr val="tx1"/>
                </a:solidFill>
              </a:rPr>
              <a:t>Да - 19               Нет – 6</a:t>
            </a:r>
          </a:p>
          <a:p>
            <a:r>
              <a:rPr lang="ru-RU" dirty="0">
                <a:solidFill>
                  <a:schemeClr val="tx1"/>
                </a:solidFill>
              </a:rPr>
              <a:t>Как часто вы едите шоколад?</a:t>
            </a:r>
          </a:p>
          <a:p>
            <a:pPr marL="0" indent="0">
              <a:buNone/>
            </a:pPr>
            <a:r>
              <a:rPr lang="ru-RU" dirty="0">
                <a:solidFill>
                  <a:schemeClr val="tx1"/>
                </a:solidFill>
              </a:rPr>
              <a:t>1 раз в неделю – 18</a:t>
            </a:r>
          </a:p>
          <a:p>
            <a:pPr marL="0" indent="0">
              <a:buNone/>
            </a:pPr>
            <a:r>
              <a:rPr lang="ru-RU" dirty="0">
                <a:solidFill>
                  <a:schemeClr val="tx1"/>
                </a:solidFill>
              </a:rPr>
              <a:t>Каждый день – 7</a:t>
            </a:r>
          </a:p>
          <a:p>
            <a:pPr lvl="0"/>
            <a:r>
              <a:rPr lang="ru-RU" dirty="0">
                <a:solidFill>
                  <a:schemeClr val="tx1"/>
                </a:solidFill>
              </a:rPr>
              <a:t>Какой вид шоколада вы предпочитаете?</a:t>
            </a:r>
          </a:p>
          <a:p>
            <a:pPr marL="0" indent="0">
              <a:buNone/>
            </a:pPr>
            <a:r>
              <a:rPr lang="ru-RU" dirty="0">
                <a:solidFill>
                  <a:schemeClr val="tx1"/>
                </a:solidFill>
              </a:rPr>
              <a:t>Тёмный - 8</a:t>
            </a:r>
          </a:p>
          <a:p>
            <a:pPr marL="0" indent="0">
              <a:buNone/>
            </a:pPr>
            <a:r>
              <a:rPr lang="ru-RU" dirty="0">
                <a:solidFill>
                  <a:schemeClr val="tx1"/>
                </a:solidFill>
              </a:rPr>
              <a:t>Белый – 18</a:t>
            </a:r>
          </a:p>
          <a:p>
            <a:pPr marL="0" indent="0">
              <a:buNone/>
            </a:pPr>
            <a:r>
              <a:rPr lang="ru-RU" dirty="0">
                <a:solidFill>
                  <a:schemeClr val="tx1"/>
                </a:solidFill>
              </a:rPr>
              <a:t>Молочный - 16</a:t>
            </a:r>
          </a:p>
          <a:p>
            <a:endParaRPr lang="ru-RU" dirty="0"/>
          </a:p>
        </p:txBody>
      </p:sp>
      <p:sp>
        <p:nvSpPr>
          <p:cNvPr id="3" name="Заголовок 2"/>
          <p:cNvSpPr>
            <a:spLocks noGrp="1"/>
          </p:cNvSpPr>
          <p:nvPr>
            <p:ph type="title"/>
          </p:nvPr>
        </p:nvSpPr>
        <p:spPr>
          <a:xfrm>
            <a:off x="457200" y="338328"/>
            <a:ext cx="8229600" cy="930432"/>
          </a:xfrm>
        </p:spPr>
        <p:txBody>
          <a:bodyPr>
            <a:normAutofit/>
          </a:bodyPr>
          <a:lstStyle/>
          <a:p>
            <a:r>
              <a:rPr lang="ru-RU" sz="4000" b="1" dirty="0" smtClean="0">
                <a:solidFill>
                  <a:schemeClr val="bg2">
                    <a:lumMod val="10000"/>
                  </a:schemeClr>
                </a:solidFill>
              </a:rPr>
              <a:t>Анкетирование</a:t>
            </a:r>
            <a:endParaRPr lang="ru-RU" sz="4000" b="1" dirty="0">
              <a:solidFill>
                <a:schemeClr val="bg2">
                  <a:lumMod val="10000"/>
                </a:schemeClr>
              </a:solidFill>
            </a:endParaRPr>
          </a:p>
        </p:txBody>
      </p:sp>
    </p:spTree>
    <p:extLst>
      <p:ext uri="{BB962C8B-B14F-4D97-AF65-F5344CB8AC3E}">
        <p14:creationId xmlns:p14="http://schemas.microsoft.com/office/powerpoint/2010/main" val="125255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6"/>
            <a:ext cx="7772400" cy="936104"/>
          </a:xfrm>
        </p:spPr>
        <p:txBody>
          <a:bodyPr>
            <a:normAutofit/>
          </a:bodyPr>
          <a:lstStyle/>
          <a:p>
            <a:r>
              <a:rPr lang="ru-RU" sz="5400" b="1" dirty="0" smtClean="0">
                <a:solidFill>
                  <a:schemeClr val="tx2">
                    <a:lumMod val="50000"/>
                  </a:schemeClr>
                </a:solidFill>
              </a:rPr>
              <a:t>вывод</a:t>
            </a:r>
            <a:endParaRPr lang="ru-RU" sz="5400" b="1" dirty="0">
              <a:solidFill>
                <a:schemeClr val="tx2">
                  <a:lumMod val="50000"/>
                </a:schemeClr>
              </a:solidFill>
            </a:endParaRPr>
          </a:p>
        </p:txBody>
      </p:sp>
      <p:sp>
        <p:nvSpPr>
          <p:cNvPr id="3" name="Подзаголовок 2"/>
          <p:cNvSpPr>
            <a:spLocks noGrp="1"/>
          </p:cNvSpPr>
          <p:nvPr>
            <p:ph type="subTitle" idx="1"/>
          </p:nvPr>
        </p:nvSpPr>
        <p:spPr>
          <a:xfrm>
            <a:off x="467544" y="1412776"/>
            <a:ext cx="8208912" cy="5112568"/>
          </a:xfrm>
        </p:spPr>
        <p:txBody>
          <a:bodyPr>
            <a:normAutofit/>
          </a:bodyPr>
          <a:lstStyle/>
          <a:p>
            <a:r>
              <a:rPr lang="ru-RU" sz="3200" dirty="0" smtClean="0">
                <a:solidFill>
                  <a:schemeClr val="bg2">
                    <a:lumMod val="10000"/>
                  </a:schemeClr>
                </a:solidFill>
              </a:rPr>
              <a:t>Стоит отдать предпочтение горькому шоколаду, с высоким содержанием какао и без </a:t>
            </a:r>
            <a:r>
              <a:rPr lang="ru-RU" sz="3200" dirty="0" err="1" smtClean="0">
                <a:solidFill>
                  <a:schemeClr val="bg2">
                    <a:lumMod val="10000"/>
                  </a:schemeClr>
                </a:solidFill>
              </a:rPr>
              <a:t>ароматизаторов</a:t>
            </a:r>
            <a:r>
              <a:rPr lang="ru-RU" sz="3200" dirty="0" smtClean="0">
                <a:solidFill>
                  <a:schemeClr val="bg2">
                    <a:lumMod val="10000"/>
                  </a:schemeClr>
                </a:solidFill>
              </a:rPr>
              <a:t>, стабилизаторов, загустителей, эмульгаторов и консервантов!</a:t>
            </a:r>
            <a:endParaRPr lang="ru-RU" sz="3200" dirty="0">
              <a:solidFill>
                <a:schemeClr val="bg2">
                  <a:lumMod val="10000"/>
                </a:schemeClr>
              </a:solidFill>
            </a:endParaRPr>
          </a:p>
        </p:txBody>
      </p:sp>
      <p:pic>
        <p:nvPicPr>
          <p:cNvPr id="1028" name="Picture 4" descr="http://itd0.mycdn.me/image?id=817240431415&amp;t=20&amp;plc=WEB&amp;tkn=*lP0Pop-0bxBIQ2ArHWb8kIvytV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485" y="3774341"/>
            <a:ext cx="4825030" cy="2895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112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2708920"/>
            <a:ext cx="7632848" cy="3450696"/>
          </a:xfrm>
        </p:spPr>
        <p:txBody>
          <a:bodyPr>
            <a:normAutofit/>
          </a:bodyPr>
          <a:lstStyle/>
          <a:p>
            <a:r>
              <a:rPr lang="ru-RU" sz="3600" dirty="0" smtClean="0"/>
              <a:t>Полезно ли употреблять шоколад?</a:t>
            </a:r>
            <a:endParaRPr lang="ru-RU" sz="3600" dirty="0"/>
          </a:p>
        </p:txBody>
      </p:sp>
      <p:sp>
        <p:nvSpPr>
          <p:cNvPr id="2" name="Заголовок 1"/>
          <p:cNvSpPr>
            <a:spLocks noGrp="1"/>
          </p:cNvSpPr>
          <p:nvPr>
            <p:ph type="title"/>
          </p:nvPr>
        </p:nvSpPr>
        <p:spPr/>
        <p:txBody>
          <a:bodyPr/>
          <a:lstStyle/>
          <a:p>
            <a:r>
              <a:rPr lang="ru-RU" b="1" dirty="0" smtClean="0">
                <a:solidFill>
                  <a:schemeClr val="tx2">
                    <a:lumMod val="50000"/>
                  </a:schemeClr>
                </a:solidFill>
              </a:rPr>
              <a:t>Проблема: </a:t>
            </a:r>
            <a:endParaRPr lang="ru-RU" b="1" dirty="0">
              <a:solidFill>
                <a:schemeClr val="tx2">
                  <a:lumMod val="50000"/>
                </a:schemeClr>
              </a:solidFill>
            </a:endParaRPr>
          </a:p>
        </p:txBody>
      </p:sp>
      <p:pic>
        <p:nvPicPr>
          <p:cNvPr id="4098" name="Picture 2" descr="http://vilne.org.ua/wp-content/uploads/2015/10/7345-405x2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643" y="4077072"/>
            <a:ext cx="3857625"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211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1" y="1591056"/>
            <a:ext cx="8229600" cy="4535107"/>
          </a:xfrm>
        </p:spPr>
        <p:txBody>
          <a:bodyPr>
            <a:normAutofit/>
          </a:bodyPr>
          <a:lstStyle/>
          <a:p>
            <a:r>
              <a:rPr lang="ru-RU" sz="2800" dirty="0" smtClean="0"/>
              <a:t>Предполагаю, что если натуральный шоколад употреблять в умеренном количестве, то он положительно воздействует на организм.</a:t>
            </a:r>
          </a:p>
        </p:txBody>
      </p:sp>
      <p:sp>
        <p:nvSpPr>
          <p:cNvPr id="2" name="Заголовок 1"/>
          <p:cNvSpPr>
            <a:spLocks noGrp="1"/>
          </p:cNvSpPr>
          <p:nvPr>
            <p:ph type="title"/>
          </p:nvPr>
        </p:nvSpPr>
        <p:spPr/>
        <p:txBody>
          <a:bodyPr/>
          <a:lstStyle/>
          <a:p>
            <a:r>
              <a:rPr lang="ru-RU" b="1" dirty="0" smtClean="0">
                <a:solidFill>
                  <a:schemeClr val="tx2">
                    <a:lumMod val="50000"/>
                  </a:schemeClr>
                </a:solidFill>
              </a:rPr>
              <a:t>Гипотеза проекта:</a:t>
            </a:r>
            <a:endParaRPr lang="ru-RU" b="1" dirty="0">
              <a:solidFill>
                <a:schemeClr val="tx2">
                  <a:lumMod val="50000"/>
                </a:schemeClr>
              </a:solidFill>
            </a:endParaRPr>
          </a:p>
        </p:txBody>
      </p:sp>
      <p:pic>
        <p:nvPicPr>
          <p:cNvPr id="5122" name="Picture 2" descr="http://www.hidrocalidodigital.com/fotos/hidro_1_622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98316"/>
            <a:ext cx="4498429" cy="301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743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591056"/>
            <a:ext cx="8435279" cy="4535107"/>
          </a:xfrm>
        </p:spPr>
        <p:txBody>
          <a:bodyPr>
            <a:normAutofit/>
          </a:bodyPr>
          <a:lstStyle/>
          <a:p>
            <a:r>
              <a:rPr lang="ru-RU" sz="2800" dirty="0" smtClean="0"/>
              <a:t>Выяснить, полезен ли шоколад для нашего организма и какое влияние оказывает употребление шоколада на наше здоровье.</a:t>
            </a:r>
            <a:endParaRPr lang="ru-RU" sz="2800" dirty="0"/>
          </a:p>
        </p:txBody>
      </p:sp>
      <p:sp>
        <p:nvSpPr>
          <p:cNvPr id="2" name="Заголовок 1"/>
          <p:cNvSpPr>
            <a:spLocks noGrp="1"/>
          </p:cNvSpPr>
          <p:nvPr>
            <p:ph type="title"/>
          </p:nvPr>
        </p:nvSpPr>
        <p:spPr/>
        <p:txBody>
          <a:bodyPr/>
          <a:lstStyle/>
          <a:p>
            <a:r>
              <a:rPr lang="ru-RU" b="1" dirty="0" smtClean="0">
                <a:solidFill>
                  <a:schemeClr val="tx2">
                    <a:lumMod val="50000"/>
                  </a:schemeClr>
                </a:solidFill>
              </a:rPr>
              <a:t>Цель проекта: </a:t>
            </a:r>
            <a:endParaRPr lang="ru-RU" b="1" dirty="0">
              <a:solidFill>
                <a:schemeClr val="tx2">
                  <a:lumMod val="50000"/>
                </a:schemeClr>
              </a:solidFill>
            </a:endParaRPr>
          </a:p>
        </p:txBody>
      </p:sp>
      <p:pic>
        <p:nvPicPr>
          <p:cNvPr id="6146" name="Picture 2" descr="http://s02.jigsawplanet.com/i/61955d00ef05000500a4d63a1a5df963c6/160/j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573016"/>
            <a:ext cx="4452856" cy="2922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495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1. Изучить и проанализировать  литературу о шоколаде и его </a:t>
            </a:r>
            <a:r>
              <a:rPr lang="ru-RU" dirty="0" err="1" smtClean="0"/>
              <a:t>ингридиентах</a:t>
            </a:r>
            <a:r>
              <a:rPr lang="ru-RU" dirty="0" smtClean="0"/>
              <a:t>.</a:t>
            </a:r>
          </a:p>
          <a:p>
            <a:r>
              <a:rPr lang="ru-RU" dirty="0"/>
              <a:t>2</a:t>
            </a:r>
            <a:r>
              <a:rPr lang="ru-RU" dirty="0" smtClean="0"/>
              <a:t>. Изучить состав и виды шоколада.</a:t>
            </a:r>
          </a:p>
          <a:p>
            <a:r>
              <a:rPr lang="ru-RU" dirty="0"/>
              <a:t>3</a:t>
            </a:r>
            <a:r>
              <a:rPr lang="ru-RU" dirty="0" smtClean="0"/>
              <a:t>. Изучить влияние шоколада на организм человека.</a:t>
            </a:r>
          </a:p>
          <a:p>
            <a:r>
              <a:rPr lang="ru-RU" dirty="0"/>
              <a:t>4</a:t>
            </a:r>
            <a:r>
              <a:rPr lang="ru-RU" dirty="0" smtClean="0"/>
              <a:t>. Провести анкетирование учащихся.</a:t>
            </a:r>
          </a:p>
        </p:txBody>
      </p:sp>
      <p:sp>
        <p:nvSpPr>
          <p:cNvPr id="2" name="Заголовок 1"/>
          <p:cNvSpPr>
            <a:spLocks noGrp="1"/>
          </p:cNvSpPr>
          <p:nvPr>
            <p:ph type="title"/>
          </p:nvPr>
        </p:nvSpPr>
        <p:spPr/>
        <p:txBody>
          <a:bodyPr/>
          <a:lstStyle/>
          <a:p>
            <a:r>
              <a:rPr lang="ru-RU" b="1" dirty="0" smtClean="0">
                <a:solidFill>
                  <a:schemeClr val="tx2">
                    <a:lumMod val="50000"/>
                  </a:schemeClr>
                </a:solidFill>
              </a:rPr>
              <a:t>Задачи проекта:</a:t>
            </a:r>
            <a:endParaRPr lang="ru-RU" b="1" dirty="0">
              <a:solidFill>
                <a:schemeClr val="tx2">
                  <a:lumMod val="50000"/>
                </a:schemeClr>
              </a:solidFill>
            </a:endParaRPr>
          </a:p>
        </p:txBody>
      </p:sp>
    </p:spTree>
    <p:extLst>
      <p:ext uri="{BB962C8B-B14F-4D97-AF65-F5344CB8AC3E}">
        <p14:creationId xmlns:p14="http://schemas.microsoft.com/office/powerpoint/2010/main" val="302224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772400" cy="720080"/>
          </a:xfrm>
        </p:spPr>
        <p:txBody>
          <a:bodyPr>
            <a:noAutofit/>
          </a:bodyPr>
          <a:lstStyle/>
          <a:p>
            <a:r>
              <a:rPr lang="ru-RU" b="1" dirty="0" smtClean="0">
                <a:solidFill>
                  <a:schemeClr val="tx2">
                    <a:lumMod val="50000"/>
                  </a:schemeClr>
                </a:solidFill>
              </a:rPr>
              <a:t>Объект исследования:</a:t>
            </a:r>
            <a:endParaRPr lang="ru-RU" b="1" dirty="0">
              <a:solidFill>
                <a:schemeClr val="tx2">
                  <a:lumMod val="50000"/>
                </a:schemeClr>
              </a:solidFill>
            </a:endParaRPr>
          </a:p>
        </p:txBody>
      </p:sp>
      <p:sp>
        <p:nvSpPr>
          <p:cNvPr id="3" name="Подзаголовок 2"/>
          <p:cNvSpPr>
            <a:spLocks noGrp="1"/>
          </p:cNvSpPr>
          <p:nvPr>
            <p:ph type="subTitle" idx="1"/>
          </p:nvPr>
        </p:nvSpPr>
        <p:spPr>
          <a:xfrm>
            <a:off x="1371600" y="1844825"/>
            <a:ext cx="6400800" cy="2376264"/>
          </a:xfrm>
        </p:spPr>
        <p:txBody>
          <a:bodyPr>
            <a:normAutofit/>
          </a:bodyPr>
          <a:lstStyle/>
          <a:p>
            <a:r>
              <a:rPr lang="ru-RU" sz="3600" dirty="0" smtClean="0">
                <a:solidFill>
                  <a:schemeClr val="tx2">
                    <a:lumMod val="50000"/>
                  </a:schemeClr>
                </a:solidFill>
              </a:rPr>
              <a:t>Шоколад,</a:t>
            </a:r>
          </a:p>
          <a:p>
            <a:r>
              <a:rPr lang="ru-RU" sz="3600" dirty="0">
                <a:solidFill>
                  <a:schemeClr val="tx2">
                    <a:lumMod val="50000"/>
                  </a:schemeClr>
                </a:solidFill>
              </a:rPr>
              <a:t>с</a:t>
            </a:r>
            <a:r>
              <a:rPr lang="ru-RU" sz="3600" dirty="0" smtClean="0">
                <a:solidFill>
                  <a:schemeClr val="tx2">
                    <a:lumMod val="50000"/>
                  </a:schemeClr>
                </a:solidFill>
              </a:rPr>
              <a:t>ведения о шоколаде.</a:t>
            </a:r>
            <a:endParaRPr lang="ru-RU" sz="3600" dirty="0">
              <a:solidFill>
                <a:schemeClr val="tx2">
                  <a:lumMod val="50000"/>
                </a:schemeClr>
              </a:solidFill>
            </a:endParaRPr>
          </a:p>
        </p:txBody>
      </p:sp>
      <p:pic>
        <p:nvPicPr>
          <p:cNvPr id="7170" name="Picture 2" descr="http://www.vasiljgroup.com/images/content/header_priloz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75" y="4203751"/>
            <a:ext cx="581025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885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9" y="1916832"/>
            <a:ext cx="7956872" cy="4608512"/>
          </a:xfrm>
        </p:spPr>
        <p:txBody>
          <a:bodyPr>
            <a:normAutofit/>
          </a:bodyPr>
          <a:lstStyle/>
          <a:p>
            <a:endParaRPr lang="ru-RU" dirty="0"/>
          </a:p>
          <a:p>
            <a:endParaRPr lang="ru-RU" dirty="0" smtClean="0"/>
          </a:p>
          <a:p>
            <a:r>
              <a:rPr lang="ru-RU" dirty="0" smtClean="0"/>
              <a:t>  </a:t>
            </a:r>
            <a:r>
              <a:rPr lang="ru-RU" sz="2800" dirty="0" smtClean="0"/>
              <a:t>Анализ, обобщение информации;</a:t>
            </a:r>
          </a:p>
          <a:p>
            <a:r>
              <a:rPr lang="ru-RU" sz="2800" dirty="0" smtClean="0"/>
              <a:t>  Анкетирование;</a:t>
            </a:r>
          </a:p>
          <a:p>
            <a:r>
              <a:rPr lang="ru-RU" sz="2800" dirty="0" smtClean="0"/>
              <a:t>  Наблюдение.</a:t>
            </a:r>
          </a:p>
        </p:txBody>
      </p:sp>
      <p:sp>
        <p:nvSpPr>
          <p:cNvPr id="3" name="Заголовок 2"/>
          <p:cNvSpPr>
            <a:spLocks noGrp="1"/>
          </p:cNvSpPr>
          <p:nvPr>
            <p:ph type="title"/>
          </p:nvPr>
        </p:nvSpPr>
        <p:spPr>
          <a:xfrm>
            <a:off x="467544" y="260648"/>
            <a:ext cx="8229600" cy="1252728"/>
          </a:xfrm>
        </p:spPr>
        <p:txBody>
          <a:bodyPr/>
          <a:lstStyle/>
          <a:p>
            <a:r>
              <a:rPr lang="ru-RU" b="1" dirty="0" smtClean="0">
                <a:solidFill>
                  <a:schemeClr val="tx2">
                    <a:lumMod val="50000"/>
                  </a:schemeClr>
                </a:solidFill>
              </a:rPr>
              <a:t>Методы исследования:</a:t>
            </a:r>
            <a:endParaRPr lang="ru-RU" b="1" dirty="0">
              <a:solidFill>
                <a:schemeClr val="tx2">
                  <a:lumMod val="50000"/>
                </a:schemeClr>
              </a:solidFill>
            </a:endParaRPr>
          </a:p>
        </p:txBody>
      </p:sp>
      <p:pic>
        <p:nvPicPr>
          <p:cNvPr id="8194" name="Picture 2" descr="https://glavnoe.ua/media/images/news/25/87/74/258774_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761732"/>
            <a:ext cx="4354835" cy="2753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646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12776"/>
            <a:ext cx="8229599" cy="5040560"/>
          </a:xfrm>
        </p:spPr>
        <p:txBody>
          <a:bodyPr>
            <a:noAutofit/>
          </a:bodyPr>
          <a:lstStyle/>
          <a:p>
            <a:r>
              <a:rPr lang="ru-RU" sz="2000" dirty="0"/>
              <a:t>Шоколад.… Редко кто может с чистой совестью сказать, что совершенно равнодушен к шоколаду. С латинского языка слово «шоколад» переводится как «пища богов». Шоколад - любимое лакомство детей и взрослых. Я взял тему про </a:t>
            </a:r>
            <a:r>
              <a:rPr lang="ru-RU" sz="2000" dirty="0" smtClean="0"/>
              <a:t>шоколад, потому </a:t>
            </a:r>
            <a:r>
              <a:rPr lang="ru-RU" sz="2000" dirty="0"/>
              <a:t>что я очень люблю это лакомство. Было интересно узнать, как он появился у нас, из чего его изготавливают, какой бывает шоколад? Приносит шоколад вред или пользу нашему организму? Сейчас, в современном мире сладостей, большое количество разных шоколадных изделий, конфет, тортов. Я считаю, что во всём этом изобилии необходимо разбираться, разбираться в их качестве, знать пользу или вред они приносят нашему организму. Дома я постоянно слышу от мамы, что нельзя есть много сладкого, от этого портятся зубы, возникает кариес. Но на упаковках с шоколадом не пишут, что это опасно и вредно для здоровья. Споры учёных о вреде и пользе шоколада продолжаются до сегодняшнего дня. Весомые аргументы есть у сторонников и противников шоколада. Поэтому, я считаю, что выбранная мною тема очень актуальна на сегодняшний день.</a:t>
            </a:r>
          </a:p>
        </p:txBody>
      </p:sp>
      <p:sp>
        <p:nvSpPr>
          <p:cNvPr id="3" name="Заголовок 2"/>
          <p:cNvSpPr>
            <a:spLocks noGrp="1"/>
          </p:cNvSpPr>
          <p:nvPr>
            <p:ph type="title"/>
          </p:nvPr>
        </p:nvSpPr>
        <p:spPr/>
        <p:txBody>
          <a:bodyPr/>
          <a:lstStyle/>
          <a:p>
            <a:r>
              <a:rPr lang="ru-RU" b="1" smtClean="0">
                <a:solidFill>
                  <a:schemeClr val="tx2">
                    <a:lumMod val="50000"/>
                  </a:schemeClr>
                </a:solidFill>
              </a:rPr>
              <a:t>Введение:</a:t>
            </a:r>
            <a:endParaRPr lang="ru-RU" b="1" dirty="0">
              <a:solidFill>
                <a:schemeClr val="tx2">
                  <a:lumMod val="50000"/>
                </a:schemeClr>
              </a:solidFill>
            </a:endParaRPr>
          </a:p>
        </p:txBody>
      </p:sp>
    </p:spTree>
    <p:extLst>
      <p:ext uri="{BB962C8B-B14F-4D97-AF65-F5344CB8AC3E}">
        <p14:creationId xmlns:p14="http://schemas.microsoft.com/office/powerpoint/2010/main" val="3022687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268760"/>
            <a:ext cx="7920880" cy="5328592"/>
          </a:xfrm>
        </p:spPr>
        <p:txBody>
          <a:bodyPr>
            <a:normAutofit/>
          </a:bodyPr>
          <a:lstStyle/>
          <a:p>
            <a:r>
              <a:rPr lang="ru-RU" sz="2400" dirty="0" smtClean="0">
                <a:solidFill>
                  <a:schemeClr val="bg2">
                    <a:lumMod val="10000"/>
                  </a:schemeClr>
                </a:solidFill>
              </a:rPr>
              <a:t>Существуют несколько основных видов шоколада. </a:t>
            </a:r>
            <a:r>
              <a:rPr lang="ru-RU" sz="2400" b="1" i="1" dirty="0" smtClean="0">
                <a:solidFill>
                  <a:schemeClr val="bg2">
                    <a:lumMod val="10000"/>
                  </a:schemeClr>
                </a:solidFill>
              </a:rPr>
              <a:t>Горький,</a:t>
            </a:r>
            <a:r>
              <a:rPr lang="ru-RU" sz="2400" dirty="0" smtClean="0">
                <a:solidFill>
                  <a:schemeClr val="bg2">
                    <a:lumMod val="10000"/>
                  </a:schemeClr>
                </a:solidFill>
              </a:rPr>
              <a:t> готовят из масла какао, какао тертого и сахарной пудры. </a:t>
            </a:r>
            <a:r>
              <a:rPr lang="ru-RU" sz="2400" b="1" i="1" dirty="0" smtClean="0">
                <a:solidFill>
                  <a:schemeClr val="bg2">
                    <a:lumMod val="10000"/>
                  </a:schemeClr>
                </a:solidFill>
              </a:rPr>
              <a:t>Молочный</a:t>
            </a:r>
            <a:r>
              <a:rPr lang="ru-RU" sz="2400" dirty="0" smtClean="0">
                <a:solidFill>
                  <a:schemeClr val="bg2">
                    <a:lumMod val="10000"/>
                  </a:schemeClr>
                </a:solidFill>
              </a:rPr>
              <a:t>  из тертого какао (но в гораздо меньшем количестве, чем в горьком), сахар, масло какао, сливки  или молоко. И </a:t>
            </a:r>
            <a:r>
              <a:rPr lang="ru-RU" sz="2400" b="1" i="1" dirty="0" smtClean="0">
                <a:solidFill>
                  <a:schemeClr val="bg2">
                    <a:lumMod val="10000"/>
                  </a:schemeClr>
                </a:solidFill>
              </a:rPr>
              <a:t>белый шоколад</a:t>
            </a:r>
            <a:r>
              <a:rPr lang="ru-RU" sz="2400" dirty="0" smtClean="0">
                <a:solidFill>
                  <a:schemeClr val="bg2">
                    <a:lumMod val="10000"/>
                  </a:schemeClr>
                </a:solidFill>
              </a:rPr>
              <a:t>. От молочного его отличает только отсутствие тертого какао.  Но это состав в идеале. К сожалению, современный шоколад может содержать  сою, </a:t>
            </a:r>
            <a:r>
              <a:rPr lang="ru-RU" sz="2400" dirty="0" err="1" smtClean="0">
                <a:solidFill>
                  <a:schemeClr val="bg2">
                    <a:lumMod val="10000"/>
                  </a:schemeClr>
                </a:solidFill>
              </a:rPr>
              <a:t>улучшители</a:t>
            </a:r>
            <a:r>
              <a:rPr lang="ru-RU" sz="2400" dirty="0" smtClean="0">
                <a:solidFill>
                  <a:schemeClr val="bg2">
                    <a:lumMod val="10000"/>
                  </a:schemeClr>
                </a:solidFill>
              </a:rPr>
              <a:t> вкуса, пищевые добавки, которые увеличивают срок годности шоколада. Также какао масло может быть дезодорированным, что значит, прошел дополнительную обработку.</a:t>
            </a:r>
            <a:br>
              <a:rPr lang="ru-RU" sz="2400" dirty="0" smtClean="0">
                <a:solidFill>
                  <a:schemeClr val="bg2">
                    <a:lumMod val="10000"/>
                  </a:schemeClr>
                </a:solidFill>
              </a:rPr>
            </a:br>
            <a:r>
              <a:rPr lang="ru-RU" sz="2400" dirty="0" smtClean="0">
                <a:solidFill>
                  <a:schemeClr val="bg2">
                    <a:lumMod val="10000"/>
                  </a:schemeClr>
                </a:solidFill>
              </a:rPr>
              <a:t>Наполнителей шоколада огромное количество. Это орехи, сухофрукты, крема, семена…</a:t>
            </a:r>
            <a:endParaRPr lang="ru-RU" sz="2400" dirty="0">
              <a:solidFill>
                <a:schemeClr val="bg2">
                  <a:lumMod val="10000"/>
                </a:schemeClr>
              </a:solidFill>
            </a:endParaRPr>
          </a:p>
        </p:txBody>
      </p:sp>
      <p:sp>
        <p:nvSpPr>
          <p:cNvPr id="3" name="Текст 2"/>
          <p:cNvSpPr>
            <a:spLocks noGrp="1"/>
          </p:cNvSpPr>
          <p:nvPr>
            <p:ph type="body" idx="1"/>
          </p:nvPr>
        </p:nvSpPr>
        <p:spPr>
          <a:xfrm>
            <a:off x="1403648" y="404664"/>
            <a:ext cx="6417734" cy="792088"/>
          </a:xfrm>
        </p:spPr>
        <p:txBody>
          <a:bodyPr>
            <a:normAutofit/>
          </a:bodyPr>
          <a:lstStyle/>
          <a:p>
            <a:r>
              <a:rPr lang="ru-RU" sz="4000" b="1" dirty="0" smtClean="0">
                <a:solidFill>
                  <a:schemeClr val="tx2">
                    <a:lumMod val="50000"/>
                  </a:schemeClr>
                </a:solidFill>
              </a:rPr>
              <a:t>Состав и виды шоколада</a:t>
            </a:r>
            <a:endParaRPr lang="ru-RU" sz="4000" b="1" dirty="0">
              <a:solidFill>
                <a:schemeClr val="tx2">
                  <a:lumMod val="50000"/>
                </a:schemeClr>
              </a:solidFill>
            </a:endParaRPr>
          </a:p>
        </p:txBody>
      </p:sp>
    </p:spTree>
    <p:extLst>
      <p:ext uri="{BB962C8B-B14F-4D97-AF65-F5344CB8AC3E}">
        <p14:creationId xmlns:p14="http://schemas.microsoft.com/office/powerpoint/2010/main" val="3059363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355</TotalTime>
  <Words>984</Words>
  <Application>Microsoft Office PowerPoint</Application>
  <PresentationFormat>Экран (4:3)</PresentationFormat>
  <Paragraphs>60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Проект на тему «Шоколад - польза или вред?»</vt:lpstr>
      <vt:lpstr>Проблема: </vt:lpstr>
      <vt:lpstr>Гипотеза проекта:</vt:lpstr>
      <vt:lpstr>Цель проекта: </vt:lpstr>
      <vt:lpstr>Задачи проекта:</vt:lpstr>
      <vt:lpstr>Объект исследования:</vt:lpstr>
      <vt:lpstr>Методы исследования:</vt:lpstr>
      <vt:lpstr>Введение:</vt:lpstr>
      <vt:lpstr>Существуют несколько основных видов шоколада. Горький, готовят из масла какао, какао тертого и сахарной пудры. Молочный  из тертого какао (но в гораздо меньшем количестве, чем в горьком), сахар, масло какао, сливки  или молоко. И белый шоколад. От молочного его отличает только отсутствие тертого какао.  Но это состав в идеале. К сожалению, современный шоколад может содержать  сою, улучшители вкуса, пищевые добавки, которые увеличивают срок годности шоколада. Также какао масло может быть дезодорированным, что значит, прошел дополнительную обработку. Наполнителей шоколада огромное количество. Это орехи, сухофрукты, крема, семена…</vt:lpstr>
      <vt:lpstr>Влияние шоколада на организм</vt:lpstr>
      <vt:lpstr>Какао тертое</vt:lpstr>
      <vt:lpstr>Сахар</vt:lpstr>
      <vt:lpstr>Молоко</vt:lpstr>
      <vt:lpstr>Так полезен шоколад или вреден?</vt:lpstr>
      <vt:lpstr>Анкетирование</vt:lpstr>
      <vt:lpstr>вывод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на тему «Шоколад польза или вред?»</dc:title>
  <dc:creator>Home</dc:creator>
  <cp:lastModifiedBy>golubcova.en</cp:lastModifiedBy>
  <cp:revision>69</cp:revision>
  <dcterms:created xsi:type="dcterms:W3CDTF">2018-03-11T08:45:17Z</dcterms:created>
  <dcterms:modified xsi:type="dcterms:W3CDTF">2018-05-13T21:12:13Z</dcterms:modified>
</cp:coreProperties>
</file>