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69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работа\Копия картинка 6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Развитие инициативы и самостоятельности дошкольников в игровой деятельности</a:t>
            </a:r>
            <a:endParaRPr lang="ru-RU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работа\Копия картинка 6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1071546"/>
            <a:ext cx="6400800" cy="3786214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ФГОС ДО указывается, что одним из основных принципов дошкольного образования является поддержка детей в различных видах деятельности, в том числе – игре, которая является ведущим видом деятельности на протяжении всего периода дошкольного детства. Поддержка инициативы является также условием, необходимым для создания социальной ситуации развития детей. Значение игры в развитии и воспитании личности уникально, так как игра позволяет каждому ребенку ощутить себя субъектом, проявить и развить свою личность, субъективность, инициативность</a:t>
            </a:r>
            <a:endParaRPr lang="ru-RU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Рабочий стол\работа\Копия картинка 6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71480"/>
            <a:ext cx="7072362" cy="2571768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tx2"/>
                </a:solidFill>
              </a:rPr>
              <a:t>Ранний возраст </a:t>
            </a:r>
            <a:r>
              <a:rPr lang="ru-RU" sz="1600" dirty="0" smtClean="0">
                <a:solidFill>
                  <a:schemeClr val="tx2"/>
                </a:solidFill>
              </a:rPr>
              <a:t>-  </a:t>
            </a:r>
            <a:r>
              <a:rPr lang="ru-RU" sz="1800" dirty="0" smtClean="0">
                <a:solidFill>
                  <a:schemeClr val="tx2"/>
                </a:solidFill>
              </a:rPr>
              <a:t>это возрастной период в котором закладываются важные и фундаментальные человеческие способности: познавательная активность, интерес к окружающему, целенаправленность действий и настойчивость, воображение, творческая позиция и многое другое.</a:t>
            </a:r>
            <a:br>
              <a:rPr lang="ru-RU" sz="1800" dirty="0" smtClean="0">
                <a:solidFill>
                  <a:schemeClr val="tx2"/>
                </a:solidFill>
              </a:rPr>
            </a:br>
            <a:r>
              <a:rPr lang="ru-RU" sz="1800" dirty="0" smtClean="0">
                <a:solidFill>
                  <a:schemeClr val="tx2"/>
                </a:solidFill>
              </a:rPr>
              <a:t>      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 </a:t>
            </a:r>
            <a:endParaRPr lang="ru-RU" sz="16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929058" y="2571744"/>
            <a:ext cx="428628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Рабочий стол\работа\Копия картинка 6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214414" y="1214422"/>
            <a:ext cx="678661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Основные цели и задачи игровой деятельности: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</a:rPr>
              <a:t>Создание условий для развития игровой деятельности детей;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</a:rPr>
              <a:t>Формирование игровых умений, развитых культурных форм игры;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</a:rPr>
              <a:t>Развитие у детей интереса к различным видам игр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Рабочий стол\работа\Копия картинка 6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571604" y="642918"/>
            <a:ext cx="6215077" cy="747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Две роли воспитателя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6357950" y="1428736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2071670" y="1428736"/>
            <a:ext cx="836023" cy="966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142976" y="2428868"/>
            <a:ext cx="2508069" cy="5225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2"/>
                </a:solidFill>
              </a:rPr>
              <a:t>Роль организатора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5008" y="2357430"/>
            <a:ext cx="2508069" cy="5225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2"/>
                </a:solidFill>
              </a:rPr>
              <a:t>Роль наблюдателя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9" name="Плюс 8"/>
          <p:cNvSpPr/>
          <p:nvPr/>
        </p:nvSpPr>
        <p:spPr>
          <a:xfrm>
            <a:off x="4286248" y="2285992"/>
            <a:ext cx="1011141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/>
          </a:p>
        </p:txBody>
      </p:sp>
      <p:sp>
        <p:nvSpPr>
          <p:cNvPr id="10" name="Равно 9"/>
          <p:cNvSpPr/>
          <p:nvPr/>
        </p:nvSpPr>
        <p:spPr>
          <a:xfrm>
            <a:off x="4429124" y="3857628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 rot="16200000" flipH="1">
            <a:off x="4657933" y="199797"/>
            <a:ext cx="613954" cy="6643735"/>
          </a:xfrm>
          <a:prstGeom prst="rightBrace">
            <a:avLst>
              <a:gd name="adj1" fmla="val 78147"/>
              <a:gd name="adj2" fmla="val 50000"/>
            </a:avLst>
          </a:prstGeom>
          <a:ln w="63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143108" y="4857760"/>
            <a:ext cx="5143536" cy="11287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2"/>
                </a:solidFill>
              </a:rPr>
              <a:t>развитие, </a:t>
            </a:r>
            <a:r>
              <a:rPr lang="ru-RU" sz="2000" b="1" dirty="0">
                <a:solidFill>
                  <a:schemeClr val="tx2"/>
                </a:solidFill>
              </a:rPr>
              <a:t>произвольности и инициативности дошкольников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работа\Копия картинка 6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73485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357166"/>
            <a:ext cx="8358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</a:rPr>
              <a:t>Содержание работы по развитию и педагогической поддержке инициативы в игре должно </a:t>
            </a:r>
            <a:r>
              <a:rPr lang="ru-RU" sz="2000" b="1" u="sng" dirty="0">
                <a:solidFill>
                  <a:schemeClr val="tx2"/>
                </a:solidFill>
              </a:rPr>
              <a:t>соответствовать возрасту воспитанников</a:t>
            </a:r>
            <a:r>
              <a:rPr lang="ru-RU" sz="1600" b="1" u="sng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1357298"/>
            <a:ext cx="78581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Классификация игр детей дошкольного возраста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(по Е.В. Зворыгиной и С.Л. </a:t>
            </a:r>
            <a:r>
              <a:rPr lang="ru-RU" b="1" dirty="0" err="1">
                <a:solidFill>
                  <a:srgbClr val="FF0000"/>
                </a:solidFill>
              </a:rPr>
              <a:t>Новоселовой</a:t>
            </a:r>
            <a:r>
              <a:rPr lang="ru-RU" sz="1200" b="1" dirty="0">
                <a:solidFill>
                  <a:schemeClr val="tx2"/>
                </a:solidFill>
              </a:rPr>
              <a:t>)</a:t>
            </a:r>
          </a:p>
          <a:p>
            <a:endParaRPr lang="ru-RU" sz="1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143116"/>
            <a:ext cx="291913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1. </a:t>
            </a:r>
            <a:r>
              <a:rPr lang="ru-RU" sz="1600" b="1" dirty="0" smtClean="0"/>
              <a:t>Игры</a:t>
            </a:r>
            <a:r>
              <a:rPr lang="ru-RU" sz="1600" b="1" dirty="0"/>
              <a:t>, возникающие по инициативе детей</a:t>
            </a:r>
            <a:r>
              <a:rPr lang="ru-RU" sz="1600" b="1" dirty="0" smtClean="0"/>
              <a:t>:</a:t>
            </a:r>
            <a:endParaRPr lang="ru-RU" sz="1600" b="1" dirty="0"/>
          </a:p>
          <a:p>
            <a:r>
              <a:rPr lang="ru-RU" sz="1600" b="1" dirty="0" smtClean="0">
                <a:solidFill>
                  <a:srgbClr val="C00000"/>
                </a:solidFill>
              </a:rPr>
              <a:t>1.1. Игры-экспериментирования</a:t>
            </a:r>
            <a:r>
              <a:rPr lang="ru-RU" sz="1600" b="1" i="1" dirty="0"/>
              <a:t>: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Игры с природными объектами;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Игры с игрушками;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Игры с животными</a:t>
            </a:r>
            <a:r>
              <a:rPr lang="ru-RU" sz="1600" dirty="0" smtClean="0"/>
              <a:t>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1.2. Сюжетные самодеятельные </a:t>
            </a:r>
            <a:r>
              <a:rPr lang="ru-RU" sz="1600" b="1" dirty="0" smtClean="0">
                <a:solidFill>
                  <a:srgbClr val="C00000"/>
                </a:solidFill>
              </a:rPr>
              <a:t>игры</a:t>
            </a:r>
            <a:endParaRPr lang="ru-RU" sz="1600" dirty="0">
              <a:solidFill>
                <a:srgbClr val="002060"/>
              </a:solidFill>
            </a:endParaRPr>
          </a:p>
          <a:p>
            <a:r>
              <a:rPr lang="ru-RU" sz="1600" dirty="0">
                <a:solidFill>
                  <a:srgbClr val="002060"/>
                </a:solidFill>
              </a:rPr>
              <a:t>• Сюжетно-ролевые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Режиссерские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Театрализованные</a:t>
            </a:r>
          </a:p>
          <a:p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28926" y="2143116"/>
            <a:ext cx="32861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2.	</a:t>
            </a:r>
            <a:r>
              <a:rPr lang="ru-RU" sz="1600" b="1" dirty="0"/>
              <a:t>Игры, возникающие по инициативе взрослого: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2.1.  Обучающие игры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Сюжетно-дидактические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Подвижные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Музыкально-дидактические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Учебные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2.2.   Досуговые игры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Интеллектуальные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Игры-забавы, развлечения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Театрализованные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Празднично-карнавальные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Компьютерные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000760" y="2285992"/>
            <a:ext cx="28575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3.	Народные игры: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3.1. Обрядовые игры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Семейные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Сезонные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Культовые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3.2. Тренинговые игры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• </a:t>
            </a:r>
            <a:r>
              <a:rPr lang="ru-RU" sz="1600" dirty="0">
                <a:solidFill>
                  <a:srgbClr val="002060"/>
                </a:solidFill>
              </a:rPr>
              <a:t>Интеллектуальные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Сенсомоторные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Адаптивные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3.3. Досуговые игры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• </a:t>
            </a:r>
            <a:r>
              <a:rPr lang="ru-RU" sz="1600" dirty="0">
                <a:solidFill>
                  <a:srgbClr val="002060"/>
                </a:solidFill>
              </a:rPr>
              <a:t>Игрища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Тихие игры</a:t>
            </a:r>
          </a:p>
          <a:p>
            <a:r>
              <a:rPr lang="ru-RU" sz="1600" dirty="0">
                <a:solidFill>
                  <a:srgbClr val="002060"/>
                </a:solidFill>
              </a:rPr>
              <a:t>• Игры-забавы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6929454" y="1928802"/>
            <a:ext cx="408251" cy="338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3893340" y="1964520"/>
            <a:ext cx="428630" cy="714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1214414" y="1928802"/>
            <a:ext cx="397822" cy="2143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Рабочий стол\работа\Копия картинка 6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8929718" cy="6697289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285728"/>
            <a:ext cx="250033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0" y="3357562"/>
            <a:ext cx="241103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 descr="C:\Documents and Settings\Admin\Рабочий стол\работа\Копия картинка 66.jpg"/>
          <p:cNvPicPr>
            <a:picLocks noChangeAspect="1" noChangeArrowheads="1"/>
          </p:cNvPicPr>
          <p:nvPr/>
        </p:nvPicPr>
        <p:blipFill>
          <a:blip r:embed="rId5" cstate="screen"/>
          <a:stretch>
            <a:fillRect/>
          </a:stretch>
        </p:blipFill>
        <p:spPr bwMode="auto">
          <a:xfrm>
            <a:off x="2786050" y="3143248"/>
            <a:ext cx="2500312" cy="2786082"/>
          </a:xfrm>
          <a:prstGeom prst="rect">
            <a:avLst/>
          </a:prstGeom>
          <a:noFill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2714612" y="214290"/>
            <a:ext cx="2357454" cy="2786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 rot="21371928">
            <a:off x="5382534" y="86693"/>
            <a:ext cx="2714644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5500694" y="3071810"/>
            <a:ext cx="3200400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Рабочий стол\работа\Копия картинка 6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71802" y="1571612"/>
            <a:ext cx="3167905" cy="2928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0" y="0"/>
            <a:ext cx="3071834" cy="3095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6215074" y="0"/>
            <a:ext cx="2928926" cy="285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286512" y="2928934"/>
            <a:ext cx="2857488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0" y="3214686"/>
            <a:ext cx="3200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243</Words>
  <Application>Microsoft Office PowerPoint</Application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Развитие инициативы и самостоятельности дошкольников в игровой деятельности</vt:lpstr>
      <vt:lpstr>Слайд 2</vt:lpstr>
      <vt:lpstr>Ранний возраст -  это возрастной период в котором закладываются важные и фундаментальные человеческие способности: познавательная активность, интерес к окружающему, целенаправленность действий и настойчивость, воображение, творческая позиция и многое другое.          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Квартира</cp:lastModifiedBy>
  <cp:revision>37</cp:revision>
  <dcterms:modified xsi:type="dcterms:W3CDTF">2018-03-04T16:10:36Z</dcterms:modified>
</cp:coreProperties>
</file>