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-7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2140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/>
        </p:nvSpPr>
        <p:spPr>
          <a:xfrm>
            <a:off x="4781900" y="500925"/>
            <a:ext cx="4951574" cy="30853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Вот вы говорите, что человек не может сам по себе понять, что хорошо, что дурно, что всё дело в среде, что среда заедает. А я думаю, что всё дело в случае…» </a:t>
            </a:r>
            <a:br>
              <a:rPr lang="en-US" sz="2000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***</a:t>
            </a:r>
          </a:p>
          <a:p>
            <a:pPr marL="0" marR="0" indent="0" algn="ctr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 b="1" i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(Л.Н. Толстой, из рассказа </a:t>
            </a:r>
            <a:br>
              <a:rPr lang="en-US" sz="1777" b="1" i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777" b="1" i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«После бала»)</a:t>
            </a:r>
          </a:p>
          <a:p>
            <a:pPr marL="0" marR="0" indent="0" algn="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5F49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622650" y="3220850"/>
            <a:ext cx="8751000" cy="2129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Урок литературы в 8 классе</a:t>
            </a:r>
            <a:r>
              <a:rPr lang="en-US" sz="2222" b="1" i="1">
                <a:solidFill>
                  <a:srgbClr val="821A0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222" b="1" i="1">
                <a:solidFill>
                  <a:srgbClr val="821A0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1">
                <a:solidFill>
                  <a:srgbClr val="821A08"/>
                </a:solidFill>
                <a:latin typeface="Arial"/>
                <a:ea typeface="Arial"/>
                <a:cs typeface="Arial"/>
                <a:sym typeface="Arial"/>
              </a:rPr>
              <a:t>«Утро, изменившее жизнь» </a:t>
            </a:r>
          </a:p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 i="1">
                <a:solidFill>
                  <a:srgbClr val="821A08"/>
                </a:solidFill>
                <a:latin typeface="Arial"/>
                <a:ea typeface="Arial"/>
                <a:cs typeface="Arial"/>
                <a:sym typeface="Arial"/>
              </a:rPr>
              <a:t>(по рассказу Л.Н. Толстого «После бала»)</a:t>
            </a:r>
            <a:br>
              <a:rPr lang="en-US" sz="3111" b="1" i="1">
                <a:solidFill>
                  <a:srgbClr val="821A0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99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(1ч.)</a:t>
            </a:r>
          </a:p>
        </p:txBody>
      </p:sp>
      <p:pic>
        <p:nvPicPr>
          <p:cNvPr id="22" name="Shape 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50" y="126975"/>
            <a:ext cx="3926400" cy="293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181675" y="261050"/>
            <a:ext cx="9952199" cy="21081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Задание</a:t>
            </a:r>
            <a:r>
              <a:rPr lang="en-US" sz="3111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111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проверьте</a:t>
            </a:r>
            <a:r>
              <a:rPr lang="en-US" sz="3111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знание</a:t>
            </a:r>
            <a:r>
              <a:rPr lang="en-US" sz="3111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рассказа</a:t>
            </a:r>
            <a:r>
              <a:rPr lang="en-US" sz="3111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Л. Н. </a:t>
            </a:r>
            <a:r>
              <a:rPr lang="en-US" sz="3111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Толстого</a:t>
            </a:r>
            <a:r>
              <a:rPr lang="en-US" sz="3111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3111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3111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</a:t>
            </a:r>
            <a:r>
              <a:rPr lang="en-US" sz="3111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", </a:t>
            </a:r>
            <a:r>
              <a:rPr lang="en-US" sz="3111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ответив</a:t>
            </a:r>
            <a:r>
              <a:rPr lang="en-US" sz="3111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111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вопросы</a:t>
            </a:r>
            <a:r>
              <a:rPr lang="en-US" sz="3111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b="1" i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теста</a:t>
            </a:r>
            <a:endParaRPr lang="en-US" sz="3111" b="1" i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7575" y="2677575"/>
            <a:ext cx="4889500" cy="47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3129125" y="530925"/>
            <a:ext cx="3618075" cy="554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 i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Работа с термином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02300" y="1781525"/>
            <a:ext cx="9671750" cy="49321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Контраст двух частей рассказа основан на литературном приеме </a:t>
            </a:r>
            <a:r>
              <a:rPr lang="en-US" sz="2222" b="1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антитезы</a:t>
            </a: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Антитеза</a:t>
            </a:r>
            <a:r>
              <a:rPr lang="en-US" sz="2666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666" b="1" i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в переводе с греческого языка означает резко выраженное противопоставление понятий или явлений. Антитеза усиливает эмоциональную окраску речи, подчеркивает высказанную с её помощью мысль. Иногда, как это наблюдается в рассказе «После бала», антитеза становится композиционным приемом. В этом случае по принципу антитезы строится не отдельное высказывание, а всё произведение.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В каких ранее изученных вами произведениях встречается приём антитезы?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76500"/>
            <a:ext cx="10160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102300" y="91700"/>
            <a:ext cx="10031574" cy="20693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80357"/>
              </a:lnSpc>
              <a:spcBef>
                <a:spcPts val="0"/>
              </a:spcBef>
              <a:spcAft>
                <a:spcPts val="250"/>
              </a:spcAft>
              <a:buNone/>
            </a:pPr>
            <a:r>
              <a:rPr lang="en-US" sz="3111" b="1" i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Поисково-исследовательская работа с текстом</a:t>
            </a:r>
          </a:p>
          <a:p>
            <a:pPr marL="0" marR="0" indent="0" algn="ctr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Задание: проведем наблюдения над языковыми средствами, с помощью которых писатель противопоставляет друг другу картины бала и наказания солдата.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17684" y="1937792"/>
            <a:ext cx="5553074" cy="47275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интерактивной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доске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необходимо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сопоставить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1-ю и 2-ю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часть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предводителя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хозяева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бала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Варенька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полковник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Иван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Васильевич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описание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улицы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солдаты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наказываемый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полковник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Иван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Васильевич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9920" y="3926426"/>
            <a:ext cx="2571750" cy="369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7103174" y="3593976"/>
            <a:ext cx="2993649" cy="19900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Фрагмент</a:t>
            </a: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рассказа</a:t>
            </a: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Л. Н. </a:t>
            </a: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Толстого</a:t>
            </a: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бала</a:t>
            </a: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marL="0" marR="0" indent="0" algn="ctr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балу</a:t>
            </a: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читает</a:t>
            </a: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М. М. </a:t>
            </a: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Тарханов</a:t>
            </a:r>
            <a:endParaRPr lang="en-US" sz="1777" b="1" i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Длительность</a:t>
            </a: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77" b="1" i="1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фрагмента</a:t>
            </a:r>
            <a:r>
              <a:rPr lang="en-US" sz="1777" b="1" i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: 4:41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25" y="1756825"/>
            <a:ext cx="7069650" cy="498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94025" y="1839725"/>
            <a:ext cx="966950" cy="15172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№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232950" y="1839725"/>
            <a:ext cx="2889599" cy="15172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833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Первая часть рассказа</a:t>
            </a:r>
          </a:p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 балу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194525" y="1839725"/>
            <a:ext cx="2967199" cy="15172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833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Вторая часть рассказа</a:t>
            </a:r>
          </a:p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После бала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94025" y="3429000"/>
            <a:ext cx="966950" cy="905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232950" y="3429000"/>
            <a:ext cx="2889599" cy="905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зала у предводителя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194525" y="3429000"/>
            <a:ext cx="2967199" cy="905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описание улицы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94025" y="4406175"/>
            <a:ext cx="966950" cy="527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232950" y="4406175"/>
            <a:ext cx="2889599" cy="527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хозяева бала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194525" y="4406175"/>
            <a:ext cx="2967199" cy="527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солдаты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94025" y="5005900"/>
            <a:ext cx="966950" cy="525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232950" y="5005900"/>
            <a:ext cx="2889599" cy="525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Варенька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194525" y="5005900"/>
            <a:ext cx="2967199" cy="525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наказываемый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94025" y="5603850"/>
            <a:ext cx="966950" cy="525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232950" y="5603850"/>
            <a:ext cx="2889599" cy="525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полковник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194525" y="5603850"/>
            <a:ext cx="2967199" cy="525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полковник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94025" y="6201825"/>
            <a:ext cx="966950" cy="527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232950" y="6201825"/>
            <a:ext cx="2889599" cy="527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Иван Васильевич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194525" y="6201825"/>
            <a:ext cx="2967199" cy="527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Иван Васильевич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18175" y="980700"/>
            <a:ext cx="6992400" cy="100898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Должно получиться следующее:</a:t>
            </a:r>
          </a:p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 i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0575" y="920725"/>
            <a:ext cx="2127250" cy="28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541500" y="373925"/>
            <a:ext cx="8992650" cy="3334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379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 i="1" u="sng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Самостоятельная</a:t>
            </a:r>
            <a:r>
              <a:rPr lang="en-US" sz="3111" b="1" i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b="1" i="1" u="sng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работа</a:t>
            </a:r>
            <a:r>
              <a:rPr lang="en-US" sz="3111" b="1" i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b="1" i="1" u="sng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учащихся</a:t>
            </a:r>
            <a:endParaRPr lang="en-US" sz="3111" b="1" i="1" u="sng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>
              <a:lnSpc>
                <a:spcPct val="13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Задание1: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какие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описаний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рассказе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Л. Н.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Толстого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связаны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событиям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балу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", и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какие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- с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событиями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бала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</a:p>
          <a:p>
            <a:pPr marL="0" marR="0" indent="0" algn="ctr">
              <a:lnSpc>
                <a:spcPct val="13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i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Задание2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составить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сравнительную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характеристику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полковника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наказываемого</a:t>
            </a:r>
            <a:endParaRPr lang="en-US" sz="2666" b="1" i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4582575" y="4501425"/>
            <a:ext cx="4951574" cy="13232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b="1" i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Фрагмент</a:t>
            </a:r>
            <a:r>
              <a:rPr lang="en-US" sz="1555" b="1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рассказа</a:t>
            </a: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Л. Н. </a:t>
            </a: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Толстого</a:t>
            </a: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бала</a:t>
            </a: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marL="0" marR="0" indent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Наказание</a:t>
            </a: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побег</a:t>
            </a: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читает</a:t>
            </a: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М. М. </a:t>
            </a: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Тарханов</a:t>
            </a:r>
            <a:endParaRPr lang="en-US" sz="1555" b="1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Длительность</a:t>
            </a: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55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фрагмента</a:t>
            </a:r>
            <a:r>
              <a:rPr lang="en-US" sz="1555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5:54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750" y="3884075"/>
            <a:ext cx="4328575" cy="343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26" y="3002299"/>
            <a:ext cx="9165149" cy="42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541150" y="2991854"/>
            <a:ext cx="4500025" cy="427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Полковник</a:t>
            </a:r>
            <a:endParaRPr lang="en-US" sz="2000" b="1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5189350" y="2203075"/>
            <a:ext cx="4500025" cy="427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Наказываемый</a:t>
            </a:r>
            <a:endParaRPr lang="en-US" sz="2000" b="1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541150" y="3630535"/>
            <a:ext cx="4500025" cy="1127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Высокий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военный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шинели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фуражке</a:t>
            </a:r>
            <a:endParaRPr lang="en-US" sz="2000" b="1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5189350" y="2702275"/>
            <a:ext cx="4500025" cy="1127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Оголенный по пояс человек, привязанный к ружьям двух солдат. Спина его – что-то пестрое, мокрое…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41150" y="4526540"/>
            <a:ext cx="4500025" cy="778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Шел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твердой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подпрыгивающей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походкой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189349" y="4379628"/>
            <a:ext cx="4500025" cy="778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Дергаясь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всем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телом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шлепая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ногами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талому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снегу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толкали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06527" y="5571737"/>
            <a:ext cx="4500025" cy="7764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Румяное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лицо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белые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усы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бакенбарды</a:t>
            </a: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147959" y="5682208"/>
            <a:ext cx="4500025" cy="57878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Сморщенное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страдания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лицо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24226" y="6348186"/>
            <a:ext cx="4500025" cy="778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Твердым шагом двигалась высокая, статная фигура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5106800" y="6491730"/>
            <a:ext cx="4500025" cy="7782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Спотыкающийся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корчащийся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человек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34050" y="340425"/>
            <a:ext cx="10038625" cy="209992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Должно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получиться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следующее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Контрастное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изображение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героев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психологического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состояния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обстановки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позволяют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выявить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существо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характеров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в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обнаружить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социальные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противоречия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царской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России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209900" y="261050"/>
            <a:ext cx="9793450" cy="21699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79687"/>
              </a:lnSpc>
              <a:spcBef>
                <a:spcPts val="0"/>
              </a:spcBef>
              <a:spcAft>
                <a:spcPts val="250"/>
              </a:spcAft>
              <a:buNone/>
            </a:pP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Задание3: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сравнить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два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варианта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концовки</a:t>
            </a:r>
            <a:r>
              <a:rPr lang="en-US" sz="2666" b="1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рассказа</a:t>
            </a:r>
            <a:endParaRPr lang="en-US" sz="2666" b="1" i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Сравните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черновой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окончательный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варианты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концовки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рассказа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Л. Н.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Толстого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бала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».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Почему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вашему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мнению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автор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изменил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историю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жизни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Ивана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Васильевича</a:t>
            </a:r>
            <a:r>
              <a:rPr lang="en-US" sz="2666" b="1" i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2666" b="1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8185" y="3305944"/>
            <a:ext cx="4889500" cy="408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132275" y="261050"/>
            <a:ext cx="4951574" cy="28807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i="1" u="sng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Итоги</a:t>
            </a:r>
            <a:r>
              <a:rPr lang="en-US" sz="2666" b="1" i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u="sng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урока</a:t>
            </a:r>
            <a:endParaRPr lang="en-US" sz="2666" b="1" i="1" u="sng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Сегодня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уроке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вами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познакомились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историей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создания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жизненными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источниками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рассказа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Л.Н.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Толстого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бала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»,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выявили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особенности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композиции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провели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наблюдение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над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языковыми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средствами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222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рассказе</a:t>
            </a:r>
            <a:r>
              <a:rPr lang="en-US" sz="2222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863025" y="4788950"/>
            <a:ext cx="5071525" cy="28560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38020"/>
              </a:lnSpc>
              <a:spcBef>
                <a:spcPts val="0"/>
              </a:spcBef>
              <a:spcAft>
                <a:spcPts val="833"/>
              </a:spcAft>
              <a:buNone/>
            </a:pPr>
            <a:r>
              <a:rPr lang="en-US" sz="2666" b="1" i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</a:p>
          <a:p>
            <a:pPr marL="381000" marR="0" lvl="0" indent="-191911" algn="ctr">
              <a:lnSpc>
                <a:spcPct val="138125"/>
              </a:lnSpc>
              <a:spcBef>
                <a:spcPts val="0"/>
              </a:spcBef>
              <a:spcAft>
                <a:spcPts val="833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Написать сочинение-рассуждение на тему </a:t>
            </a:r>
          </a:p>
          <a:p>
            <a:pPr marL="0" marR="0" indent="0" algn="ctr">
              <a:lnSpc>
                <a:spcPct val="138125"/>
              </a:lnSpc>
              <a:spcBef>
                <a:spcPts val="0"/>
              </a:spcBef>
              <a:spcAft>
                <a:spcPts val="833"/>
              </a:spcAft>
              <a:buNone/>
            </a:pPr>
            <a:r>
              <a:rPr lang="en-US" sz="2222" b="1" i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«Почему же рассказ называется «После бала?»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520" y="4458072"/>
            <a:ext cx="3227899" cy="318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4575" y="201075"/>
            <a:ext cx="3354900" cy="446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400" y="285750"/>
            <a:ext cx="3534825" cy="46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-178150" y="5325175"/>
            <a:ext cx="5632450" cy="13073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Толстой Лев Николаевич</a:t>
            </a:r>
            <a:br>
              <a:rPr lang="en-US" sz="2666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(1828 - 1910)</a:t>
            </a:r>
          </a:p>
          <a:p>
            <a:pPr marL="0" marR="0" indent="0" algn="ctr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(граф, русский писатель)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x="4381500" y="1670400"/>
            <a:ext cx="5591875" cy="2166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«Не один раз в жизни видел, как талант и гений не гармонировали с человеком в частной жизни. Но Лев Толстой - другое, это цельный, гениальный человек, в жизни он так же глубок и серьезен, как в своих созданиях»</a:t>
            </a:r>
          </a:p>
          <a:p>
            <a:pPr marL="0" marR="0" indent="0" algn="r">
              <a:lnSpc>
                <a:spcPct val="1379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 i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И.Е.Репин</a:t>
            </a:r>
            <a:r>
              <a:rPr lang="en-US" sz="3111" b="1" i="1">
                <a:solidFill>
                  <a:srgbClr val="7793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/>
        </p:nvSpPr>
        <p:spPr>
          <a:xfrm>
            <a:off x="1181800" y="661450"/>
            <a:ext cx="7632699" cy="1033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 i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История создания рассказа и его жизненные источники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862525" y="1940275"/>
            <a:ext cx="8911499" cy="40096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2302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6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Рассказ </a:t>
            </a:r>
            <a:r>
              <a:rPr lang="en-US" sz="4444" b="1" i="1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«После бала»</a:t>
            </a:r>
            <a:r>
              <a:rPr lang="en-US" sz="26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был написан </a:t>
            </a:r>
            <a:r>
              <a:rPr lang="en-US" sz="2666" b="1" i="1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Л. Н. Толстым</a:t>
            </a:r>
            <a:r>
              <a:rPr lang="en-US" sz="26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начале 20 века </a:t>
            </a:r>
            <a:r>
              <a:rPr lang="en-US" sz="2666" b="1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(в 1903г.)</a:t>
            </a:r>
            <a:r>
              <a:rPr lang="en-US" sz="26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хотя возвращает он нас к «Николаевской эпохе» - 40 годам прошлого столетия. </a:t>
            </a:r>
          </a:p>
          <a:p>
            <a:pPr marL="0" marR="0" indent="0" algn="l">
              <a:lnSpc>
                <a:spcPct val="13802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>
              <a:lnSpc>
                <a:spcPct val="1378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 i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Что же послужило источником для создания рассказа?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6575" y="529150"/>
            <a:ext cx="3058575" cy="48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x="2019650" y="5782025"/>
            <a:ext cx="6232149" cy="11768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378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Сергей</a:t>
            </a:r>
            <a:r>
              <a:rPr lang="en-US" sz="3555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Николаевич</a:t>
            </a:r>
            <a:r>
              <a:rPr lang="en-US" sz="3555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Толстой</a:t>
            </a: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старший</a:t>
            </a: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брат</a:t>
            </a: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Л.Н.</a:t>
            </a: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Толстого</a:t>
            </a:r>
          </a:p>
        </p:txBody>
      </p:sp>
      <p:pic>
        <p:nvPicPr>
          <p:cNvPr id="43" name="Shape 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000" y="201075"/>
            <a:ext cx="2286000" cy="26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4900" y="2910400"/>
            <a:ext cx="1608650" cy="16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389800" y="3021525"/>
            <a:ext cx="1870074" cy="4095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1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кадр из фильма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3718625" y="0"/>
            <a:ext cx="6128100" cy="71564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u="sng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есть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основание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думать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источником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рассказа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была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666" b="1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жизнь</a:t>
            </a:r>
            <a:r>
              <a:rPr lang="en-US" sz="2666" b="1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отца</a:t>
            </a:r>
            <a:r>
              <a:rPr lang="en-US" sz="2666" b="1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Толстого</a:t>
            </a:r>
            <a:r>
              <a:rPr lang="en-US" sz="2666" b="1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Участник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Отечественной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войны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вышел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отставку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потому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считал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себя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возможным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служить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Даже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друзья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были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люди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такие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свободные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служащие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Отец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никогда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ни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перед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кем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унижался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изменял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своего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бойкого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веселого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часто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насмешливого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тона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. И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чувство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собственного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достоинства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увеличивало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мою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любовь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мое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восхищение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перед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ним</a:t>
            </a:r>
            <a:r>
              <a:rPr lang="en-US" sz="2666" b="1" i="1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-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писал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Лев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Николаевич</a:t>
            </a:r>
            <a:r>
              <a:rPr lang="en-US" sz="2666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00" y="529150"/>
            <a:ext cx="2444750" cy="34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x="102300" y="4180400"/>
            <a:ext cx="3616325" cy="13761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Граф Николай Ильич Толстой</a:t>
            </a: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отец Л.Н. Толстого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02300" y="421550"/>
            <a:ext cx="9671750" cy="2907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26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Участник Крымской войны, писатель яростно отстаивал всю свою жизнь мысль о милосердии и сострадании, особенно по отношению к простому русскому солдату. Еще в 1855 году он работал над проектом о переформировании армии, где выступал против варварского наказания – </a:t>
            </a:r>
            <a:r>
              <a:rPr lang="en-US" sz="2666" b="1" i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«прогнания сквозь строй»</a:t>
            </a:r>
            <a:r>
              <a:rPr lang="en-US" sz="2666" b="1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9930" y="3898493"/>
            <a:ext cx="3693574" cy="24976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1599825" y="6420550"/>
            <a:ext cx="6413849" cy="5559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 i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Что вы знаете об этом наказании?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301625" y="340425"/>
            <a:ext cx="9553575" cy="23181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26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рассказе два рассказчика: один – тот, кто знакомит читателя с Иваном Васильевичем, другой – сам Иван Васильевич. </a:t>
            </a:r>
          </a:p>
          <a:p>
            <a:pPr marL="0" marR="0" indent="0" algn="ctr">
              <a:lnSpc>
                <a:spcPct val="13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i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Кто по-вашему первый рассказчик?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02300" y="3792350"/>
            <a:ext cx="9752875" cy="38526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3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Надо отметить своеобразную роль вступления: оно знакомит нас с рассказчиком и настраивает на восприятие последующих событий. Повествование начинается внезапно и так же заканчивается. Перед нами вопрос, мучающий Ивана Васильевича и интересующий его собеседников: </a:t>
            </a:r>
            <a:r>
              <a:rPr lang="en-US" sz="2666" b="1" i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может ли человек сам управлять собою, совершенствовать себя – или все дело в среде, обстоятельствах, которые всегда сильнее наших намерений?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5825" y="2513856"/>
            <a:ext cx="2053149" cy="15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1181800" y="109350"/>
            <a:ext cx="7951950" cy="13426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 i="1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Проверка знаний о самом рассказе, его сюжете и композиции</a:t>
            </a:r>
          </a:p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Беседа по вопросам: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222250" y="1460475"/>
            <a:ext cx="6112225" cy="5087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- Обратимся к рассказу Л.Н. Толстого “После бала”. Каков его сюжет?</a:t>
            </a:r>
          </a:p>
          <a:p>
            <a:pPr marL="381000" marR="0" lvl="0" indent="-191911" algn="l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222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 чьего лица ведётся повествование? В каком возрасте и положении находится главный герой на тот момент?</a:t>
            </a:r>
          </a:p>
          <a:p>
            <a:pPr marL="381000" marR="0" lvl="0" indent="-191911" algn="l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- Как построен рассказ, на сколько частей его можно разделить?</a:t>
            </a:r>
          </a:p>
          <a:p>
            <a:pPr marL="381000" marR="0" lvl="0" indent="-191911" algn="l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Как Иван Васильевич чувствует себя на балу?</a:t>
            </a:r>
          </a:p>
          <a:p>
            <a:pPr marL="381000" marR="0" lvl="0" indent="-191911" algn="l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- Что происходит во второй части рассказа после бала?</a:t>
            </a:r>
          </a:p>
          <a:p>
            <a:pPr marL="381000" marR="0" lvl="0" indent="-191911" algn="l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В чём наблюдается контраст этих двух частей рассказа?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3400" y="1640400"/>
            <a:ext cx="3323149" cy="465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4062225" y="261050"/>
            <a:ext cx="5711824" cy="54789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91911" algn="l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- Безусловно, вторая часть – «после бала» - производит самое сильное впечатление, именно ради этой второй части и был написан рассказ, что подчеркивает само его название. Для чего Л.Н. Толстым была написана первая часть рассказа?</a:t>
            </a:r>
          </a:p>
          <a:p>
            <a:pPr marL="381000" marR="0" lvl="0" indent="-191911" algn="l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Какими цветами и звуками обрисован праздник у предводителя и утро после бала, какое настроение у героя?</a:t>
            </a:r>
          </a:p>
          <a:p>
            <a:pPr marL="381000" marR="0" lvl="0" indent="-191911" algn="l">
              <a:lnSpc>
                <a:spcPct val="138125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- Какие краски во второй части рассказа и настроение героя?</a:t>
            </a:r>
          </a:p>
          <a:p>
            <a:pPr marL="381000" marR="0" lvl="0" indent="-19191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2222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Какие чувства возникали у вас в момент чтения этого рассказа?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900" y="1566325"/>
            <a:ext cx="3407825" cy="48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Произвольный</PresentationFormat>
  <Paragraphs>103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Custom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XTreme.ws</cp:lastModifiedBy>
  <cp:revision>1</cp:revision>
  <dcterms:modified xsi:type="dcterms:W3CDTF">2015-01-30T19:11:20Z</dcterms:modified>
</cp:coreProperties>
</file>