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7" r:id="rId5"/>
    <p:sldId id="258" r:id="rId6"/>
    <p:sldId id="259" r:id="rId7"/>
    <p:sldId id="263" r:id="rId8"/>
    <p:sldId id="262" r:id="rId9"/>
    <p:sldId id="260" r:id="rId10"/>
    <p:sldId id="261" r:id="rId11"/>
    <p:sldId id="264" r:id="rId12"/>
    <p:sldId id="265" r:id="rId13"/>
    <p:sldId id="267" r:id="rId14"/>
    <p:sldId id="266" r:id="rId15"/>
    <p:sldId id="268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8886-9206-46DB-A0B3-20A6417F9548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7419-4EC4-4EA8-9827-3E577DC88E25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939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4588-27B8-41BC-9EDF-F10A4A3A8CC2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6666-D50C-4304-83F7-3EE8FCB41841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40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AFE6-BB76-4D60-8A5F-6041522E1474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CD8B-7D36-402C-98C6-F14DFD0D595C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8231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08886-9206-46DB-A0B3-20A6417F9548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47419-4EC4-4EA8-9827-3E577DC88E25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373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8A68-E73C-4DB6-99FA-6BDE777AD1A4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AF3B-3C37-47B2-A39B-4AF415ECA7F7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194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EC6B-52C6-4831-ABE9-C41620809A51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E2AE-CB84-4453-9C6F-1AA5D2A01543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953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DFA1-0A0F-403D-89E2-1502E19F5482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78A5-0690-4360-9C72-98716BDCFF5D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1708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817B-8233-4374-B4A5-327050D8317C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1871-29CC-4B70-ABDE-68298DF11272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280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5095-F247-4D96-B52F-1F7F42BFD899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4790-06E2-41E2-B676-E6FC107E0B57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8037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9A60-3348-4B30-9A14-9C3410BCEAE3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D6ED-015B-4BA9-AA91-406E7FCA5F6D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494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947-294C-4D86-9080-046DCBD10297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A3E25-4F7A-4243-97AB-F937FB5DD884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672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48A68-E73C-4DB6-99FA-6BDE777AD1A4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BAF3B-3C37-47B2-A39B-4AF415ECA7F7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86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E020-9259-440C-9B97-346CF37C9FF1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C0CD-304D-447F-9D33-CBA7AF09B21B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625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D4588-27B8-41BC-9EDF-F10A4A3A8CC2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16666-D50C-4304-83F7-3EE8FCB41841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768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AFE6-BB76-4D60-8A5F-6041522E1474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5CD8B-7D36-402C-98C6-F14DFD0D595C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741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CAEC6B-52C6-4831-ABE9-C41620809A51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0E2AE-CB84-4453-9C6F-1AA5D2A01543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8251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ADFA1-0A0F-403D-89E2-1502E19F5482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078A5-0690-4360-9C72-98716BDCFF5D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4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F817B-8233-4374-B4A5-327050D8317C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D1871-29CC-4B70-ABDE-68298DF11272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82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15095-F247-4D96-B52F-1F7F42BFD899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F4790-06E2-41E2-B676-E6FC107E0B57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7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9A60-3348-4B30-9A14-9C3410BCEAE3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FD6ED-015B-4BA9-AA91-406E7FCA5F6D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59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75947-294C-4D86-9080-046DCBD10297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A3E25-4F7A-4243-97AB-F937FB5DD884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6E020-9259-440C-9B97-346CF37C9FF1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BC0CD-304D-447F-9D33-CBA7AF09B21B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57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60000"/>
                <a:lumOff val="4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A0F07E-334B-4B28-AEE5-ADE5BDDAF6AD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C19386-B94F-461C-823C-DB9807098686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2311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60000"/>
                <a:lumOff val="4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A0F07E-334B-4B28-AEE5-ADE5BDDAF6AD}" type="datetimeFigureOut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13.11.2018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C19386-B94F-461C-823C-DB9807098686}" type="slidenum">
              <a:rPr lang="ru-RU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7349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tx2">
                <a:lumMod val="60000"/>
                <a:lumOff val="40000"/>
              </a:schemeClr>
            </a:gs>
            <a:gs pos="76000">
              <a:schemeClr val="bg1">
                <a:tint val="90000"/>
                <a:shade val="90000"/>
                <a:satMod val="200000"/>
              </a:schemeClr>
            </a:gs>
            <a:gs pos="92000">
              <a:schemeClr val="bg1">
                <a:tint val="90000"/>
                <a:shade val="70000"/>
                <a:satMod val="25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13.11.2018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Ручная дуговая сварка</a:t>
            </a:r>
            <a:b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Способы зажигания сварочной дуги</a:t>
            </a:r>
            <a: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3212976"/>
            <a:ext cx="4096544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Мастер п/о ГАПОУ СО «Высокогорский многопрофильный техникум»</a:t>
            </a:r>
          </a:p>
          <a:p>
            <a:pPr algn="r"/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Ястребова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Т.А.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131839" y="5270341"/>
            <a:ext cx="388808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Г. Нижний Тагил</a:t>
            </a:r>
          </a:p>
          <a:p>
            <a:pPr lvl="0" algn="ctr">
              <a:spcBef>
                <a:spcPct val="20000"/>
              </a:spcBef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2018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0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484784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Нормальной считают длину дуги, равную 0,5 - 1,1 диаметра стержня электрода (в зависимости от типа и марки электрода и положения сварки в пространстве). </a:t>
            </a: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6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4"/>
          <p:cNvSpPr>
            <a:spLocks noChangeArrowheads="1"/>
          </p:cNvSpPr>
          <p:nvPr/>
        </p:nvSpPr>
        <p:spPr bwMode="auto">
          <a:xfrm>
            <a:off x="4284663" y="5805488"/>
            <a:ext cx="3240087" cy="217487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PerspectiveFront">
              <a:rot lat="899994" lon="0" rev="0"/>
            </a:camera>
            <a:lightRig rig="legacyFlat4" dir="t"/>
          </a:scene3d>
          <a:sp3d extrusionH="36306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42875"/>
            <a:ext cx="8229600" cy="1071563"/>
          </a:xfrm>
          <a:noFill/>
          <a:ln w="762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Длина сварочной дуги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en-US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,5 – 1,1 диаметру электрода.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idx="1"/>
          </p:nvPr>
        </p:nvSpPr>
        <p:spPr>
          <a:xfrm>
            <a:off x="142875" y="1428750"/>
            <a:ext cx="8786813" cy="52863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                              </a:t>
            </a:r>
          </a:p>
        </p:txBody>
      </p:sp>
      <p:sp>
        <p:nvSpPr>
          <p:cNvPr id="19461" name="Line 9"/>
          <p:cNvSpPr>
            <a:spLocks noChangeShapeType="1"/>
          </p:cNvSpPr>
          <p:nvPr/>
        </p:nvSpPr>
        <p:spPr bwMode="auto">
          <a:xfrm flipV="1">
            <a:off x="6516688" y="49418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62" name="Line 10"/>
          <p:cNvSpPr>
            <a:spLocks noChangeShapeType="1"/>
          </p:cNvSpPr>
          <p:nvPr/>
        </p:nvSpPr>
        <p:spPr bwMode="auto">
          <a:xfrm>
            <a:off x="6516688" y="51577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63" name="Line 11"/>
          <p:cNvSpPr>
            <a:spLocks noChangeShapeType="1"/>
          </p:cNvSpPr>
          <p:nvPr/>
        </p:nvSpPr>
        <p:spPr bwMode="auto">
          <a:xfrm>
            <a:off x="8243888" y="49418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64" name="Line 13"/>
          <p:cNvSpPr>
            <a:spLocks noChangeShapeType="1"/>
          </p:cNvSpPr>
          <p:nvPr/>
        </p:nvSpPr>
        <p:spPr bwMode="auto">
          <a:xfrm>
            <a:off x="8243888" y="47244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65" name="Line 14"/>
          <p:cNvSpPr>
            <a:spLocks noChangeShapeType="1"/>
          </p:cNvSpPr>
          <p:nvPr/>
        </p:nvSpPr>
        <p:spPr bwMode="auto">
          <a:xfrm flipV="1">
            <a:off x="8243888" y="51577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6948488" y="4149725"/>
            <a:ext cx="2195512" cy="457200"/>
          </a:xfrm>
          <a:prstGeom prst="rect">
            <a:avLst/>
          </a:prstGeom>
          <a:solidFill>
            <a:srgbClr val="00206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Длинная дуга</a:t>
            </a:r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214313" y="2060575"/>
            <a:ext cx="2846387" cy="461963"/>
          </a:xfrm>
          <a:prstGeom prst="rect">
            <a:avLst/>
          </a:prstGeom>
          <a:solidFill>
            <a:schemeClr val="accent5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E40059">
                    <a:lumMod val="60000"/>
                    <a:lumOff val="40000"/>
                  </a:srgbClr>
                </a:solidFill>
                <a:latin typeface="Times New Roman" pitchFamily="18" charset="0"/>
                <a:cs typeface="Times New Roman" pitchFamily="18" charset="0"/>
              </a:rPr>
              <a:t>Короткая дуга</a:t>
            </a:r>
          </a:p>
        </p:txBody>
      </p:sp>
      <p:sp>
        <p:nvSpPr>
          <p:cNvPr id="19468" name="Rectangle 20"/>
          <p:cNvSpPr>
            <a:spLocks noChangeArrowheads="1"/>
          </p:cNvSpPr>
          <p:nvPr/>
        </p:nvSpPr>
        <p:spPr bwMode="auto">
          <a:xfrm>
            <a:off x="179388" y="5803900"/>
            <a:ext cx="3240087" cy="217488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PerspectiveFront">
              <a:rot lat="899994" lon="0" rev="0"/>
            </a:camera>
            <a:lightRig rig="legacyFlat4" dir="t"/>
          </a:scene3d>
          <a:sp3d extrusionH="36306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69" name="Oval 21"/>
          <p:cNvSpPr>
            <a:spLocks noChangeArrowheads="1"/>
          </p:cNvSpPr>
          <p:nvPr/>
        </p:nvSpPr>
        <p:spPr bwMode="auto">
          <a:xfrm>
            <a:off x="2627313" y="3429000"/>
            <a:ext cx="144462" cy="185738"/>
          </a:xfrm>
          <a:prstGeom prst="ellipse">
            <a:avLst/>
          </a:prstGeom>
          <a:solidFill>
            <a:srgbClr val="4D4D4D"/>
          </a:solidFill>
          <a:ln w="9525">
            <a:round/>
            <a:headEnd/>
            <a:tailEnd/>
          </a:ln>
          <a:scene3d>
            <a:camera prst="legacyPerspectiveFront">
              <a:rot lat="16499984" lon="0" rev="0"/>
            </a:camera>
            <a:lightRig rig="legacyFlat3" dir="r"/>
          </a:scene3d>
          <a:sp3d extrusionH="1801800" prstMaterial="legacyMetal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70" name="AutoShape 22"/>
          <p:cNvSpPr>
            <a:spLocks noChangeArrowheads="1"/>
          </p:cNvSpPr>
          <p:nvPr/>
        </p:nvSpPr>
        <p:spPr bwMode="auto">
          <a:xfrm>
            <a:off x="2484438" y="3113088"/>
            <a:ext cx="514350" cy="460375"/>
          </a:xfrm>
          <a:prstGeom prst="flowChartDelay">
            <a:avLst/>
          </a:prstGeom>
          <a:solidFill>
            <a:srgbClr val="996600"/>
          </a:solidFill>
          <a:ln w="9525">
            <a:miter lim="800000"/>
            <a:headEnd/>
            <a:tailEnd/>
          </a:ln>
          <a:scene3d>
            <a:camera prst="legacyPerspectiveFront">
              <a:rot lat="600000" lon="0" rev="0"/>
            </a:camera>
            <a:lightRig rig="legacyFlat3" dir="r"/>
          </a:scene3d>
          <a:sp3d extrusionH="608000" prstMaterial="legacyMetal">
            <a:bevelT w="13500" h="13500" prst="angle"/>
            <a:bevelB w="13500" h="13500" prst="angle"/>
            <a:extrusionClr>
              <a:srgbClr val="996600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71" name="Oval 23"/>
          <p:cNvSpPr>
            <a:spLocks noChangeArrowheads="1"/>
          </p:cNvSpPr>
          <p:nvPr/>
        </p:nvSpPr>
        <p:spPr bwMode="auto">
          <a:xfrm>
            <a:off x="2195513" y="3068638"/>
            <a:ext cx="539750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Front">
              <a:rot lat="1799995" lon="16199984" rev="0"/>
            </a:camera>
            <a:lightRig rig="legacyFlat3" dir="l"/>
          </a:scene3d>
          <a:sp3d extrusionH="1243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72" name="Oval 25"/>
          <p:cNvSpPr>
            <a:spLocks noChangeArrowheads="1"/>
          </p:cNvSpPr>
          <p:nvPr/>
        </p:nvSpPr>
        <p:spPr bwMode="auto">
          <a:xfrm>
            <a:off x="6443663" y="2997200"/>
            <a:ext cx="144462" cy="185738"/>
          </a:xfrm>
          <a:prstGeom prst="ellipse">
            <a:avLst/>
          </a:prstGeom>
          <a:solidFill>
            <a:srgbClr val="4D4D4D"/>
          </a:solidFill>
          <a:ln w="9525">
            <a:round/>
            <a:headEnd/>
            <a:tailEnd/>
          </a:ln>
          <a:scene3d>
            <a:camera prst="legacyPerspectiveFront">
              <a:rot lat="16499984" lon="0" rev="0"/>
            </a:camera>
            <a:lightRig rig="legacyFlat3" dir="r"/>
          </a:scene3d>
          <a:sp3d extrusionH="1801800" prstMaterial="legacyMetal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73" name="AutoShape 26"/>
          <p:cNvSpPr>
            <a:spLocks noChangeArrowheads="1"/>
          </p:cNvSpPr>
          <p:nvPr/>
        </p:nvSpPr>
        <p:spPr bwMode="auto">
          <a:xfrm>
            <a:off x="6300788" y="2636838"/>
            <a:ext cx="514350" cy="460375"/>
          </a:xfrm>
          <a:prstGeom prst="flowChartDelay">
            <a:avLst/>
          </a:prstGeom>
          <a:solidFill>
            <a:srgbClr val="996600"/>
          </a:solidFill>
          <a:ln w="9525">
            <a:miter lim="800000"/>
            <a:headEnd/>
            <a:tailEnd/>
          </a:ln>
          <a:scene3d>
            <a:camera prst="legacyPerspectiveFront">
              <a:rot lat="600000" lon="0" rev="0"/>
            </a:camera>
            <a:lightRig rig="legacyFlat3" dir="r"/>
          </a:scene3d>
          <a:sp3d extrusionH="608000" prstMaterial="legacyMetal">
            <a:bevelT w="13500" h="13500" prst="angle"/>
            <a:bevelB w="13500" h="13500" prst="angle"/>
            <a:extrusionClr>
              <a:srgbClr val="996600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9474" name="Oval 27"/>
          <p:cNvSpPr>
            <a:spLocks noChangeArrowheads="1"/>
          </p:cNvSpPr>
          <p:nvPr/>
        </p:nvSpPr>
        <p:spPr bwMode="auto">
          <a:xfrm>
            <a:off x="6011863" y="2565400"/>
            <a:ext cx="539750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Front">
              <a:rot lat="1799995" lon="16199984" rev="0"/>
            </a:camera>
            <a:lightRig rig="legacyFlat3" dir="l"/>
          </a:scene3d>
          <a:sp3d extrusionH="1243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187" name="Text Box 28"/>
          <p:cNvSpPr txBox="1">
            <a:spLocks noChangeArrowheads="1"/>
          </p:cNvSpPr>
          <p:nvPr/>
        </p:nvSpPr>
        <p:spPr bwMode="auto">
          <a:xfrm>
            <a:off x="4786313" y="6237288"/>
            <a:ext cx="2071687" cy="46196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пластина</a:t>
            </a:r>
          </a:p>
        </p:txBody>
      </p:sp>
      <p:sp>
        <p:nvSpPr>
          <p:cNvPr id="19476" name="Line 29"/>
          <p:cNvSpPr>
            <a:spLocks noChangeShapeType="1"/>
          </p:cNvSpPr>
          <p:nvPr/>
        </p:nvSpPr>
        <p:spPr bwMode="auto">
          <a:xfrm flipV="1">
            <a:off x="5940425" y="57340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7189" name="Text Box 30"/>
          <p:cNvSpPr txBox="1">
            <a:spLocks noChangeArrowheads="1"/>
          </p:cNvSpPr>
          <p:nvPr/>
        </p:nvSpPr>
        <p:spPr bwMode="auto">
          <a:xfrm>
            <a:off x="4716463" y="3573463"/>
            <a:ext cx="1368425" cy="366712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электрод</a:t>
            </a:r>
          </a:p>
        </p:txBody>
      </p:sp>
      <p:sp>
        <p:nvSpPr>
          <p:cNvPr id="19478" name="Line 31"/>
          <p:cNvSpPr>
            <a:spLocks noChangeShapeType="1"/>
          </p:cNvSpPr>
          <p:nvPr/>
        </p:nvSpPr>
        <p:spPr bwMode="auto">
          <a:xfrm>
            <a:off x="5940425" y="37893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546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0375" y="665895"/>
            <a:ext cx="663190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Увеличение длины дуги снижает устойчивое ее горение, глубину проплавления основного металла, повышает потери на угар и разбрызгивание электрода, вызывает образование шва с неровной поверхностью и усиливает вредное воздействие окружающей атмосферы на расплавленный металл.</a:t>
            </a:r>
            <a:endParaRPr kumimoji="0" lang="ru-RU" sz="3200" b="0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2" descr="https://tsborki.by/wp-content/uploads/2015/10/vnimani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Admin\Desktop\vnimani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187" y="4005064"/>
            <a:ext cx="1736997" cy="2573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8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1954" y="1340768"/>
            <a:ext cx="68407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Сварщик должен подавать электрод в дугу со скоростью, равной скорости плавления электрода. 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svarshchik-animatsionnaya-kartinka-002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398" y="4005064"/>
            <a:ext cx="2046468" cy="204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31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20688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Умение поддерживать дугу постоянной длины характеризует квалификацию сварщика. 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svarshchik-animatsionnaya-kartinka-001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2064" y="4959856"/>
            <a:ext cx="2360715" cy="1898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48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600200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3600" dirty="0">
                <a:solidFill>
                  <a:srgbClr val="002060"/>
                </a:solidFill>
                <a:latin typeface="Constantia"/>
                <a:ea typeface="+mn-ea"/>
                <a:cs typeface="+mn-cs"/>
              </a:rPr>
              <a:t>Тема урока </a:t>
            </a:r>
            <a:r>
              <a:rPr lang="ru-RU" sz="3600" dirty="0" smtClean="0">
                <a:solidFill>
                  <a:srgbClr val="002060"/>
                </a:solidFill>
                <a:latin typeface="Constantia"/>
                <a:ea typeface="+mn-ea"/>
                <a:cs typeface="+mn-cs"/>
              </a:rPr>
              <a:t>«Способы зажигания </a:t>
            </a:r>
            <a:r>
              <a:rPr lang="ru-RU" sz="3600" dirty="0">
                <a:solidFill>
                  <a:srgbClr val="002060"/>
                </a:solidFill>
                <a:latin typeface="Constantia"/>
                <a:ea typeface="+mn-ea"/>
                <a:cs typeface="+mn-cs"/>
              </a:rPr>
              <a:t>сварочной дуги»</a:t>
            </a:r>
            <a:br>
              <a:rPr lang="ru-RU" sz="3600" dirty="0">
                <a:solidFill>
                  <a:srgbClr val="002060"/>
                </a:solidFill>
                <a:latin typeface="Constantia"/>
                <a:ea typeface="+mn-ea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2564904"/>
            <a:ext cx="8229600" cy="4093915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Сформировать  знания  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 теме «Сварочная дуга. Способы   зажигания дуги».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4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/>
              </a:rPr>
              <a:t>Сварочная дуга -</a:t>
            </a:r>
            <a:r>
              <a:rPr lang="ru-RU" sz="3600" dirty="0">
                <a:solidFill>
                  <a:srgbClr val="002060"/>
                </a:solidFill>
                <a:latin typeface="Times New Roman"/>
              </a:rPr>
              <a:t> разряд электрического тока в газовой среде. Электрические заряды в сварочной дуге переносятся заряженными частицами — электронами, а также положительно и отрицательно заряженными ионами.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2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зажигания дуги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57200" y="1052736"/>
            <a:ext cx="4040188" cy="1728192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Касанием, «впритык».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r>
              <a:rPr lang="ru-RU" b="0" dirty="0">
                <a:solidFill>
                  <a:srgbClr val="000000"/>
                </a:solidFill>
                <a:latin typeface="Times New Roman"/>
              </a:rPr>
              <a:t>Дугу зажигают касанием электрода о поверхность свариваемого изделия и отводом его перпендикулярно вверх.</a:t>
            </a:r>
            <a:endParaRPr lang="ru-RU" b="0" dirty="0">
              <a:solidFill>
                <a:srgbClr val="000000"/>
              </a:solidFill>
              <a:latin typeface="Arial"/>
            </a:endParaRPr>
          </a:p>
          <a:p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1122139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Чирканием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», «спичкой».</a:t>
            </a:r>
            <a:endParaRPr lang="ru-RU" dirty="0">
              <a:solidFill>
                <a:srgbClr val="000000"/>
              </a:solidFill>
              <a:latin typeface="Arial"/>
            </a:endParaRPr>
          </a:p>
          <a:p>
            <a:r>
              <a:rPr lang="ru-RU" b="0" dirty="0">
                <a:solidFill>
                  <a:srgbClr val="000000"/>
                </a:solidFill>
                <a:latin typeface="Times New Roman"/>
              </a:rPr>
              <a:t>Электродом как спичкой чиркают по поверхности свариваемого изделия</a:t>
            </a:r>
            <a:endParaRPr lang="ru-RU" b="0" dirty="0"/>
          </a:p>
        </p:txBody>
      </p:sp>
      <p:pic>
        <p:nvPicPr>
          <p:cNvPr id="7" name="Picture 5" descr="впритык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76463" y="2874169"/>
            <a:ext cx="1603248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 descr="чиркан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8228" y="2956465"/>
            <a:ext cx="1609344" cy="2426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46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5076825" y="5876925"/>
            <a:ext cx="3240088" cy="217488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PerspectiveFront">
              <a:rot lat="1500000" lon="0" rev="0"/>
            </a:camera>
            <a:lightRig rig="legacyFlat4" dir="t"/>
          </a:scene3d>
          <a:sp3d extrusionH="36306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4" name="Oval 26"/>
          <p:cNvSpPr>
            <a:spLocks noChangeArrowheads="1"/>
          </p:cNvSpPr>
          <p:nvPr/>
        </p:nvSpPr>
        <p:spPr bwMode="auto">
          <a:xfrm>
            <a:off x="2195513" y="3068638"/>
            <a:ext cx="539750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Front">
              <a:rot lat="1799995" lon="16199984" rev="0"/>
            </a:camera>
            <a:lightRig rig="legacyFlat3" dir="l"/>
          </a:scene3d>
          <a:sp3d extrusionH="1243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625" y="142874"/>
            <a:ext cx="8459788" cy="1197893"/>
          </a:xfrm>
          <a:noFill/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Зажигание сварочной дуги.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4313" y="2857500"/>
            <a:ext cx="8786812" cy="3786188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                       </a:t>
            </a:r>
          </a:p>
          <a:p>
            <a:pPr eaLnBrk="1" hangingPunct="1">
              <a:defRPr/>
            </a:pPr>
            <a:r>
              <a:rPr lang="ru-RU" dirty="0" smtClean="0"/>
              <a:t>         </a:t>
            </a:r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785813" y="5857875"/>
            <a:ext cx="3240087" cy="217488"/>
          </a:xfrm>
          <a:prstGeom prst="rect">
            <a:avLst/>
          </a:pr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PerspectiveFront">
              <a:rot lat="1500000" lon="0" rev="0"/>
            </a:camera>
            <a:lightRig rig="legacyFlat4" dir="t"/>
          </a:scene3d>
          <a:sp3d extrusionH="36306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 wrap="none" anchor="ctr"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440531" y="1628800"/>
            <a:ext cx="3930650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способ - впритык</a:t>
            </a: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4983957" y="1628800"/>
            <a:ext cx="3929062" cy="461962"/>
          </a:xfrm>
          <a:prstGeom prst="rect">
            <a:avLst/>
          </a:prstGeom>
          <a:solidFill>
            <a:srgbClr val="FFC0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способ - чирканьем</a:t>
            </a:r>
          </a:p>
        </p:txBody>
      </p:sp>
      <p:sp>
        <p:nvSpPr>
          <p:cNvPr id="11273" name="Text Box 10"/>
          <p:cNvSpPr txBox="1">
            <a:spLocks noChangeArrowheads="1"/>
          </p:cNvSpPr>
          <p:nvPr/>
        </p:nvSpPr>
        <p:spPr bwMode="auto">
          <a:xfrm>
            <a:off x="3059113" y="3141663"/>
            <a:ext cx="720799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00000"/>
                </a:solidFill>
              </a:rPr>
              <a:t>90</a:t>
            </a:r>
            <a:r>
              <a:rPr lang="en-US" sz="2400" b="1" dirty="0">
                <a:solidFill>
                  <a:srgbClr val="C00000"/>
                </a:solidFill>
                <a:cs typeface="Arial" charset="0"/>
              </a:rPr>
              <a:t>°</a:t>
            </a:r>
          </a:p>
        </p:txBody>
      </p:sp>
      <p:sp>
        <p:nvSpPr>
          <p:cNvPr id="2059" name="Oval 11"/>
          <p:cNvSpPr>
            <a:spLocks noChangeArrowheads="1"/>
          </p:cNvSpPr>
          <p:nvPr/>
        </p:nvSpPr>
        <p:spPr bwMode="auto">
          <a:xfrm rot="21439243" flipH="1">
            <a:off x="2484438" y="5224463"/>
            <a:ext cx="430212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275" name="Line 12"/>
          <p:cNvSpPr>
            <a:spLocks noChangeShapeType="1"/>
          </p:cNvSpPr>
          <p:nvPr/>
        </p:nvSpPr>
        <p:spPr bwMode="auto">
          <a:xfrm flipV="1">
            <a:off x="3348038" y="3789363"/>
            <a:ext cx="0" cy="649287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276" name="Text Box 19"/>
          <p:cNvSpPr txBox="1">
            <a:spLocks noChangeArrowheads="1"/>
          </p:cNvSpPr>
          <p:nvPr/>
        </p:nvSpPr>
        <p:spPr bwMode="auto">
          <a:xfrm>
            <a:off x="8243888" y="3933825"/>
            <a:ext cx="6477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</a:rPr>
              <a:t>75</a:t>
            </a:r>
            <a:r>
              <a:rPr lang="en-US" sz="2400" b="1" dirty="0" smtClean="0">
                <a:solidFill>
                  <a:srgbClr val="C00000"/>
                </a:solidFill>
                <a:cs typeface="Arial" charset="0"/>
              </a:rPr>
              <a:t>°</a:t>
            </a:r>
            <a:endParaRPr lang="en-US" sz="2400" b="1" dirty="0">
              <a:solidFill>
                <a:srgbClr val="C00000"/>
              </a:solidFill>
              <a:cs typeface="Arial" charset="0"/>
            </a:endParaRPr>
          </a:p>
        </p:txBody>
      </p:sp>
      <p:sp>
        <p:nvSpPr>
          <p:cNvPr id="11277" name="Line 20"/>
          <p:cNvSpPr>
            <a:spLocks noChangeShapeType="1"/>
          </p:cNvSpPr>
          <p:nvPr/>
        </p:nvSpPr>
        <p:spPr bwMode="auto">
          <a:xfrm flipH="1" flipV="1">
            <a:off x="5940425" y="4941888"/>
            <a:ext cx="215900" cy="6477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3" name="Oval 25"/>
          <p:cNvSpPr>
            <a:spLocks noChangeArrowheads="1"/>
          </p:cNvSpPr>
          <p:nvPr/>
        </p:nvSpPr>
        <p:spPr bwMode="auto">
          <a:xfrm>
            <a:off x="2627313" y="3429000"/>
            <a:ext cx="144462" cy="185738"/>
          </a:xfrm>
          <a:prstGeom prst="ellipse">
            <a:avLst/>
          </a:prstGeom>
          <a:solidFill>
            <a:srgbClr val="4D4D4D"/>
          </a:solidFill>
          <a:ln w="9525">
            <a:round/>
            <a:headEnd/>
            <a:tailEnd/>
          </a:ln>
          <a:scene3d>
            <a:camera prst="legacyPerspectiveFront">
              <a:rot lat="16499984" lon="0" rev="0"/>
            </a:camera>
            <a:lightRig rig="legacyFlat3" dir="r"/>
          </a:scene3d>
          <a:sp3d extrusionH="1801800" prstMaterial="legacyMetal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2" name="AutoShape 24"/>
          <p:cNvSpPr>
            <a:spLocks noChangeArrowheads="1"/>
          </p:cNvSpPr>
          <p:nvPr/>
        </p:nvSpPr>
        <p:spPr bwMode="auto">
          <a:xfrm>
            <a:off x="2484438" y="3113088"/>
            <a:ext cx="514350" cy="460375"/>
          </a:xfrm>
          <a:prstGeom prst="flowChartDelay">
            <a:avLst/>
          </a:prstGeom>
          <a:solidFill>
            <a:srgbClr val="996600"/>
          </a:solidFill>
          <a:ln w="9525">
            <a:miter lim="800000"/>
            <a:headEnd/>
            <a:tailEnd/>
          </a:ln>
          <a:scene3d>
            <a:camera prst="legacyPerspectiveFront">
              <a:rot lat="600000" lon="0" rev="0"/>
            </a:camera>
            <a:lightRig rig="legacyFlat3" dir="r"/>
          </a:scene3d>
          <a:sp3d extrusionH="608000" prstMaterial="legacyMetal">
            <a:bevelT w="13500" h="13500" prst="angle"/>
            <a:bevelB w="13500" h="13500" prst="angle"/>
            <a:extrusionClr>
              <a:srgbClr val="996600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6" name="Oval 28"/>
          <p:cNvSpPr>
            <a:spLocks noChangeArrowheads="1"/>
          </p:cNvSpPr>
          <p:nvPr/>
        </p:nvSpPr>
        <p:spPr bwMode="auto">
          <a:xfrm rot="21439243" flipH="1">
            <a:off x="6948488" y="5157788"/>
            <a:ext cx="430212" cy="287337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7" name="Oval 29"/>
          <p:cNvSpPr>
            <a:spLocks noChangeArrowheads="1"/>
          </p:cNvSpPr>
          <p:nvPr/>
        </p:nvSpPr>
        <p:spPr bwMode="auto">
          <a:xfrm>
            <a:off x="7092950" y="3357563"/>
            <a:ext cx="144463" cy="185737"/>
          </a:xfrm>
          <a:prstGeom prst="ellipse">
            <a:avLst/>
          </a:prstGeom>
          <a:solidFill>
            <a:srgbClr val="4D4D4D"/>
          </a:solidFill>
          <a:ln w="9525">
            <a:round/>
            <a:headEnd/>
            <a:tailEnd/>
          </a:ln>
          <a:scene3d>
            <a:camera prst="legacyPerspectiveFront">
              <a:rot lat="16499984" lon="0" rev="0"/>
            </a:camera>
            <a:lightRig rig="legacyFlat3" dir="r"/>
          </a:scene3d>
          <a:sp3d extrusionH="1801800" prstMaterial="legacyMetal">
            <a:bevelT w="13500" h="13500" prst="angle"/>
            <a:bevelB w="13500" h="13500" prst="angle"/>
            <a:extrusionClr>
              <a:srgbClr val="4D4D4D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79" name="AutoShape 31"/>
          <p:cNvSpPr>
            <a:spLocks noChangeArrowheads="1"/>
          </p:cNvSpPr>
          <p:nvPr/>
        </p:nvSpPr>
        <p:spPr bwMode="auto">
          <a:xfrm>
            <a:off x="6948488" y="3068638"/>
            <a:ext cx="514350" cy="460375"/>
          </a:xfrm>
          <a:prstGeom prst="flowChartDelay">
            <a:avLst/>
          </a:prstGeom>
          <a:solidFill>
            <a:srgbClr val="996600"/>
          </a:solidFill>
          <a:ln w="9525">
            <a:miter lim="800000"/>
            <a:headEnd/>
            <a:tailEnd/>
          </a:ln>
          <a:scene3d>
            <a:camera prst="legacyPerspectiveFront">
              <a:rot lat="600000" lon="0" rev="0"/>
            </a:camera>
            <a:lightRig rig="legacyFlat3" dir="r"/>
          </a:scene3d>
          <a:sp3d extrusionH="608000" prstMaterial="legacyMetal">
            <a:bevelT w="13500" h="13500" prst="angle"/>
            <a:bevelB w="13500" h="13500" prst="angle"/>
            <a:extrusionClr>
              <a:srgbClr val="996600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2080" name="Oval 32"/>
          <p:cNvSpPr>
            <a:spLocks noChangeArrowheads="1"/>
          </p:cNvSpPr>
          <p:nvPr/>
        </p:nvSpPr>
        <p:spPr bwMode="auto">
          <a:xfrm>
            <a:off x="6659563" y="2997200"/>
            <a:ext cx="539750" cy="504825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PerspectiveFront">
              <a:rot lat="1799995" lon="16199984" rev="0"/>
            </a:camera>
            <a:lightRig rig="legacyFlat3" dir="l"/>
          </a:scene3d>
          <a:sp3d extrusionH="1243000" prstMaterial="legacyMetal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165" name="Text Box 33"/>
          <p:cNvSpPr txBox="1">
            <a:spLocks noChangeArrowheads="1"/>
          </p:cNvSpPr>
          <p:nvPr/>
        </p:nvSpPr>
        <p:spPr bwMode="auto">
          <a:xfrm>
            <a:off x="285750" y="3933825"/>
            <a:ext cx="1622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E40059">
                    <a:lumMod val="60000"/>
                    <a:lumOff val="40000"/>
                  </a:srgbClr>
                </a:solidFill>
                <a:latin typeface="Arial" charset="0"/>
              </a:rPr>
              <a:t>электрод</a:t>
            </a:r>
          </a:p>
        </p:txBody>
      </p:sp>
      <p:sp>
        <p:nvSpPr>
          <p:cNvPr id="11286" name="Line 34"/>
          <p:cNvSpPr>
            <a:spLocks noChangeShapeType="1"/>
          </p:cNvSpPr>
          <p:nvPr/>
        </p:nvSpPr>
        <p:spPr bwMode="auto">
          <a:xfrm>
            <a:off x="1763713" y="4149725"/>
            <a:ext cx="720725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11287" name="Text Box 35"/>
          <p:cNvSpPr txBox="1">
            <a:spLocks noChangeArrowheads="1"/>
          </p:cNvSpPr>
          <p:nvPr/>
        </p:nvSpPr>
        <p:spPr bwMode="auto">
          <a:xfrm>
            <a:off x="2555875" y="6308725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b="1">
                <a:solidFill>
                  <a:srgbClr val="C00000"/>
                </a:solidFill>
              </a:rPr>
              <a:t>пластина</a:t>
            </a:r>
          </a:p>
        </p:txBody>
      </p:sp>
      <p:sp>
        <p:nvSpPr>
          <p:cNvPr id="11288" name="Line 36"/>
          <p:cNvSpPr>
            <a:spLocks noChangeShapeType="1"/>
          </p:cNvSpPr>
          <p:nvPr/>
        </p:nvSpPr>
        <p:spPr bwMode="auto">
          <a:xfrm flipV="1">
            <a:off x="3276600" y="56610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803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4.07407E-6 L 0.00017 -0.16042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0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0 L -0.00452 -0.16597 " pathEditMode="relative" rAng="0" ptsTypes="AA">
                                      <p:cBhvr>
                                        <p:cTn id="8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" y="-831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-0.1731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16042 L 0.00017 -0.00301 " pathEditMode="relative" rAng="0" ptsTypes="AA">
                                      <p:cBhvr>
                                        <p:cTn id="13" dur="3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87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2 -0.16597 L -0.00452 0.0125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12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0.17315 L -2.77778E-6 0.00532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7.40741E-7 L -0.03941 -0.13958 " pathEditMode="relative" rAng="0" ptsTypes="AA">
                                      <p:cBhvr>
                                        <p:cTn id="24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6991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1898 L -0.03263 -0.09861 " pathEditMode="relative" rAng="0" ptsTypes="AA">
                                      <p:cBhvr>
                                        <p:cTn id="26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6" y="-588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1574 L -0.03732 -0.09977 " pathEditMode="relative" rAng="0" ptsTypes="AA">
                                      <p:cBhvr>
                                        <p:cTn id="28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75" y="-5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941 -0.13958 L 0.04722 0.1544 " pathEditMode="relative" rAng="0" ptsTypes="AA">
                                      <p:cBhvr>
                                        <p:cTn id="31" dur="3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4699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92 -0.11759 L 0.04271 0.17639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4699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514 -0.12083 L 0.04132 0.19398 " pathEditMode="relative" rAng="0" ptsTypes="AA">
                                      <p:cBhvr>
                                        <p:cTn id="35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23" y="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7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722 0.1544 L 0.00781 0.0180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-6829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271 0.17639 L -0.00468 0.01921 " pathEditMode="relative" rAng="0" ptsTypes="AA">
                                      <p:cBhvr>
                                        <p:cTn id="40" dur="3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8" y="-787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132 0.19398 L -0.00573 0.01574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1" y="-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 animBg="1"/>
      <p:bldP spid="2074" grpId="1" animBg="1"/>
      <p:bldP spid="2059" grpId="0" animBg="1"/>
      <p:bldP spid="2073" grpId="0" animBg="1"/>
      <p:bldP spid="2073" grpId="1" animBg="1"/>
      <p:bldP spid="2072" grpId="0" animBg="1"/>
      <p:bldP spid="2072" grpId="1" animBg="1"/>
      <p:bldP spid="2076" grpId="0" animBg="1"/>
      <p:bldP spid="2077" grpId="0" animBg="1"/>
      <p:bldP spid="2077" grpId="1" animBg="1"/>
      <p:bldP spid="2077" grpId="2" animBg="1"/>
      <p:bldP spid="2079" grpId="0" animBg="1"/>
      <p:bldP spid="2079" grpId="1" animBg="1"/>
      <p:bldP spid="2079" grpId="2" animBg="1"/>
      <p:bldP spid="2080" grpId="0" animBg="1"/>
      <p:bldP spid="2080" grpId="1" animBg="1"/>
      <p:bldP spid="2080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594225"/>
          </a:xfrm>
        </p:spPr>
        <p:txBody>
          <a:bodyPr>
            <a:normAutofit/>
          </a:bodyPr>
          <a:lstStyle/>
          <a:p>
            <a:r>
              <a:rPr lang="ru-RU" sz="4400" b="1" dirty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Сразу после зажигания дуги начинается плавление основного и электродного металлов. На изделии образуется ванна расплавленного металла. </a:t>
            </a:r>
            <a:endParaRPr lang="ru-RU" sz="44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8618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27168" cy="1162050"/>
          </a:xfrm>
        </p:spPr>
        <p:txBody>
          <a:bodyPr>
            <a:noAutofit/>
          </a:bodyPr>
          <a:lstStyle/>
          <a:p>
            <a:pPr algn="ctr"/>
            <a:r>
              <a:rPr lang="ru-RU" sz="3600" b="1" kern="0" dirty="0">
                <a:solidFill>
                  <a:srgbClr val="002060"/>
                </a:solidFill>
                <a:effectLst/>
                <a:latin typeface="Times New Roman" pitchFamily="18" charset="0"/>
              </a:rPr>
              <a:t>Возбуждение (возникновение) и горение дуги</a:t>
            </a:r>
            <a:endParaRPr lang="ru-RU" sz="3600" dirty="0">
              <a:solidFill>
                <a:srgbClr val="002060"/>
              </a:solidFill>
              <a:effectLst/>
            </a:endParaRPr>
          </a:p>
        </p:txBody>
      </p:sp>
      <p:pic>
        <p:nvPicPr>
          <p:cNvPr id="8" name="Picture 2" descr="Горение дуг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7061" y="2059654"/>
            <a:ext cx="4700016" cy="2279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lvl="0" indent="-342900" algn="l" fontAlgn="base">
              <a:spcAft>
                <a:spcPct val="0"/>
              </a:spcAft>
              <a:buClr>
                <a:srgbClr val="EEC85E"/>
              </a:buClr>
              <a:buSzPct val="70000"/>
              <a:defRPr/>
            </a:pPr>
            <a:r>
              <a:rPr lang="ru-RU" b="1" kern="0" dirty="0">
                <a:solidFill>
                  <a:schemeClr val="tx1"/>
                </a:solidFill>
                <a:latin typeface="Times New Roman" pitchFamily="18" charset="0"/>
              </a:rPr>
              <a:t>1. </a:t>
            </a:r>
            <a:r>
              <a:rPr lang="ru-RU" sz="1800" b="1" kern="0" dirty="0">
                <a:solidFill>
                  <a:schemeClr val="tx1"/>
                </a:solidFill>
                <a:latin typeface="Times New Roman" pitchFamily="18" charset="0"/>
              </a:rPr>
              <a:t>КОРОТКОЕ ЗАМЫКАНИЕ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EEC85E"/>
              </a:buClr>
              <a:buSzPct val="70000"/>
              <a:defRPr/>
            </a:pPr>
            <a:r>
              <a:rPr lang="ru-RU" sz="1800" b="1" kern="0" dirty="0">
                <a:solidFill>
                  <a:schemeClr val="tx1"/>
                </a:solidFill>
                <a:latin typeface="Times New Roman" pitchFamily="18" charset="0"/>
              </a:rPr>
              <a:t>2. ОБРАЗОВАНИЕ ПРОСЛОЙКИ ИЗ ЖИДКОГО МЕТАЛЛА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EEC85E"/>
              </a:buClr>
              <a:buSzPct val="70000"/>
              <a:defRPr/>
            </a:pPr>
            <a:r>
              <a:rPr lang="ru-RU" sz="1800" b="1" kern="0" dirty="0">
                <a:solidFill>
                  <a:schemeClr val="tx1"/>
                </a:solidFill>
                <a:latin typeface="Times New Roman" pitchFamily="18" charset="0"/>
              </a:rPr>
              <a:t>3. ОБРАЗОВАНИЕ ШЕЙКИ</a:t>
            </a:r>
          </a:p>
          <a:p>
            <a:pPr marL="342900" lvl="0" indent="-342900" algn="l" fontAlgn="base">
              <a:spcAft>
                <a:spcPct val="0"/>
              </a:spcAft>
              <a:buClr>
                <a:srgbClr val="EEC85E"/>
              </a:buClr>
              <a:buSzPct val="70000"/>
              <a:defRPr/>
            </a:pPr>
            <a:r>
              <a:rPr lang="ru-RU" sz="1800" b="1" kern="0" dirty="0">
                <a:solidFill>
                  <a:schemeClr val="tx1"/>
                </a:solidFill>
                <a:latin typeface="Times New Roman" pitchFamily="18" charset="0"/>
              </a:rPr>
              <a:t>4. ВОЗНИКНОВЕНИЕ ДУГИ И СВАРОЧНОЙ ВАННЫ</a:t>
            </a:r>
          </a:p>
        </p:txBody>
      </p:sp>
    </p:spTree>
    <p:extLst>
      <p:ext uri="{BB962C8B-B14F-4D97-AF65-F5344CB8AC3E}">
        <p14:creationId xmlns:p14="http://schemas.microsoft.com/office/powerpoint/2010/main" val="18415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335846"/>
            <a:ext cx="748883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От правильно выбранной длины дуги </a:t>
            </a:r>
            <a:r>
              <a:rPr lang="ru-RU" sz="44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  </a:t>
            </a:r>
            <a:r>
              <a:rPr lang="ru-RU" sz="4400" b="1" dirty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зависят производительность сварки и качество сварного шва.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900igr.net/datai/russkij-jazyk/Rabota-nad-slovarnymi-slovami/0022-003-Interesnykh-otkrytij-uvazhaemye-kolleg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662" y="3635936"/>
            <a:ext cx="2445075" cy="3212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77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67687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  <a:ea typeface="+mj-ea"/>
                <a:cs typeface="+mj-cs"/>
              </a:rPr>
              <a:t>Сварщик должен поддерживать горение дуги так, чтобы ее длина была постоянной.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AutoShape 2" descr="Welder - Workers collection Ð¤Ð¾ÑÐ¾ ÑÐ¾ ÑÑÐ¾ÐºÐ° - 710896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Admin\Desktop\7108967-welder-workers-collec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717032"/>
            <a:ext cx="3962400" cy="279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08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269</Words>
  <Application>Microsoft Office PowerPoint</Application>
  <PresentationFormat>Экран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14</vt:i4>
      </vt:variant>
    </vt:vector>
  </HeadingPairs>
  <TitlesOfParts>
    <vt:vector size="17" baseType="lpstr">
      <vt:lpstr>1_Тема Office</vt:lpstr>
      <vt:lpstr>2_Тема Office</vt:lpstr>
      <vt:lpstr>Исполнительная</vt:lpstr>
      <vt:lpstr>Ручная дуговая сварка Способы зажигания сварочной дуги </vt:lpstr>
      <vt:lpstr>Тема урока «Способы зажигания сварочной дуги» </vt:lpstr>
      <vt:lpstr>Презентация PowerPoint</vt:lpstr>
      <vt:lpstr>Способы зажигания дуги: </vt:lpstr>
      <vt:lpstr>Зажигание сварочной дуги.</vt:lpstr>
      <vt:lpstr>Сразу после зажигания дуги начинается плавление основного и электродного металлов. На изделии образуется ванна расплавленного металла. </vt:lpstr>
      <vt:lpstr>Возбуждение (возникновение) и горение дуги</vt:lpstr>
      <vt:lpstr>Презентация PowerPoint</vt:lpstr>
      <vt:lpstr>Презентация PowerPoint</vt:lpstr>
      <vt:lpstr>Презентация PowerPoint</vt:lpstr>
      <vt:lpstr>Длина сварочной дуги равна 0,5 – 1,1 диаметру электрода.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Ручная дуговая сварка Сварочная дуга </dc:title>
  <dc:creator>Маслёна</dc:creator>
  <cp:lastModifiedBy>Admin</cp:lastModifiedBy>
  <cp:revision>7</cp:revision>
  <dcterms:created xsi:type="dcterms:W3CDTF">2018-11-13T16:54:12Z</dcterms:created>
  <dcterms:modified xsi:type="dcterms:W3CDTF">2018-11-13T18:14:12Z</dcterms:modified>
</cp:coreProperties>
</file>