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6" r:id="rId2"/>
    <p:sldId id="277" r:id="rId3"/>
    <p:sldId id="275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67" d="100"/>
          <a:sy n="67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125CF-B680-44C4-8F28-5C1CE298CBB6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376B-094F-4232-BF09-16D5F2B542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997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376B-094F-4232-BF09-16D5F2B542E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4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376B-094F-4232-BF09-16D5F2B542E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6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376B-094F-4232-BF09-16D5F2B542E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5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65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5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0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7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40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49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19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44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0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48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61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E37C-9EB9-45E5-AD29-52A40943BA59}" type="datetimeFigureOut">
              <a:rPr lang="ru-RU" smtClean="0"/>
              <a:pPr/>
              <a:t>26.03.2017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F009-2E87-4E9E-8A63-F3E5AD47AB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1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0.png"/><Relationship Id="rId7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8.png"/><Relationship Id="rId7" Type="http://schemas.openxmlformats.org/officeDocument/2006/relationships/image" Target="../media/image4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0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8.png"/><Relationship Id="rId7" Type="http://schemas.openxmlformats.org/officeDocument/2006/relationships/image" Target="../media/image5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8.png"/><Relationship Id="rId7" Type="http://schemas.openxmlformats.org/officeDocument/2006/relationships/image" Target="../media/image5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6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20.pn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9.png"/><Relationship Id="rId7" Type="http://schemas.openxmlformats.org/officeDocument/2006/relationships/image" Target="../media/image71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20.png"/><Relationship Id="rId10" Type="http://schemas.openxmlformats.org/officeDocument/2006/relationships/image" Target="../media/image74.jpeg"/><Relationship Id="rId4" Type="http://schemas.openxmlformats.org/officeDocument/2006/relationships/image" Target="../media/image18.png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8.png"/><Relationship Id="rId7" Type="http://schemas.openxmlformats.org/officeDocument/2006/relationships/image" Target="../media/image7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8.pn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8.png"/><Relationship Id="rId7" Type="http://schemas.openxmlformats.org/officeDocument/2006/relationships/image" Target="../media/image8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.png"/><Relationship Id="rId9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8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8.png"/><Relationship Id="rId7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0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181855" cy="6852293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55540" y="1400580"/>
            <a:ext cx="7956884" cy="5109712"/>
          </a:xfrm>
          <a:prstGeom prst="foldedCorner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9593" r="61833" b="2750"/>
          <a:stretch/>
        </p:blipFill>
        <p:spPr>
          <a:xfrm>
            <a:off x="8928794" y="1430815"/>
            <a:ext cx="3240361" cy="5325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584" y="5144294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учитель-логопед</a:t>
            </a:r>
          </a:p>
          <a:p>
            <a:pPr algn="ctr"/>
            <a:r>
              <a:rPr lang="ru-RU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ГБОУ Школа № 705</a:t>
            </a:r>
          </a:p>
          <a:p>
            <a:r>
              <a:rPr lang="ru-RU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Надежда Николаевна Смагина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9" y="890754"/>
            <a:ext cx="4955705" cy="37167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68" y="404664"/>
            <a:ext cx="5813401" cy="4824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5392" r="63411" b="6950"/>
          <a:stretch/>
        </p:blipFill>
        <p:spPr>
          <a:xfrm flipH="1">
            <a:off x="119336" y="1190262"/>
            <a:ext cx="2736304" cy="5325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rot="5400000" flipV="1">
            <a:off x="2747407" y="-2772382"/>
            <a:ext cx="6669655" cy="122138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17" y="3484526"/>
            <a:ext cx="6144740" cy="337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2" y="1471599"/>
            <a:ext cx="4143210" cy="41432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680" y="178583"/>
            <a:ext cx="4286280" cy="1214422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3100" b="1" i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Звуки </a:t>
            </a:r>
            <a:r>
              <a:rPr lang="ru-RU" sz="31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речи нам нужны! </a:t>
            </a:r>
            <a:br>
              <a:rPr lang="ru-RU" sz="31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31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Эти звуки нам важны</a:t>
            </a:r>
            <a:r>
              <a:rPr lang="ru-RU" sz="3100" b="1" i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!</a:t>
            </a:r>
            <a:endParaRPr lang="ru-RU" sz="3100" b="1" i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Содержимое 4" descr="C:\Users\Пользователь\Desktop\фото с урока\20170301_103828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99" y="1529473"/>
            <a:ext cx="3896595" cy="3000396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231904" y="4660773"/>
            <a:ext cx="6960096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Гласные тянутся в песенке звонкой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Могут заплакать и закричать.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Могут в кровати баюкать ребенка –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Но не желают свистеть  ворчать!</a:t>
            </a:r>
          </a:p>
        </p:txBody>
      </p:sp>
      <p:pic>
        <p:nvPicPr>
          <p:cNvPr id="7" name="Рисунок 6" descr="C:\Users\Пушистик\Desktop\стенд\1 кл\20170315_1112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5760" y="542826"/>
            <a:ext cx="3786214" cy="264320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ользователь\Desktop\фото с урока\20170301_10374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2" y="2335495"/>
            <a:ext cx="2578757" cy="232527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04604"/>
            <a:ext cx="4397372" cy="4397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537">
            <a:off x="2991621" y="597725"/>
            <a:ext cx="8579123" cy="5539744"/>
          </a:xfrm>
          <a:prstGeom prst="rect">
            <a:avLst/>
          </a:prstGeom>
        </p:spPr>
      </p:pic>
      <p:pic>
        <p:nvPicPr>
          <p:cNvPr id="5" name="Рисунок 4" descr="E:\стенд\фото с урока\20170301_1047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65" y="261762"/>
            <a:ext cx="2516041" cy="403133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Содержимое 3" descr="C:\Users\Пользователь\Desktop\фото с урока\20170301_133333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0772" y="2420888"/>
            <a:ext cx="4044193" cy="412961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ушистик\Desktop\стенд\1 кл\20170315_1112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72" y="2468067"/>
            <a:ext cx="4857784" cy="314327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61" y="183537"/>
            <a:ext cx="5977880" cy="1325563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 согласные – согласны:</a:t>
            </a:r>
            <a:br>
              <a:rPr lang="ru-RU" sz="2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Шелестеть, шептать, скрипеть, …</a:t>
            </a:r>
            <a:br>
              <a:rPr lang="ru-RU" sz="2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Но не хочется им петь!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3426000"/>
            <a:ext cx="3431704" cy="3431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flipV="1">
            <a:off x="695400" y="-297"/>
            <a:ext cx="10490624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4112" y="49978"/>
            <a:ext cx="5038928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Игра «Покажи звук»</a:t>
            </a:r>
          </a:p>
        </p:txBody>
      </p:sp>
      <p:pic>
        <p:nvPicPr>
          <p:cNvPr id="4" name="Содержимое 3" descr="C:\Users\Пользователь\Desktop\фото с урока\20170228_114611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4" y="266497"/>
            <a:ext cx="4524730" cy="2765189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70228_1146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67" y="2291370"/>
            <a:ext cx="3705846" cy="226926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ушистик\Desktop\стенд\ФОТО\20170317_1145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4186" y="1062118"/>
            <a:ext cx="3214710" cy="2076452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ФОТО\20170317_1144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3432" y="3784482"/>
            <a:ext cx="3888432" cy="267890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1 кл\20170310_10414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8093" y="4005064"/>
            <a:ext cx="4220697" cy="264497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" y="1430534"/>
            <a:ext cx="3894029" cy="38940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2931303" y="0"/>
            <a:ext cx="9213369" cy="6857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76449"/>
            <a:ext cx="7779838" cy="1325563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Игра «Определи место звука в слове»</a:t>
            </a:r>
          </a:p>
        </p:txBody>
      </p:sp>
      <p:pic>
        <p:nvPicPr>
          <p:cNvPr id="4" name="Содержимое 3" descr="C:\Users\Пользователь\Desktop\фото с урока\20170301_133518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963505"/>
            <a:ext cx="4648704" cy="272211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70301_1035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45" y="4192792"/>
            <a:ext cx="4286280" cy="257176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на сайт НН\Новые фото\20170321_11555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44072" y="1062481"/>
            <a:ext cx="4940466" cy="298535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ользователь\Desktop\на сайт НН\Новые фото\20170320_11285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7874" y="1633948"/>
            <a:ext cx="3600518" cy="2495099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7297">
            <a:off x="875308" y="817677"/>
            <a:ext cx="8088049" cy="5222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1" y="855402"/>
            <a:ext cx="4445806" cy="44458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74" y="-35529"/>
            <a:ext cx="9121785" cy="1417638"/>
          </a:xfrm>
        </p:spPr>
        <p:txBody>
          <a:bodyPr>
            <a:normAutofit/>
          </a:bodyPr>
          <a:lstStyle/>
          <a:p>
            <a:pPr lvl="0"/>
            <a:r>
              <a:rPr lang="ru-RU" sz="3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Игра </a:t>
            </a:r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«Покажи, сколько слогов в слове</a:t>
            </a:r>
            <a:r>
              <a:rPr lang="ru-RU" sz="3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  <a:endParaRPr lang="ru-RU" sz="35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3" descr="C:\Users\Пользователь\Desktop\фото с урока\20170301_12561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72" y="1191281"/>
            <a:ext cx="3795372" cy="2481977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70228_1347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5128" y="3534279"/>
            <a:ext cx="2025862" cy="304452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фото с урока\20170228_13482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 b="23447"/>
          <a:stretch/>
        </p:blipFill>
        <p:spPr bwMode="auto">
          <a:xfrm>
            <a:off x="9130918" y="188639"/>
            <a:ext cx="2881020" cy="324036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1 кл\20170315_11050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012" y="1844824"/>
            <a:ext cx="2714720" cy="244827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23" y="2741316"/>
            <a:ext cx="6144740" cy="3373474"/>
          </a:xfrm>
          <a:prstGeom prst="rect">
            <a:avLst/>
          </a:prstGeom>
        </p:spPr>
      </p:pic>
      <p:pic>
        <p:nvPicPr>
          <p:cNvPr id="7" name="Рисунок 6" descr="C:\Users\Пушистик\Desktop\стенд\1 кл\20170315_10515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44991" y="3703232"/>
            <a:ext cx="3528392" cy="2071678"/>
          </a:xfrm>
          <a:prstGeom prst="ellipse">
            <a:avLst/>
          </a:prstGeom>
          <a:ln w="63500" cap="rnd">
            <a:solidFill>
              <a:srgbClr val="FF006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Пользователь\Desktop\на сайт НН\Новые фото\20170321_12004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60741" y="4635174"/>
            <a:ext cx="3032351" cy="2060813"/>
          </a:xfrm>
          <a:prstGeom prst="ellipse">
            <a:avLst/>
          </a:prstGeom>
          <a:ln w="63500" cap="rnd">
            <a:solidFill>
              <a:srgbClr val="00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3426000"/>
            <a:ext cx="3431704" cy="3431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flipV="1">
            <a:off x="695400" y="-297"/>
            <a:ext cx="10490624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238" y="5939096"/>
            <a:ext cx="7480962" cy="918608"/>
          </a:xfrm>
        </p:spPr>
        <p:txBody>
          <a:bodyPr>
            <a:normAutofit/>
          </a:bodyPr>
          <a:lstStyle/>
          <a:p>
            <a:pPr lvl="0" algn="ctr"/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Составление звуковых </a:t>
            </a:r>
            <a:r>
              <a:rPr lang="ru-RU" sz="3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схем </a:t>
            </a:r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слова </a:t>
            </a:r>
            <a:endParaRPr lang="ru-RU" dirty="0"/>
          </a:p>
        </p:txBody>
      </p:sp>
      <p:pic>
        <p:nvPicPr>
          <p:cNvPr id="4" name="Содержимое 3" descr="C:\Users\Пользователь\Desktop\фото с урока\20170227_115748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5" y="131297"/>
            <a:ext cx="2428860" cy="3153686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70301_105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55" y="260648"/>
            <a:ext cx="4145710" cy="311657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1 кл\20170315_1132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4232" y="155902"/>
            <a:ext cx="3604664" cy="312908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8288" flipV="1">
            <a:off x="4084203" y="2863696"/>
            <a:ext cx="5998972" cy="3293447"/>
          </a:xfrm>
          <a:prstGeom prst="rect">
            <a:avLst/>
          </a:prstGeom>
        </p:spPr>
      </p:pic>
      <p:pic>
        <p:nvPicPr>
          <p:cNvPr id="7" name="Рисунок 6" descr="C:\Users\Пушистик\Desktop\стенд\1 кл\20170315_11030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3753" y="2988817"/>
            <a:ext cx="4000528" cy="285749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Пушистик\Desktop\стенд\1 кл\20170315_11483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45555" y="3469466"/>
            <a:ext cx="4643438" cy="2928934"/>
          </a:xfrm>
          <a:prstGeom prst="ellipse">
            <a:avLst/>
          </a:prstGeom>
          <a:ln w="63500" cap="rnd">
            <a:solidFill>
              <a:srgbClr val="00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" y="-445"/>
            <a:ext cx="12217443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" y="1430534"/>
            <a:ext cx="3894029" cy="3894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2931303" y="0"/>
            <a:ext cx="9213369" cy="6857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" y="79846"/>
            <a:ext cx="4935489" cy="1325563"/>
          </a:xfrm>
        </p:spPr>
        <p:txBody>
          <a:bodyPr>
            <a:normAutofit/>
          </a:bodyPr>
          <a:lstStyle/>
          <a:p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Игра «Живые звуки</a:t>
            </a:r>
            <a:r>
              <a:rPr lang="ru-RU" sz="3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  <a:endParaRPr lang="ru-RU" sz="35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Пользователь\Desktop\фото с урока\20170301_1352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039980"/>
            <a:ext cx="4434191" cy="312532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на сайт НН\Новые фото\20170321_1159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36518" y="3934372"/>
            <a:ext cx="3803743" cy="2780382"/>
          </a:xfrm>
          <a:prstGeom prst="ellipse">
            <a:avLst/>
          </a:prstGeom>
          <a:ln w="63500" cap="rnd">
            <a:solidFill>
              <a:srgbClr val="00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35760" y="8836"/>
            <a:ext cx="8208912" cy="4506709"/>
          </a:xfrm>
          <a:prstGeom prst="rect">
            <a:avLst/>
          </a:prstGeom>
        </p:spPr>
      </p:pic>
      <p:pic>
        <p:nvPicPr>
          <p:cNvPr id="4" name="Содержимое 3" descr="C:\Users\Пользователь\Desktop\фото с урока\20170301_130901.jpg"/>
          <p:cNvPicPr>
            <a:picLocks noGrp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66" y="238896"/>
            <a:ext cx="6056855" cy="326211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3426000"/>
            <a:ext cx="3431704" cy="34317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flipV="1">
            <a:off x="695400" y="-297"/>
            <a:ext cx="10490624" cy="6858001"/>
          </a:xfrm>
          <a:prstGeom prst="rect">
            <a:avLst/>
          </a:prstGeom>
        </p:spPr>
      </p:pic>
      <p:pic>
        <p:nvPicPr>
          <p:cNvPr id="4" name="Содержимое 3" descr="C:\Users\Пользователь\Desktop\фото с урока\20160422_130843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4" y="3223219"/>
            <a:ext cx="3254979" cy="248899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фото с урока\20160422_1310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282095"/>
            <a:ext cx="2689080" cy="2048759"/>
          </a:xfrm>
          <a:prstGeom prst="ellipse">
            <a:avLst/>
          </a:prstGeom>
          <a:ln w="63500" cap="rnd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1 кл\20170315_10533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7567" y="2177031"/>
            <a:ext cx="3511433" cy="2418385"/>
          </a:xfrm>
          <a:prstGeom prst="ellipse">
            <a:avLst/>
          </a:prstGeom>
          <a:ln w="63500" cap="rnd">
            <a:solidFill>
              <a:srgbClr val="FF006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C:\Users\Пользователь\Desktop\на сайт НН\Новые фото\20170321_12023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68140" y="4307283"/>
            <a:ext cx="3729497" cy="2331732"/>
          </a:xfrm>
          <a:prstGeom prst="ellipse">
            <a:avLst/>
          </a:prstGeom>
          <a:ln w="63500" cap="rnd">
            <a:solidFill>
              <a:srgbClr val="00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1 кл\20170315_11402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13051" y="4785414"/>
            <a:ext cx="2775845" cy="1853601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Пушистик\Desktop\стенд\2\20170310_12450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2889" y="155118"/>
            <a:ext cx="3127407" cy="187046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>
          <a:xfrm rot="20867716" flipV="1">
            <a:off x="-78583" y="-45022"/>
            <a:ext cx="5819122" cy="311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96" y="1025472"/>
            <a:ext cx="5788306" cy="1000108"/>
          </a:xfrm>
        </p:spPr>
        <p:txBody>
          <a:bodyPr>
            <a:noAutofit/>
          </a:bodyPr>
          <a:lstStyle/>
          <a:p>
            <a:pPr lvl="0"/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Игра «Прятки со звуками</a:t>
            </a:r>
            <a:r>
              <a:rPr lang="ru-RU" sz="35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  <a:endParaRPr lang="ru-RU" sz="35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5" y="13627"/>
            <a:ext cx="1221668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" y="105784"/>
            <a:ext cx="4397372" cy="43973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537">
            <a:off x="2991621" y="597725"/>
            <a:ext cx="8579123" cy="5539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916" y="537617"/>
            <a:ext cx="3243570" cy="757183"/>
          </a:xfrm>
        </p:spPr>
        <p:txBody>
          <a:bodyPr>
            <a:normAutofit/>
          </a:bodyPr>
          <a:lstStyle/>
          <a:p>
            <a:r>
              <a:rPr lang="ru-RU" sz="31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РАЗВИВАЕМСЯ! </a:t>
            </a:r>
          </a:p>
        </p:txBody>
      </p:sp>
      <p:pic>
        <p:nvPicPr>
          <p:cNvPr id="6" name="Содержимое 5" descr="C:\Users\Пушистик\Desktop\стенд\1 кл\20170315_115329.jpg"/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781492" y="3327044"/>
            <a:ext cx="3991665" cy="2780289"/>
          </a:xfrm>
          <a:prstGeom prst="ellipse">
            <a:avLst/>
          </a:prstGeom>
          <a:ln w="63500" cap="rnd">
            <a:solidFill>
              <a:srgbClr val="00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C:\Users\Пушистик\Desktop\стенд\1 кл\20170314_1102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4458" y="1287049"/>
            <a:ext cx="2500823" cy="199385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ушистик\Desktop\стенд\1 кл\20170315_1115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8838" y="541894"/>
            <a:ext cx="3056987" cy="2419056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ФОТО\20170316_1317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2384" y="2276872"/>
            <a:ext cx="2372947" cy="4248494"/>
          </a:xfrm>
          <a:prstGeom prst="ellipse">
            <a:avLst/>
          </a:prstGeom>
          <a:ln w="63500" cap="rnd">
            <a:solidFill>
              <a:srgbClr val="0000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ФОТО\20170316_1328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408" y="4653136"/>
            <a:ext cx="3125452" cy="2068511"/>
          </a:xfrm>
          <a:prstGeom prst="ellipse">
            <a:avLst/>
          </a:prstGeom>
          <a:ln w="63500" cap="rnd">
            <a:solidFill>
              <a:srgbClr val="FF006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687402" y="3455003"/>
            <a:ext cx="1719766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1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ИГРАЕМ!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5" y="13627"/>
            <a:ext cx="1221668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/>
          <a:stretch/>
        </p:blipFill>
        <p:spPr>
          <a:xfrm>
            <a:off x="-24681" y="2488012"/>
            <a:ext cx="2900445" cy="4397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764704"/>
            <a:ext cx="9345087" cy="603434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74792" y="6010780"/>
            <a:ext cx="5631464" cy="788269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УЧИТЬСЯ НА 4 и 5 ЖЕЛАЕМ!</a:t>
            </a:r>
          </a:p>
        </p:txBody>
      </p:sp>
      <p:pic>
        <p:nvPicPr>
          <p:cNvPr id="4" name="Рисунок 3" descr="C:\Users\Пушистик\Desktop\стенд\2\20170310_1249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72" y="3442627"/>
            <a:ext cx="4032150" cy="243776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ушистик\Desktop\стенд\2\20170303_1134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0216" y="366252"/>
            <a:ext cx="3659083" cy="212176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ушистик\Desktop\стенд\2\20170310_1432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1254" y="188640"/>
            <a:ext cx="3453345" cy="1975736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2\20170310_14324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0256" y="3832783"/>
            <a:ext cx="3070264" cy="187039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AppData\Local\Microsoft\Windows\Temporary Internet Files\Content.Word\20170315_13533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69035" y="2316056"/>
            <a:ext cx="3467369" cy="1833024"/>
          </a:xfrm>
          <a:prstGeom prst="ellipse">
            <a:avLst/>
          </a:prstGeom>
          <a:ln w="63500" cap="rnd">
            <a:solidFill>
              <a:srgbClr val="0000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" y="-1"/>
            <a:ext cx="12181855" cy="68522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44" y="5445224"/>
            <a:ext cx="12181855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ИГРАЯ, УЧИМСЯ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26" y="188640"/>
            <a:ext cx="8784976" cy="51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rot="5400000" flipV="1">
            <a:off x="4182079" y="-1124540"/>
            <a:ext cx="5675373" cy="103444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78" y="85700"/>
            <a:ext cx="6960096" cy="1772816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Все новое нуждается в развитии, </a:t>
            </a:r>
            <a:b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пусть не проста сегодня жизнь,</a:t>
            </a:r>
            <a:b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но в трудный час помогут нам родители!</a:t>
            </a:r>
            <a:b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учебе нам без них не обойтись!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11" y="233986"/>
            <a:ext cx="3779965" cy="2834974"/>
          </a:xfrm>
          <a:prstGeom prst="ellipse">
            <a:avLst/>
          </a:prstGeom>
          <a:ln w="63500" cap="rnd">
            <a:solidFill>
              <a:srgbClr val="FF006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6951" r="13776" b="14300"/>
          <a:stretch/>
        </p:blipFill>
        <p:spPr>
          <a:xfrm>
            <a:off x="4299615" y="1786812"/>
            <a:ext cx="3609391" cy="2879833"/>
          </a:xfrm>
          <a:prstGeom prst="ellipse">
            <a:avLst/>
          </a:prstGeom>
          <a:ln w="63500" cap="rnd">
            <a:solidFill>
              <a:srgbClr val="00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6" y="2286865"/>
            <a:ext cx="4143082" cy="4143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3" y="4077072"/>
            <a:ext cx="3407187" cy="255539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8288" flipV="1">
            <a:off x="5029067" y="3865551"/>
            <a:ext cx="5565488" cy="30554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41454" y="4869377"/>
            <a:ext cx="6096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Мы снова убеждаемся воочию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и признаем поддержку их ценя: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мы связаны одной мечтою общую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</a:rPr>
              <a:t>построить школу завтрашнего дня!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" y="-1"/>
            <a:ext cx="12181855" cy="6852293"/>
          </a:xfrm>
          <a:prstGeom prst="rect">
            <a:avLst/>
          </a:prstGeom>
        </p:spPr>
      </p:pic>
      <p:sp>
        <p:nvSpPr>
          <p:cNvPr id="6" name="Загнутый угол 5"/>
          <p:cNvSpPr/>
          <p:nvPr/>
        </p:nvSpPr>
        <p:spPr>
          <a:xfrm>
            <a:off x="1991544" y="1340768"/>
            <a:ext cx="7848872" cy="5109712"/>
          </a:xfrm>
          <a:prstGeom prst="foldedCorner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5392" r="63411" b="6950"/>
          <a:stretch/>
        </p:blipFill>
        <p:spPr>
          <a:xfrm flipH="1">
            <a:off x="119336" y="908719"/>
            <a:ext cx="2736304" cy="5325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9593" r="61833" b="2750"/>
          <a:stretch/>
        </p:blipFill>
        <p:spPr>
          <a:xfrm>
            <a:off x="8904312" y="1124743"/>
            <a:ext cx="3240361" cy="53257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1544" y="1887382"/>
            <a:ext cx="7848872" cy="401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Приходите к нам </a:t>
            </a:r>
          </a:p>
          <a:p>
            <a:pPr algn="ctr"/>
            <a:r>
              <a:rPr lang="ru-RU" sz="8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УЧИТЬСЯ!</a:t>
            </a:r>
            <a:endParaRPr lang="ru-RU" sz="8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0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" y="44624"/>
            <a:ext cx="12082272" cy="931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Для ребят здоровье важно, а залог его – в уменье</a:t>
            </a:r>
            <a:b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Потому мы без труда повышаем достиженья: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-21804" y="1484784"/>
            <a:ext cx="5253707" cy="3528392"/>
            <a:chOff x="1" y="924740"/>
            <a:chExt cx="4326830" cy="2600212"/>
          </a:xfrm>
        </p:grpSpPr>
        <p:sp>
          <p:nvSpPr>
            <p:cNvPr id="15" name="Выноска-облако 14"/>
            <p:cNvSpPr/>
            <p:nvPr/>
          </p:nvSpPr>
          <p:spPr>
            <a:xfrm>
              <a:off x="1" y="924740"/>
              <a:ext cx="4326830" cy="2076494"/>
            </a:xfrm>
            <a:prstGeom prst="cloudCallout">
              <a:avLst>
                <a:gd name="adj1" fmla="val -32813"/>
                <a:gd name="adj2" fmla="val 15053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384" y="1193545"/>
              <a:ext cx="3168352" cy="233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000"/>
                </a:spcBef>
              </a:pPr>
              <a:r>
                <a:rPr lang="ru-RU" sz="2500" b="1" i="1" dirty="0">
                  <a:solidFill>
                    <a:srgbClr val="002060"/>
                  </a:solidFill>
                </a:rPr>
                <a:t>Артикуляционную гимнастику </a:t>
              </a:r>
            </a:p>
            <a:p>
              <a:pPr algn="ctr">
                <a:lnSpc>
                  <a:spcPct val="80000"/>
                </a:lnSpc>
                <a:spcBef>
                  <a:spcPts val="1000"/>
                </a:spcBef>
              </a:pPr>
              <a:r>
                <a:rPr lang="ru-RU" sz="2500" b="1" i="1" dirty="0">
                  <a:solidFill>
                    <a:srgbClr val="002060"/>
                  </a:solidFill>
                </a:rPr>
                <a:t>в занятия ввели, </a:t>
              </a:r>
            </a:p>
            <a:p>
              <a:pPr algn="ctr">
                <a:lnSpc>
                  <a:spcPct val="80000"/>
                </a:lnSpc>
                <a:spcBef>
                  <a:spcPts val="1000"/>
                </a:spcBef>
              </a:pPr>
              <a:r>
                <a:rPr lang="ru-RU" sz="2500" b="1" i="1" dirty="0">
                  <a:solidFill>
                    <a:srgbClr val="002060"/>
                  </a:solidFill>
                </a:rPr>
                <a:t>чтобы дети звуки </a:t>
              </a:r>
            </a:p>
            <a:p>
              <a:pPr algn="ctr">
                <a:lnSpc>
                  <a:spcPct val="80000"/>
                </a:lnSpc>
                <a:spcBef>
                  <a:spcPts val="1000"/>
                </a:spcBef>
              </a:pPr>
              <a:r>
                <a:rPr lang="ru-RU" sz="2500" b="1" i="1" dirty="0">
                  <a:solidFill>
                    <a:srgbClr val="002060"/>
                  </a:solidFill>
                </a:rPr>
                <a:t>правильно произнесли 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6" y="1240032"/>
            <a:ext cx="8688287" cy="5610233"/>
          </a:xfrm>
          <a:prstGeom prst="rect">
            <a:avLst/>
          </a:prstGeom>
        </p:spPr>
      </p:pic>
      <p:pic>
        <p:nvPicPr>
          <p:cNvPr id="7" name="Рисунок 6" descr="C:\Users\Пользователь\Desktop\фото с урока\20160512_1224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077072"/>
            <a:ext cx="2868125" cy="2599403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 descr="C:\Users\HP ProBook\Desktop\1 кл\20170315_1107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9" y="4077073"/>
            <a:ext cx="4265964" cy="2446262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Содержимое 4" descr="C:\Users\Пользователь\Desktop\фото с урока\20150930_141451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00" y="1009680"/>
            <a:ext cx="2379578" cy="208498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C:\Users\Пушистик\Desktop\стенд\ФОТО\20170316_1309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254" y="1020959"/>
            <a:ext cx="4139140" cy="2304257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C:\Users\HP ProBook\Desktop\1 кл\20170315_11372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84" y="2996952"/>
            <a:ext cx="2498007" cy="3679523"/>
          </a:xfrm>
          <a:prstGeom prst="ellipse">
            <a:avLst/>
          </a:prstGeom>
          <a:ln w="63500" cap="rnd">
            <a:solidFill>
              <a:srgbClr val="0000FF"/>
            </a:solidFill>
          </a:ln>
          <a:effectLst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189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7297">
            <a:off x="875308" y="817677"/>
            <a:ext cx="8088049" cy="5222645"/>
          </a:xfrm>
          <a:prstGeom prst="rect">
            <a:avLst/>
          </a:prstGeom>
        </p:spPr>
      </p:pic>
      <p:pic>
        <p:nvPicPr>
          <p:cNvPr id="4" name="Рисунок 3" descr="C:\Users\Пушистик\Desktop\стенд\ФОТО\20170316_114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3856" y="2800681"/>
            <a:ext cx="2567576" cy="3922715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ушистик\Desktop\стенд\ФОТО\20170316_1114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4550" y="1380875"/>
            <a:ext cx="2376264" cy="347559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ФОТО\20170316_1341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269" y="4293096"/>
            <a:ext cx="4007202" cy="237626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Выноска-облако 10"/>
          <p:cNvSpPr/>
          <p:nvPr/>
        </p:nvSpPr>
        <p:spPr>
          <a:xfrm>
            <a:off x="4349514" y="4237599"/>
            <a:ext cx="5009842" cy="2475450"/>
          </a:xfrm>
          <a:prstGeom prst="cloudCallout">
            <a:avLst>
              <a:gd name="adj1" fmla="val -32813"/>
              <a:gd name="adj2" fmla="val 1505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5738" y="4498873"/>
            <a:ext cx="4248472" cy="1768469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500" b="1" i="1" dirty="0">
                <a:solidFill>
                  <a:srgbClr val="002060"/>
                </a:solidFill>
              </a:rPr>
              <a:t>Вдох – с улыбкой день встречаем,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500" b="1" i="1" dirty="0">
                <a:solidFill>
                  <a:srgbClr val="002060"/>
                </a:solidFill>
              </a:rPr>
              <a:t>Выдох – все мы замечаем!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500" b="1" i="1" dirty="0">
                <a:solidFill>
                  <a:srgbClr val="002060"/>
                </a:solidFill>
              </a:rPr>
              <a:t>Нужно правильно дышать – Все на свете будем знать!</a:t>
            </a:r>
          </a:p>
        </p:txBody>
      </p:sp>
      <p:sp>
        <p:nvSpPr>
          <p:cNvPr id="16" name="Выноска-облако 15"/>
          <p:cNvSpPr/>
          <p:nvPr/>
        </p:nvSpPr>
        <p:spPr>
          <a:xfrm>
            <a:off x="8328248" y="125601"/>
            <a:ext cx="3744416" cy="2295287"/>
          </a:xfrm>
          <a:prstGeom prst="cloudCallout">
            <a:avLst>
              <a:gd name="adj1" fmla="val -32813"/>
              <a:gd name="adj2" fmla="val 1505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C:\Users\Пушистик\Desktop\стенд\ФОТО\20170316_1337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90560" y="332656"/>
            <a:ext cx="2837860" cy="17881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1704" cy="3431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19" y="845369"/>
            <a:ext cx="5046279" cy="2011354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Энергия речи – дыхание</a:t>
            </a:r>
            <a:b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И мы выполняем задание:</a:t>
            </a:r>
            <a:b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Щеки мы не надуваем – </a:t>
            </a:r>
            <a:b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воздух плавно выдыхаем!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55" y="893565"/>
            <a:ext cx="3431704" cy="3431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551383" y="332656"/>
            <a:ext cx="9797397" cy="6525493"/>
          </a:xfrm>
          <a:prstGeom prst="rect">
            <a:avLst/>
          </a:prstGeom>
        </p:spPr>
      </p:pic>
      <p:pic>
        <p:nvPicPr>
          <p:cNvPr id="4" name="Содержимое 3" descr="C:\Users\Пользователь\Desktop\фото с урока\20150924_13300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63385"/>
            <a:ext cx="4630999" cy="283760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фото с урока\20150924_1330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27" y="180525"/>
            <a:ext cx="3705236" cy="242889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ФОТО\20170316_1312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352" y="3573016"/>
            <a:ext cx="4670423" cy="2921908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Пушистик\Desktop\стенд\ФОТО\20170316_1150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5012" y="3068960"/>
            <a:ext cx="2600710" cy="3519827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5" y="3476382"/>
            <a:ext cx="5496666" cy="29737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693" y="4211243"/>
            <a:ext cx="4285710" cy="1285885"/>
          </a:xfrm>
        </p:spPr>
        <p:txBody>
          <a:bodyPr>
            <a:noAutofit/>
          </a:bodyPr>
          <a:lstStyle/>
          <a:p>
            <a:pPr lvl="0" algn="ctr">
              <a:lnSpc>
                <a:spcPct val="80000"/>
              </a:lnSpc>
              <a:spcBef>
                <a:spcPts val="1000"/>
              </a:spcBef>
            </a:pPr>
            <a: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Мелкая моторика </a:t>
            </a:r>
            <a:b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тоже в нашей власти – </a:t>
            </a:r>
            <a:b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разовьем мы пальчики – </a:t>
            </a:r>
            <a:b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отступят все напасти!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60" y="6572"/>
            <a:ext cx="12217443" cy="6858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rot="5400000">
            <a:off x="3398528" y="-2776788"/>
            <a:ext cx="5394944" cy="12192003"/>
          </a:xfrm>
          <a:prstGeom prst="rect">
            <a:avLst/>
          </a:prstGeom>
        </p:spPr>
      </p:pic>
      <p:pic>
        <p:nvPicPr>
          <p:cNvPr id="6" name="Рисунок 5" descr="C:\Users\Пушистик\Desktop\стенд\ФОТО\20170316_1323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2224" y="1102406"/>
            <a:ext cx="3811233" cy="259158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1 кл\20170315_111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567" y="4514308"/>
            <a:ext cx="4011349" cy="227950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151784" y="5949280"/>
            <a:ext cx="8040216" cy="86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ru-RU" sz="2500" b="1" i="1" dirty="0">
                <a:solidFill>
                  <a:srgbClr val="002060"/>
                </a:solidFill>
              </a:rPr>
              <a:t>Заниматься не устанем! Говорить красиво станем.</a:t>
            </a:r>
          </a:p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ru-RU" sz="2500" b="1" i="1" dirty="0">
                <a:solidFill>
                  <a:srgbClr val="002060"/>
                </a:solidFill>
              </a:rPr>
              <a:t>Чтобы новое узнать – будем весело играть!</a:t>
            </a:r>
          </a:p>
        </p:txBody>
      </p:sp>
      <p:pic>
        <p:nvPicPr>
          <p:cNvPr id="9" name="Рисунок 8" descr="C:\Users\Пользователь\Desktop\на сайт НН\Новые фото\20170321_1129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3062" y="3276732"/>
            <a:ext cx="3886722" cy="2576511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30506"/>
          <a:stretch/>
        </p:blipFill>
        <p:spPr>
          <a:xfrm>
            <a:off x="-24681" y="-27384"/>
            <a:ext cx="2502893" cy="23848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23" y="185659"/>
            <a:ext cx="12013377" cy="654032"/>
          </a:xfrm>
        </p:spPr>
        <p:txBody>
          <a:bodyPr>
            <a:noAutofit/>
          </a:bodyPr>
          <a:lstStyle/>
          <a:p>
            <a:pPr lvl="0" algn="ctr"/>
            <a:r>
              <a:rPr lang="ru-RU" sz="32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Вот – гимнастика для глаз – полюбуйтесь все на нас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659" flipV="1">
            <a:off x="374567" y="1977223"/>
            <a:ext cx="6088829" cy="3240360"/>
          </a:xfrm>
          <a:prstGeom prst="rect">
            <a:avLst/>
          </a:prstGeom>
        </p:spPr>
      </p:pic>
      <p:pic>
        <p:nvPicPr>
          <p:cNvPr id="5" name="Рисунок 4" descr="C:\Users\Пользователь\Desktop\фото с урока\20170301_13371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83208"/>
            <a:ext cx="4091737" cy="2494955"/>
          </a:xfrm>
          <a:prstGeom prst="ellipse">
            <a:avLst/>
          </a:prstGeom>
          <a:ln w="63500" cap="rnd">
            <a:solidFill>
              <a:srgbClr val="0000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653" y="3632062"/>
            <a:ext cx="4682230" cy="9791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/>
              <a:t> </a:t>
            </a:r>
            <a:r>
              <a:rPr lang="ru-RU" sz="3100" b="1" i="1" dirty="0">
                <a:solidFill>
                  <a:srgbClr val="002060"/>
                </a:solidFill>
              </a:rPr>
              <a:t>Головою не крутите –</a:t>
            </a:r>
          </a:p>
          <a:p>
            <a:pPr marL="0" indent="0" algn="ctr">
              <a:buNone/>
            </a:pPr>
            <a:r>
              <a:rPr lang="ru-RU" sz="3100" b="1" i="1" dirty="0">
                <a:solidFill>
                  <a:srgbClr val="002060"/>
                </a:solidFill>
              </a:rPr>
              <a:t> только глазками ищите!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3426000"/>
            <a:ext cx="3431704" cy="3431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flipV="1">
            <a:off x="695400" y="-297"/>
            <a:ext cx="10490624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072" y="35695"/>
            <a:ext cx="5460648" cy="1428760"/>
          </a:xfrm>
        </p:spPr>
        <p:txBody>
          <a:bodyPr>
            <a:normAutofit/>
          </a:bodyPr>
          <a:lstStyle/>
          <a:p>
            <a:pPr lvl="0"/>
            <a:r>
              <a:rPr lang="ru-RU" sz="31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… </a:t>
            </a:r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Напряженье улетело и расслаблено все тело</a:t>
            </a:r>
            <a:r>
              <a:rPr lang="ru-RU" sz="31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….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2857496"/>
            <a:ext cx="5112568" cy="114300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Отдохнули – и опять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Речь мы будем развивать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Пушистик\Desktop\стенд\ФОТО\20170317_1153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344" y="42080"/>
            <a:ext cx="4464496" cy="268681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50924_1304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000504"/>
            <a:ext cx="4360568" cy="265231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C:\Users\Пушистик\Desktop\стенд\ФОТО\20170317_1154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4192" y="1385487"/>
            <a:ext cx="4183304" cy="2615017"/>
          </a:xfrm>
          <a:prstGeom prst="ellipse">
            <a:avLst/>
          </a:prstGeom>
          <a:ln w="63500" cap="rnd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523492" y="4697610"/>
            <a:ext cx="49325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Под контролем логопеда</a:t>
            </a:r>
            <a:endParaRPr lang="ru-RU" sz="28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  <a:p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Педпроцесс идет</a:t>
            </a:r>
            <a:endParaRPr lang="ru-RU" sz="28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  <a:p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Уверены – такая практика</a:t>
            </a:r>
            <a:endParaRPr lang="ru-RU" sz="28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  <a:p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К успеху нас ведет!</a:t>
            </a:r>
            <a:endParaRPr lang="ru-RU" sz="28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365448"/>
            <a:ext cx="3863752" cy="38637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2491291" y="425924"/>
            <a:ext cx="9797397" cy="6446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270" y="60608"/>
            <a:ext cx="7358082" cy="2000240"/>
          </a:xfrm>
        </p:spPr>
        <p:txBody>
          <a:bodyPr>
            <a:noAutofit/>
          </a:bodyPr>
          <a:lstStyle/>
          <a:p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Как никогда сегодня понимаем мы</a:t>
            </a:r>
            <a:b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Всему основа – кропотливый труд</a:t>
            </a:r>
            <a:b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Необходимо множество слагаемых</a:t>
            </a:r>
            <a:b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1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Что в формулу познания войдут</a:t>
            </a:r>
          </a:p>
        </p:txBody>
      </p:sp>
      <p:pic>
        <p:nvPicPr>
          <p:cNvPr id="6" name="Содержимое 5" descr="C:\Users\Пользователь\Desktop\фото с урока\20170301_123322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634" y="2788943"/>
            <a:ext cx="2609125" cy="4026214"/>
          </a:xfrm>
          <a:prstGeom prst="ellipse">
            <a:avLst/>
          </a:prstGeom>
          <a:ln w="63500" cap="rnd">
            <a:solidFill>
              <a:srgbClr val="0000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C:\Users\Пользователь\Desktop\фото с урока\20160422_1312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23" y="2975265"/>
            <a:ext cx="2391852" cy="378844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Пользователь\Desktop\фото с урока\20160511_12395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934" y="248105"/>
            <a:ext cx="3380825" cy="265927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Пушистик\Desktop\стенд\ФОТО\20170317_1141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7190" y="2064239"/>
            <a:ext cx="3999209" cy="2750623"/>
          </a:xfrm>
          <a:prstGeom prst="ellipse">
            <a:avLst/>
          </a:prstGeom>
          <a:ln w="63500" cap="rnd">
            <a:solidFill>
              <a:srgbClr val="00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C:\Users\Пушистик\Desktop\стенд\ФОТО\20170316_13283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7307" y="2071678"/>
            <a:ext cx="3500462" cy="235745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-297"/>
            <a:ext cx="12217443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3426000"/>
            <a:ext cx="3431704" cy="3431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 flipV="1">
            <a:off x="695400" y="-297"/>
            <a:ext cx="10490624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975" y="933535"/>
            <a:ext cx="6312787" cy="1719109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Здесь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создано все для системной работы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 веяний моды не отстаем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 всем технологиям – старым и новым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Пособия вмиг непременно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найдем</a:t>
            </a:r>
            <a:endParaRPr lang="ru-RU" sz="2400" b="1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Пользователь\Desktop\фото с урока\20170301_1108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8" y="104457"/>
            <a:ext cx="2051720" cy="329927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Пользователь\Desktop\фото с урока\20170301_1346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59" y="3373505"/>
            <a:ext cx="4369257" cy="269729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288050" y="5781833"/>
            <a:ext cx="69512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Схему предложения мы составляем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           Вырасти умными -  все мы желаем</a:t>
            </a:r>
            <a:r>
              <a:rPr lang="ru-RU" sz="2800" b="1" i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!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C:\Users\Пользователь\Desktop\фото с урока\20170301_134821.jpg"/>
          <p:cNvPicPr>
            <a:picLocks noGrp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53" y="2611904"/>
            <a:ext cx="4643438" cy="292895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2301</TotalTime>
  <Words>261</Words>
  <Application>Microsoft Office PowerPoint</Application>
  <PresentationFormat>Широкоэкранный</PresentationFormat>
  <Paragraphs>54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Энергия речи – дыхание И мы выполняем задание: Щеки мы не надуваем –  воздух плавно выдыхаем!</vt:lpstr>
      <vt:lpstr>Мелкая моторика  тоже в нашей власти –  разовьем мы пальчики –  отступят все напасти!</vt:lpstr>
      <vt:lpstr>Вот – гимнастика для глаз – полюбуйтесь все на нас </vt:lpstr>
      <vt:lpstr>… Напряженье улетело и расслаблено все тело….</vt:lpstr>
      <vt:lpstr>Как никогда сегодня понимаем мы Всему основа – кропотливый труд Необходимо множество слагаемых Что в формулу познания войдут</vt:lpstr>
      <vt:lpstr>Здесь создано все для системной работы От веяний моды не отстаем Ко всем технологиям – старым и новым Пособия вмиг непременно найдем</vt:lpstr>
      <vt:lpstr>Звуки речи нам нужны!  Эти звуки нам важны!</vt:lpstr>
      <vt:lpstr>А согласные – согласны: Шелестеть, шептать, скрипеть, … Но не хочется им петь!</vt:lpstr>
      <vt:lpstr>Игра «Покажи звук»</vt:lpstr>
      <vt:lpstr>Игра «Определи место звука в слове»</vt:lpstr>
      <vt:lpstr>Игра «Покажи, сколько слогов в слове»</vt:lpstr>
      <vt:lpstr>Составление звуковых схем слова </vt:lpstr>
      <vt:lpstr>Игра «Живые звуки»</vt:lpstr>
      <vt:lpstr>Игра «Прятки со звуками»</vt:lpstr>
      <vt:lpstr>РАЗВИВАЕМСЯ! </vt:lpstr>
      <vt:lpstr>Презентация PowerPoint</vt:lpstr>
      <vt:lpstr>Все новое нуждается в развитии,  пусть не проста сегодня жизнь, но в трудный час помогут нам родители! В учебе нам без них не обойтись!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Пушистик</dc:creator>
  <cp:lastModifiedBy>Пользователь</cp:lastModifiedBy>
  <cp:revision>82</cp:revision>
  <dcterms:created xsi:type="dcterms:W3CDTF">2017-03-17T16:32:43Z</dcterms:created>
  <dcterms:modified xsi:type="dcterms:W3CDTF">2017-03-26T17:55:39Z</dcterms:modified>
</cp:coreProperties>
</file>