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1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>
      <p:cViewPr varScale="1">
        <p:scale>
          <a:sx n="66" d="100"/>
          <a:sy n="66" d="100"/>
        </p:scale>
        <p:origin x="-5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9.9892224409448824E-2"/>
          <c:y val="3.4953001968503941E-2"/>
          <c:w val="0.6708011811023622"/>
          <c:h val="0.7973961614173226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2007-2008 гг.</c:v>
                </c:pt>
                <c:pt idx="1">
                  <c:v>2008-2009 гг.</c:v>
                </c:pt>
                <c:pt idx="2">
                  <c:v>2009-2010 гг.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</c:v>
                </c:pt>
                <c:pt idx="1">
                  <c:v>20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2007-2008 гг.</c:v>
                </c:pt>
                <c:pt idx="1">
                  <c:v>2008-2009 гг.</c:v>
                </c:pt>
                <c:pt idx="2">
                  <c:v>2009-2010 гг.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40</c:v>
                </c:pt>
                <c:pt idx="1">
                  <c:v>30</c:v>
                </c:pt>
                <c:pt idx="2">
                  <c:v>40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2007-2008 гг.</c:v>
                </c:pt>
                <c:pt idx="1">
                  <c:v>2008-2009 гг.</c:v>
                </c:pt>
                <c:pt idx="2">
                  <c:v>2009-2010 гг.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30</c:v>
                </c:pt>
                <c:pt idx="1">
                  <c:v>50</c:v>
                </c:pt>
                <c:pt idx="2">
                  <c:v>60</c:v>
                </c:pt>
              </c:numCache>
            </c:numRef>
          </c:val>
        </c:ser>
        <c:axId val="40947072"/>
        <c:axId val="41358464"/>
      </c:barChart>
      <c:catAx>
        <c:axId val="40947072"/>
        <c:scaling>
          <c:orientation val="minMax"/>
        </c:scaling>
        <c:axPos val="b"/>
        <c:tickLblPos val="nextTo"/>
        <c:crossAx val="41358464"/>
        <c:crosses val="autoZero"/>
        <c:auto val="1"/>
        <c:lblAlgn val="ctr"/>
        <c:lblOffset val="100"/>
      </c:catAx>
      <c:valAx>
        <c:axId val="41358464"/>
        <c:scaling>
          <c:orientation val="minMax"/>
        </c:scaling>
        <c:axPos val="l"/>
        <c:majorGridlines/>
        <c:numFmt formatCode="General" sourceLinked="1"/>
        <c:tickLblPos val="nextTo"/>
        <c:crossAx val="40947072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7/26/2010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Игра в развитии логического мышления детей дошкольного возраста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Школа Береславского направлена на развитие природных способностей ребенка (150 игр и упражнений на развитие форм логического мышления)</a:t>
            </a:r>
            <a:endParaRPr lang="ru-RU" sz="4400" dirty="0"/>
          </a:p>
        </p:txBody>
      </p:sp>
    </p:spTree>
  </p:cSld>
  <p:clrMapOvr>
    <a:masterClrMapping/>
  </p:clrMapOvr>
  <p:transition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/>
          </a:bodyPr>
          <a:lstStyle/>
          <a:p>
            <a:r>
              <a:rPr lang="ru-RU" dirty="0" smtClean="0"/>
              <a:t>Методика «ТРИЗ». </a:t>
            </a:r>
            <a:br>
              <a:rPr lang="ru-RU" dirty="0" smtClean="0"/>
            </a:br>
            <a:r>
              <a:rPr lang="ru-RU" dirty="0" smtClean="0"/>
              <a:t>Главная задача – развитие творческого воображения и творческих способностей дошкольников</a:t>
            </a:r>
            <a:endParaRPr lang="ru-RU" dirty="0"/>
          </a:p>
        </p:txBody>
      </p:sp>
    </p:spTree>
  </p:cSld>
  <p:clrMapOvr>
    <a:masterClrMapping/>
  </p:clrMapOvr>
  <p:transition>
    <p:pull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Особенности развития мышления дошкольников:</a:t>
            </a:r>
            <a:br>
              <a:rPr lang="ru-RU" sz="4400" dirty="0" smtClean="0"/>
            </a:br>
            <a:r>
              <a:rPr lang="ru-RU" sz="4400" dirty="0" smtClean="0"/>
              <a:t>- 1-2 года – анализ;</a:t>
            </a:r>
            <a:br>
              <a:rPr lang="ru-RU" sz="4400" dirty="0" smtClean="0"/>
            </a:br>
            <a:r>
              <a:rPr lang="ru-RU" sz="4400" dirty="0" smtClean="0"/>
              <a:t>-3 года – анализ-синтез;</a:t>
            </a:r>
            <a:br>
              <a:rPr lang="ru-RU" sz="4400" dirty="0" smtClean="0"/>
            </a:br>
            <a:r>
              <a:rPr lang="ru-RU" sz="4400" dirty="0" smtClean="0"/>
              <a:t>-4-5 лет - анализ-синтез и сравнение;</a:t>
            </a:r>
            <a:br>
              <a:rPr lang="ru-RU" sz="4400" dirty="0" smtClean="0"/>
            </a:br>
            <a:r>
              <a:rPr lang="ru-RU" sz="4400" dirty="0" smtClean="0"/>
              <a:t>- далее – обобщение и сложная форма синтеза - рассказ</a:t>
            </a:r>
            <a:br>
              <a:rPr lang="ru-RU" sz="4400" dirty="0" smtClean="0"/>
            </a:br>
            <a:endParaRPr lang="ru-RU" sz="4400" dirty="0"/>
          </a:p>
        </p:txBody>
      </p:sp>
    </p:spTree>
  </p:cSld>
  <p:clrMapOvr>
    <a:masterClrMapping/>
  </p:clrMapOvr>
  <p:transition>
    <p:pull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612616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Цели и задачи обучения детей операциям :</a:t>
            </a:r>
            <a:br>
              <a:rPr lang="ru-RU" dirty="0" smtClean="0"/>
            </a:br>
            <a:r>
              <a:rPr lang="ru-RU" dirty="0" smtClean="0"/>
              <a:t>- анализа-синтеза,</a:t>
            </a:r>
            <a:br>
              <a:rPr lang="ru-RU" dirty="0" smtClean="0"/>
            </a:br>
            <a:r>
              <a:rPr lang="ru-RU" dirty="0" smtClean="0"/>
              <a:t>- сравнения,</a:t>
            </a:r>
            <a:br>
              <a:rPr lang="ru-RU" dirty="0" smtClean="0"/>
            </a:br>
            <a:r>
              <a:rPr lang="ru-RU" dirty="0" smtClean="0"/>
              <a:t>- использованию частицы отрицания «не»,</a:t>
            </a:r>
            <a:br>
              <a:rPr lang="ru-RU" dirty="0" smtClean="0"/>
            </a:br>
            <a:r>
              <a:rPr lang="ru-RU" dirty="0" smtClean="0"/>
              <a:t>- классификации,</a:t>
            </a:r>
            <a:br>
              <a:rPr lang="ru-RU" dirty="0" smtClean="0"/>
            </a:br>
            <a:r>
              <a:rPr lang="ru-RU" dirty="0" smtClean="0"/>
              <a:t>- упорядоченности действий,</a:t>
            </a:r>
            <a:br>
              <a:rPr lang="ru-RU" dirty="0" smtClean="0"/>
            </a:br>
            <a:r>
              <a:rPr lang="ru-RU" dirty="0" smtClean="0"/>
              <a:t>- ориентировке в пространстве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zoom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pPr algn="l"/>
            <a:r>
              <a:rPr lang="ru-RU" dirty="0" smtClean="0"/>
              <a:t>Развитие у детей:</a:t>
            </a:r>
            <a:br>
              <a:rPr lang="ru-RU" dirty="0" smtClean="0"/>
            </a:br>
            <a:r>
              <a:rPr lang="ru-RU" dirty="0" smtClean="0"/>
              <a:t>- речи(умение рассуждать, доказывать);</a:t>
            </a:r>
            <a:br>
              <a:rPr lang="ru-RU" dirty="0" smtClean="0"/>
            </a:br>
            <a:r>
              <a:rPr lang="ru-RU" dirty="0" smtClean="0"/>
              <a:t>- произвольности внимания;</a:t>
            </a:r>
            <a:br>
              <a:rPr lang="ru-RU" dirty="0" smtClean="0"/>
            </a:br>
            <a:r>
              <a:rPr lang="ru-RU" dirty="0" smtClean="0"/>
              <a:t>- познавательных интересов;</a:t>
            </a:r>
            <a:br>
              <a:rPr lang="ru-RU" dirty="0" smtClean="0"/>
            </a:br>
            <a:r>
              <a:rPr lang="ru-RU" dirty="0" smtClean="0"/>
              <a:t>- творческого воображения</a:t>
            </a:r>
            <a:endParaRPr lang="ru-RU" dirty="0"/>
          </a:p>
        </p:txBody>
      </p:sp>
    </p:spTree>
  </p:cSld>
  <p:clrMapOvr>
    <a:masterClrMapping/>
  </p:clrMapOvr>
  <p:transition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7030A0"/>
                </a:solidFill>
              </a:rPr>
              <a:t>Воспитание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>- коммуникативных навыков;</a:t>
            </a:r>
            <a:br>
              <a:rPr lang="ru-RU" dirty="0" smtClean="0"/>
            </a:br>
            <a:r>
              <a:rPr lang="ru-RU" dirty="0" smtClean="0"/>
              <a:t>- стремления к преодолению трудностей;</a:t>
            </a:r>
            <a:br>
              <a:rPr lang="ru-RU" dirty="0" smtClean="0"/>
            </a:br>
            <a:r>
              <a:rPr lang="ru-RU" dirty="0" smtClean="0"/>
              <a:t>- уверенности в себе;</a:t>
            </a:r>
            <a:br>
              <a:rPr lang="ru-RU" dirty="0" smtClean="0"/>
            </a:br>
            <a:r>
              <a:rPr lang="ru-RU" dirty="0" smtClean="0"/>
              <a:t>- желание вовремя придти на  помощь сверстникам</a:t>
            </a:r>
            <a:endParaRPr lang="ru-RU" dirty="0"/>
          </a:p>
        </p:txBody>
      </p:sp>
    </p:spTree>
  </p:cSld>
  <p:clrMapOvr>
    <a:masterClrMapping/>
  </p:clrMapOvr>
  <p:transition>
    <p:split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 fontScale="90000"/>
          </a:bodyPr>
          <a:lstStyle/>
          <a:p>
            <a:pPr algn="l"/>
            <a:r>
              <a:rPr lang="ru-RU" sz="5300" dirty="0" smtClean="0">
                <a:solidFill>
                  <a:srgbClr val="7030A0"/>
                </a:solidFill>
              </a:rPr>
              <a:t>Классификация игр: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</a:t>
            </a:r>
            <a:r>
              <a:rPr lang="ru-RU" sz="4900" i="1" dirty="0" smtClean="0"/>
              <a:t>предметные</a:t>
            </a:r>
            <a:r>
              <a:rPr lang="ru-RU" i="1" dirty="0" smtClean="0"/>
              <a:t>: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b="0" i="1" dirty="0" smtClean="0">
                <a:solidFill>
                  <a:srgbClr val="FF0000"/>
                </a:solidFill>
              </a:rPr>
              <a:t>- дидактические;</a:t>
            </a:r>
            <a:br>
              <a:rPr lang="ru-RU" b="0" i="1" dirty="0" smtClean="0">
                <a:solidFill>
                  <a:srgbClr val="FF0000"/>
                </a:solidFill>
              </a:rPr>
            </a:br>
            <a:r>
              <a:rPr lang="ru-RU" b="0" i="1" dirty="0" smtClean="0">
                <a:solidFill>
                  <a:srgbClr val="FF0000"/>
                </a:solidFill>
              </a:rPr>
              <a:t>- развивающие;</a:t>
            </a:r>
            <a:br>
              <a:rPr lang="ru-RU" b="0" i="1" dirty="0" smtClean="0">
                <a:solidFill>
                  <a:srgbClr val="FF0000"/>
                </a:solidFill>
              </a:rPr>
            </a:br>
            <a:r>
              <a:rPr lang="ru-RU" b="0" i="1" dirty="0" smtClean="0">
                <a:solidFill>
                  <a:srgbClr val="FF0000"/>
                </a:solidFill>
              </a:rPr>
              <a:t>- игры на развитие пространственного воображения</a:t>
            </a:r>
            <a:r>
              <a:rPr lang="ru-RU" b="0" i="1" dirty="0" smtClean="0"/>
              <a:t/>
            </a:r>
            <a:br>
              <a:rPr lang="ru-RU" b="0" i="1" dirty="0" smtClean="0"/>
            </a:br>
            <a:r>
              <a:rPr lang="ru-RU" i="1" dirty="0" smtClean="0"/>
              <a:t>2</a:t>
            </a:r>
            <a:r>
              <a:rPr lang="ru-RU" b="0" i="1" dirty="0" smtClean="0"/>
              <a:t>. </a:t>
            </a:r>
            <a:r>
              <a:rPr lang="ru-RU" sz="4900" i="1" dirty="0" smtClean="0"/>
              <a:t>словесные</a:t>
            </a:r>
            <a:r>
              <a:rPr lang="ru-RU" i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1" dirty="0" smtClean="0">
                <a:solidFill>
                  <a:srgbClr val="00B0F0"/>
                </a:solidFill>
              </a:rPr>
              <a:t>- загадки;</a:t>
            </a:r>
            <a:br>
              <a:rPr lang="ru-RU" b="0" i="1" dirty="0" smtClean="0">
                <a:solidFill>
                  <a:srgbClr val="00B0F0"/>
                </a:solidFill>
              </a:rPr>
            </a:br>
            <a:r>
              <a:rPr lang="ru-RU" b="0" i="1" dirty="0" smtClean="0">
                <a:solidFill>
                  <a:srgbClr val="00B0F0"/>
                </a:solidFill>
              </a:rPr>
              <a:t>- игры на развитие воображения;</a:t>
            </a:r>
            <a:r>
              <a:rPr lang="ru-RU" b="0" i="1" dirty="0" smtClean="0"/>
              <a:t/>
            </a:r>
            <a:br>
              <a:rPr lang="ru-RU" b="0" i="1" dirty="0" smtClean="0"/>
            </a:br>
            <a:r>
              <a:rPr lang="ru-RU" i="1" dirty="0" smtClean="0"/>
              <a:t>3</a:t>
            </a:r>
            <a:r>
              <a:rPr lang="ru-RU" b="0" i="1" dirty="0" smtClean="0"/>
              <a:t>.</a:t>
            </a:r>
            <a:r>
              <a:rPr lang="ru-RU" sz="4900" i="1" dirty="0" smtClean="0"/>
              <a:t>пальчиковые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</p:spTree>
  </p:cSld>
  <p:clrMapOvr>
    <a:masterClrMapping/>
  </p:clrMapOvr>
  <p:transition>
    <p:spli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28600" y="152400"/>
          <a:ext cx="8686800" cy="643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4724400"/>
              </a:tblGrid>
              <a:tr h="533400">
                <a:tc>
                  <a:txBody>
                    <a:bodyPr/>
                    <a:lstStyle/>
                    <a:p>
                      <a:r>
                        <a:rPr lang="ru-RU" dirty="0" smtClean="0"/>
                        <a:t>СОВМЕСТНАЯ ДЕЯТЕЛЬНОСТЬ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САМОСТОЯТЕЛЬНАЯ ДЕЯТЕЛЬНОСТЬ</a:t>
                      </a:r>
                      <a:endParaRPr lang="ru-RU" dirty="0"/>
                    </a:p>
                  </a:txBody>
                  <a:tcPr/>
                </a:tc>
              </a:tr>
              <a:tr h="96297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Настольно/печатные дидактические игры; загадки (на закрепление изученной ранее темы)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Игры на развитие мелкой моторики:</a:t>
                      </a:r>
                    </a:p>
                    <a:p>
                      <a:r>
                        <a:rPr lang="ru-RU" sz="2000" dirty="0" smtClean="0"/>
                        <a:t>Мозаика;</a:t>
                      </a:r>
                    </a:p>
                    <a:p>
                      <a:r>
                        <a:rPr lang="ru-RU" sz="2000" dirty="0" smtClean="0"/>
                        <a:t>Шнуровка;</a:t>
                      </a:r>
                    </a:p>
                    <a:p>
                      <a:r>
                        <a:rPr lang="ru-RU" sz="2000" dirty="0" smtClean="0"/>
                        <a:t>Игры</a:t>
                      </a:r>
                      <a:r>
                        <a:rPr lang="ru-RU" sz="2000" baseline="0" dirty="0" smtClean="0"/>
                        <a:t> с пересыпным материалом.</a:t>
                      </a:r>
                      <a:endParaRPr lang="ru-RU" sz="2000" dirty="0"/>
                    </a:p>
                  </a:txBody>
                  <a:tcPr/>
                </a:tc>
              </a:tr>
              <a:tr h="96297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Блоки ДЬЕНЕША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Настольно/печатные</a:t>
                      </a:r>
                    </a:p>
                    <a:p>
                      <a:r>
                        <a:rPr lang="ru-RU" sz="2000" baseline="0" dirty="0" smtClean="0"/>
                        <a:t>Д</a:t>
                      </a:r>
                      <a:r>
                        <a:rPr lang="ru-RU" sz="2000" dirty="0" smtClean="0"/>
                        <a:t>идактические игры;</a:t>
                      </a:r>
                      <a:endParaRPr lang="ru-RU" sz="2000" dirty="0"/>
                    </a:p>
                  </a:txBody>
                  <a:tcPr/>
                </a:tc>
              </a:tr>
              <a:tr h="9629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Палочки </a:t>
                      </a:r>
                      <a:r>
                        <a:rPr lang="ru-RU" sz="2000" dirty="0" err="1" smtClean="0"/>
                        <a:t>Кюизенера</a:t>
                      </a:r>
                      <a:endParaRPr lang="ru-RU" sz="2000" dirty="0" smtClean="0"/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 Блоки ДЬЕНЕША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 Игры в экспериментальном уголке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96297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Работа со строительным материалом (по схеме и без);</a:t>
                      </a:r>
                    </a:p>
                    <a:p>
                      <a:r>
                        <a:rPr lang="ru-RU" sz="2000" dirty="0" smtClean="0"/>
                        <a:t> Работа со счетными палочками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Палочки </a:t>
                      </a:r>
                      <a:r>
                        <a:rPr lang="ru-RU" sz="2000" dirty="0" err="1" smtClean="0"/>
                        <a:t>Кюизенера</a:t>
                      </a:r>
                      <a:r>
                        <a:rPr lang="ru-RU" sz="2000" dirty="0" smtClean="0"/>
                        <a:t>;</a:t>
                      </a:r>
                    </a:p>
                    <a:p>
                      <a:r>
                        <a:rPr lang="ru-RU" sz="2000" dirty="0" smtClean="0"/>
                        <a:t>Кубики</a:t>
                      </a:r>
                      <a:r>
                        <a:rPr lang="ru-RU" sz="2000" baseline="0" dirty="0" smtClean="0"/>
                        <a:t> «Сложи узор»</a:t>
                      </a:r>
                      <a:endParaRPr lang="ru-RU" sz="2000" dirty="0"/>
                    </a:p>
                  </a:txBody>
                  <a:tcPr/>
                </a:tc>
              </a:tr>
              <a:tr h="140875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Развитие творческого воображения (элементы</a:t>
                      </a:r>
                      <a:r>
                        <a:rPr lang="ru-RU" sz="2000" baseline="0" dirty="0" smtClean="0"/>
                        <a:t> методики ТРИЗ</a:t>
                      </a:r>
                      <a:r>
                        <a:rPr lang="ru-RU" sz="2000" dirty="0" smtClean="0"/>
                        <a:t>)</a:t>
                      </a:r>
                    </a:p>
                    <a:p>
                      <a:r>
                        <a:rPr lang="ru-RU" sz="2000" dirty="0" smtClean="0"/>
                        <a:t>Усвоение новой</a:t>
                      </a:r>
                      <a:r>
                        <a:rPr lang="ru-RU" sz="2000" baseline="0" dirty="0" smtClean="0"/>
                        <a:t> дидактической игры (развивающей)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Игры со строительным</a:t>
                      </a:r>
                      <a:r>
                        <a:rPr lang="ru-RU" sz="2000" baseline="0" dirty="0" smtClean="0"/>
                        <a:t> материалом (со схемой и без);</a:t>
                      </a:r>
                    </a:p>
                    <a:p>
                      <a:r>
                        <a:rPr lang="ru-RU" sz="2000" baseline="0" dirty="0" smtClean="0"/>
                        <a:t>Работа со счетными палочками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ircl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30962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rgbClr val="7030A0"/>
                </a:solidFill>
              </a:rPr>
              <a:t>Работа с родителями: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solidFill>
                  <a:srgbClr val="7030A0"/>
                </a:solidFill>
              </a:rPr>
              <a:t>-</a:t>
            </a:r>
            <a:r>
              <a:rPr lang="ru-RU" sz="3200" dirty="0" smtClean="0"/>
              <a:t> консультация о подборе развивающих игр;</a:t>
            </a:r>
            <a:br>
              <a:rPr lang="ru-RU" sz="3200" dirty="0" smtClean="0"/>
            </a:br>
            <a:r>
              <a:rPr lang="ru-RU" sz="3200" dirty="0" smtClean="0">
                <a:solidFill>
                  <a:srgbClr val="7030A0"/>
                </a:solidFill>
              </a:rPr>
              <a:t>-</a:t>
            </a:r>
            <a:r>
              <a:rPr lang="ru-RU" sz="3200" dirty="0" smtClean="0"/>
              <a:t> индивидуальные беседы;</a:t>
            </a:r>
            <a:br>
              <a:rPr lang="ru-RU" sz="3200" dirty="0" smtClean="0"/>
            </a:br>
            <a:r>
              <a:rPr lang="ru-RU" sz="3200" dirty="0" smtClean="0">
                <a:solidFill>
                  <a:srgbClr val="7030A0"/>
                </a:solidFill>
              </a:rPr>
              <a:t>-</a:t>
            </a:r>
            <a:r>
              <a:rPr lang="ru-RU" sz="3200" dirty="0" smtClean="0"/>
              <a:t> собрания с показом фрагментов занятий;</a:t>
            </a:r>
            <a:br>
              <a:rPr lang="ru-RU" sz="3200" dirty="0" smtClean="0"/>
            </a:br>
            <a:r>
              <a:rPr lang="ru-RU" sz="3200" dirty="0" smtClean="0">
                <a:solidFill>
                  <a:srgbClr val="7030A0"/>
                </a:solidFill>
              </a:rPr>
              <a:t>-</a:t>
            </a:r>
            <a:r>
              <a:rPr lang="ru-RU" sz="3200" dirty="0" smtClean="0"/>
              <a:t> совместные игры и занятия с детьми и родителями;</a:t>
            </a:r>
            <a:br>
              <a:rPr lang="ru-RU" sz="3200" dirty="0" smtClean="0"/>
            </a:br>
            <a:r>
              <a:rPr lang="ru-RU" sz="3200" dirty="0" smtClean="0">
                <a:solidFill>
                  <a:srgbClr val="7030A0"/>
                </a:solidFill>
              </a:rPr>
              <a:t>- </a:t>
            </a:r>
            <a:r>
              <a:rPr lang="ru-RU" sz="3200" dirty="0" smtClean="0"/>
              <a:t>совместный выбор и приобретение развивающих игр  для группы;</a:t>
            </a:r>
            <a:br>
              <a:rPr lang="ru-RU" sz="3200" dirty="0" smtClean="0"/>
            </a:br>
            <a:r>
              <a:rPr lang="ru-RU" sz="3200" dirty="0" smtClean="0">
                <a:solidFill>
                  <a:srgbClr val="7030A0"/>
                </a:solidFill>
              </a:rPr>
              <a:t>-</a:t>
            </a:r>
            <a:r>
              <a:rPr lang="ru-RU" sz="3200" dirty="0" smtClean="0"/>
              <a:t> подбор и демонстрация специальной литературы, направленной на развитие логического мышления</a:t>
            </a:r>
            <a:endParaRPr lang="ru-RU" sz="3200" dirty="0"/>
          </a:p>
        </p:txBody>
      </p:sp>
    </p:spTree>
  </p:cSld>
  <p:clrMapOvr>
    <a:masterClrMapping/>
  </p:clrMapOvr>
  <p:transition>
    <p:diamond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Эффективность работы за последние 3 года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28600" y="762000"/>
          <a:ext cx="8686800" cy="591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«Научные понятия не усваиваются и не заучиваются ребенком, не берутся памятью, а возникают и складываются с помощью напряжения всей активности его собственной мысли.»</a:t>
            </a:r>
            <a:br>
              <a:rPr lang="ru-RU" dirty="0" smtClean="0"/>
            </a:br>
            <a:r>
              <a:rPr lang="ru-RU" dirty="0" smtClean="0"/>
              <a:t>А. С. Выгодский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324600"/>
          </a:xfrm>
        </p:spPr>
        <p:txBody>
          <a:bodyPr>
            <a:noAutofit/>
          </a:bodyPr>
          <a:lstStyle/>
          <a:p>
            <a:r>
              <a:rPr lang="ru-RU" sz="6000" dirty="0" smtClean="0"/>
              <a:t>Логические приемы – сравнение, синтез, анализ, классификация и доказательство – применяются во  всех видах деятельности</a:t>
            </a:r>
            <a:endParaRPr lang="ru-RU" sz="6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54864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00B050"/>
                </a:solidFill>
              </a:rPr>
              <a:t>Современный подход  новых программ и методик</a:t>
            </a:r>
            <a:endParaRPr lang="ru-RU" sz="7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>
            <a:noAutofit/>
          </a:bodyPr>
          <a:lstStyle/>
          <a:p>
            <a:r>
              <a:rPr lang="ru-RU" sz="5400" dirty="0" smtClean="0"/>
              <a:t>Программа «Развитие» сильно ориентируется на развитие логического мышления, подразумевает использование схем, опор, моделей, блоков</a:t>
            </a:r>
            <a:endParaRPr lang="ru-RU" sz="5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«Детство» направлено на развитие характерной для дошкольников любознательности и познавательной активности, благодаря насыщенности программы познавательными программами и расширения круга объектов познания, учит разные способы и приемы познания</a:t>
            </a:r>
            <a:endParaRPr lang="ru-RU" dirty="0"/>
          </a:p>
        </p:txBody>
      </p:sp>
    </p:spTree>
  </p:cSld>
  <p:clrMapOvr>
    <a:masterClrMapping/>
  </p:clrMapOvr>
  <p:transition>
    <p:wipe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>
            <a:noAutofit/>
          </a:bodyPr>
          <a:lstStyle/>
          <a:p>
            <a:r>
              <a:rPr lang="ru-RU" sz="4800" dirty="0" smtClean="0"/>
              <a:t>«Радуга» ставит главную задачу развить психические процессы у ребенка, что подразумевает развитие определенного уровня мышления, памяти и других процессов</a:t>
            </a:r>
            <a:endParaRPr lang="ru-RU" sz="4800" dirty="0"/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Система </a:t>
            </a:r>
            <a:r>
              <a:rPr lang="ru-RU" sz="5400" dirty="0" err="1" smtClean="0"/>
              <a:t>Мантессори</a:t>
            </a:r>
            <a:r>
              <a:rPr lang="ru-RU" sz="5400" dirty="0" smtClean="0"/>
              <a:t> строится на познании окружающего мира через великолепный сенсорный материал</a:t>
            </a:r>
            <a:endParaRPr lang="ru-RU" sz="5400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629400"/>
          </a:xfrm>
        </p:spPr>
        <p:txBody>
          <a:bodyPr>
            <a:noAutofit/>
          </a:bodyPr>
          <a:lstStyle/>
          <a:p>
            <a:r>
              <a:rPr lang="ru-RU" sz="4000" dirty="0" smtClean="0"/>
              <a:t>Программа «Сообщество». Активно используется исследовательская деятельность ребенка, создавая центры активности, которые подводят ребенка к самостоятельному познанию окружающего мира, анализу, синтезу, сравнению, выявлению закономерности и т.д.</a:t>
            </a:r>
            <a:endParaRPr lang="ru-RU" sz="4000" dirty="0"/>
          </a:p>
        </p:txBody>
      </p:sp>
    </p:spTree>
  </p:cSld>
  <p:clrMapOvr>
    <a:masterClrMapping/>
  </p:clrMapOvr>
  <p:transition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130</TotalTime>
  <Words>333</Words>
  <PresentationFormat>Экран (4:3)</PresentationFormat>
  <Paragraphs>39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Игра в развитии логического мышления детей дошкольного возраста</vt:lpstr>
      <vt:lpstr>«Научные понятия не усваиваются и не заучиваются ребенком, не берутся памятью, а возникают и складываются с помощью напряжения всей активности его собственной мысли.» А. С. Выгодский</vt:lpstr>
      <vt:lpstr>Логические приемы – сравнение, синтез, анализ, классификация и доказательство – применяются во  всех видах деятельности</vt:lpstr>
      <vt:lpstr>Современный подход  новых программ и методик</vt:lpstr>
      <vt:lpstr>Программа «Развитие» сильно ориентируется на развитие логического мышления, подразумевает использование схем, опор, моделей, блоков</vt:lpstr>
      <vt:lpstr>«Детство» направлено на развитие характерной для дошкольников любознательности и познавательной активности, благодаря насыщенности программы познавательными программами и расширения круга объектов познания, учит разные способы и приемы познания</vt:lpstr>
      <vt:lpstr>«Радуга» ставит главную задачу развить психические процессы у ребенка, что подразумевает развитие определенного уровня мышления, памяти и других процессов</vt:lpstr>
      <vt:lpstr>Система Мантессори строится на познании окружающего мира через великолепный сенсорный материал</vt:lpstr>
      <vt:lpstr>Программа «Сообщество». Активно используется исследовательская деятельность ребенка, создавая центры активности, которые подводят ребенка к самостоятельному познанию окружающего мира, анализу, синтезу, сравнению, выявлению закономерности и т.д.</vt:lpstr>
      <vt:lpstr>Школа Береславского направлена на развитие природных способностей ребенка (150 игр и упражнений на развитие форм логического мышления)</vt:lpstr>
      <vt:lpstr>Методика «ТРИЗ».  Главная задача – развитие творческого воображения и творческих способностей дошкольников</vt:lpstr>
      <vt:lpstr>Особенности развития мышления дошкольников: - 1-2 года – анализ; -3 года – анализ-синтез; -4-5 лет - анализ-синтез и сравнение; - далее – обобщение и сложная форма синтеза - рассказ </vt:lpstr>
      <vt:lpstr>Цели и задачи обучения детей операциям : - анализа-синтеза, - сравнения, - использованию частицы отрицания «не», - классификации, - упорядоченности действий, - ориентировке в пространстве </vt:lpstr>
      <vt:lpstr>Развитие у детей: - речи(умение рассуждать, доказывать); - произвольности внимания; - познавательных интересов; - творческого воображения</vt:lpstr>
      <vt:lpstr>Воспитание: - коммуникативных навыков; - стремления к преодолению трудностей; - уверенности в себе; - желание вовремя придти на  помощь сверстникам</vt:lpstr>
      <vt:lpstr>Классификация игр: 1. предметные:  - дидактические; - развивающие; - игры на развитие пространственного воображения 2. словесные: - загадки; - игры на развитие воображения; 3.пальчиковые </vt:lpstr>
      <vt:lpstr>Слайд 17</vt:lpstr>
      <vt:lpstr>Работа с родителями: - консультация о подборе развивающих игр; - индивидуальные беседы; - собрания с показом фрагментов занятий; - совместные игры и занятия с детьми и родителями; - совместный выбор и приобретение развивающих игр  для группы; - подбор и демонстрация специальной литературы, направленной на развитие логического мышления</vt:lpstr>
      <vt:lpstr>Эффективность работы за последние 3 года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14</cp:revision>
  <dcterms:modified xsi:type="dcterms:W3CDTF">2010-07-26T15:24:47Z</dcterms:modified>
</cp:coreProperties>
</file>