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82" r:id="rId4"/>
    <p:sldId id="265" r:id="rId5"/>
    <p:sldId id="266" r:id="rId6"/>
    <p:sldId id="268" r:id="rId7"/>
    <p:sldId id="279" r:id="rId8"/>
    <p:sldId id="264" r:id="rId9"/>
    <p:sldId id="261" r:id="rId10"/>
    <p:sldId id="277" r:id="rId11"/>
    <p:sldId id="274" r:id="rId12"/>
    <p:sldId id="276" r:id="rId13"/>
    <p:sldId id="280" r:id="rId14"/>
    <p:sldId id="281" r:id="rId15"/>
    <p:sldId id="275" r:id="rId16"/>
    <p:sldId id="263" r:id="rId17"/>
    <p:sldId id="258" r:id="rId18"/>
    <p:sldId id="267" r:id="rId19"/>
    <p:sldId id="269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72" d="100"/>
          <a:sy n="72" d="100"/>
        </p:scale>
        <p:origin x="60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Office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Office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Office%20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Office%20Exce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dirty="0"/>
              <a:t>УД "Математика"</a:t>
            </a:r>
          </a:p>
          <a:p>
            <a:pPr>
              <a:defRPr/>
            </a:pPr>
            <a:r>
              <a:rPr lang="ru-RU" dirty="0"/>
              <a:t>1 </a:t>
            </a:r>
            <a:r>
              <a:rPr lang="ru-RU" dirty="0" smtClean="0"/>
              <a:t>курс</a:t>
            </a:r>
          </a:p>
          <a:p>
            <a:pPr>
              <a:defRPr/>
            </a:pPr>
            <a:r>
              <a:rPr lang="ru-RU" dirty="0" smtClean="0"/>
              <a:t>Динамика успеваемости </a:t>
            </a:r>
          </a:p>
          <a:p>
            <a:pPr>
              <a:defRPr/>
            </a:pPr>
            <a:r>
              <a:rPr lang="ru-RU" dirty="0" smtClean="0"/>
              <a:t>за три последних года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v>общая успеваемость</c:v>
          </c:tx>
          <c:spPr>
            <a:solidFill>
              <a:schemeClr val="accent1"/>
            </a:solidFill>
            <a:ln>
              <a:noFill/>
            </a:ln>
            <a:effectLst/>
          </c:spPr>
          <c:val>
            <c:numRef>
              <c:f>Лист1!$G$226:$G$228</c:f>
              <c:numCache>
                <c:formatCode>General</c:formatCode>
                <c:ptCount val="3"/>
                <c:pt idx="0">
                  <c:v>81</c:v>
                </c:pt>
                <c:pt idx="1">
                  <c:v>85</c:v>
                </c:pt>
                <c:pt idx="2">
                  <c:v>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350144"/>
        <c:axId val="159350536"/>
      </c:areaChart>
      <c:barChart>
        <c:barDir val="col"/>
        <c:grouping val="clustered"/>
        <c:varyColors val="0"/>
        <c:ser>
          <c:idx val="1"/>
          <c:order val="1"/>
          <c:tx>
            <c:v>качественная успеваемость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Лист1!$H$226:$H$228</c:f>
              <c:numCache>
                <c:formatCode>General</c:formatCode>
                <c:ptCount val="3"/>
                <c:pt idx="0">
                  <c:v>23</c:v>
                </c:pt>
                <c:pt idx="1">
                  <c:v>30</c:v>
                </c:pt>
                <c:pt idx="2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159350144"/>
        <c:axId val="159350536"/>
      </c:barChart>
      <c:catAx>
        <c:axId val="159350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350536"/>
        <c:crosses val="autoZero"/>
        <c:auto val="1"/>
        <c:lblAlgn val="ctr"/>
        <c:lblOffset val="100"/>
        <c:noMultiLvlLbl val="0"/>
      </c:catAx>
      <c:valAx>
        <c:axId val="159350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3501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64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28" b="1" i="0" u="none" strike="noStrike" kern="1200" cap="none" spc="0" normalizeH="0" baseline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ru-RU" dirty="0"/>
              <a:t>УД "Элементы </a:t>
            </a:r>
            <a:r>
              <a:rPr lang="ru-RU" dirty="0" smtClean="0"/>
              <a:t>матлогики</a:t>
            </a:r>
            <a:r>
              <a:rPr lang="ru-RU" dirty="0"/>
              <a:t>"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pPr>
            <a:r>
              <a:rPr lang="ru-RU" dirty="0"/>
              <a:t>2 </a:t>
            </a:r>
            <a:r>
              <a:rPr lang="ru-RU" dirty="0" smtClean="0"/>
              <a:t>курс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pPr>
            <a:r>
              <a:rPr lang="ru-RU" sz="2000" b="1" i="0" baseline="0" dirty="0" smtClean="0">
                <a:effectLst/>
              </a:rPr>
              <a:t>Динамика успеваемости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pPr>
            <a:r>
              <a:rPr lang="ru-RU" sz="2000" b="1" i="0" baseline="0" dirty="0" smtClean="0">
                <a:effectLst/>
              </a:rPr>
              <a:t>за три последних года</a:t>
            </a:r>
            <a:r>
              <a:rPr lang="ru-RU" sz="2000" dirty="0" smtClean="0"/>
              <a:t> </a:t>
            </a:r>
            <a:endParaRPr lang="ru-RU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128" b="1" i="0" u="none" strike="noStrike" kern="1200" cap="none" spc="0" normalizeH="0" baseline="0">
              <a:solidFill>
                <a:prstClr val="black">
                  <a:lumMod val="50000"/>
                  <a:lumOff val="50000"/>
                </a:prst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v>общая успеваемость</c:v>
          </c:tx>
          <c:spPr>
            <a:solidFill>
              <a:schemeClr val="accent1"/>
            </a:solidFill>
            <a:ln>
              <a:noFill/>
            </a:ln>
            <a:effectLst/>
          </c:spPr>
          <c:val>
            <c:numRef>
              <c:f>Лист1!$G$236:$G$238</c:f>
              <c:numCache>
                <c:formatCode>General</c:formatCode>
                <c:ptCount val="3"/>
                <c:pt idx="0">
                  <c:v>79</c:v>
                </c:pt>
                <c:pt idx="1">
                  <c:v>87</c:v>
                </c:pt>
                <c:pt idx="2">
                  <c:v>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351712"/>
        <c:axId val="159352104"/>
      </c:areaChart>
      <c:barChart>
        <c:barDir val="col"/>
        <c:grouping val="clustered"/>
        <c:varyColors val="0"/>
        <c:ser>
          <c:idx val="1"/>
          <c:order val="1"/>
          <c:tx>
            <c:v>качественная успеваемость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Лист1!$H$236:$H$238</c:f>
              <c:numCache>
                <c:formatCode>General</c:formatCode>
                <c:ptCount val="3"/>
                <c:pt idx="0">
                  <c:v>24</c:v>
                </c:pt>
                <c:pt idx="1">
                  <c:v>29</c:v>
                </c:pt>
                <c:pt idx="2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159351712"/>
        <c:axId val="159352104"/>
      </c:barChart>
      <c:catAx>
        <c:axId val="159351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352104"/>
        <c:crosses val="autoZero"/>
        <c:auto val="1"/>
        <c:lblAlgn val="ctr"/>
        <c:lblOffset val="100"/>
        <c:noMultiLvlLbl val="0"/>
      </c:catAx>
      <c:valAx>
        <c:axId val="159352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351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64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Общая успеваемость </a:t>
            </a:r>
            <a:endParaRPr lang="ru-RU" sz="2400" dirty="0" smtClean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входной контроль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Лист1!$G$219:$G$220</c:f>
              <c:numCache>
                <c:formatCode>General</c:formatCode>
                <c:ptCount val="2"/>
                <c:pt idx="0">
                  <c:v>36</c:v>
                </c:pt>
                <c:pt idx="1">
                  <c:v>60</c:v>
                </c:pt>
              </c:numCache>
            </c:numRef>
          </c:val>
        </c:ser>
        <c:ser>
          <c:idx val="1"/>
          <c:order val="1"/>
          <c:tx>
            <c:v>рубежный контроль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Лист1!$H$219:$H$220</c:f>
              <c:numCache>
                <c:formatCode>General</c:formatCode>
                <c:ptCount val="2"/>
                <c:pt idx="0">
                  <c:v>64</c:v>
                </c:pt>
                <c:pt idx="1">
                  <c:v>75</c:v>
                </c:pt>
              </c:numCache>
            </c:numRef>
          </c:val>
        </c:ser>
        <c:ser>
          <c:idx val="2"/>
          <c:order val="2"/>
          <c:tx>
            <c:v>Семестр</c:v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Лист1!$I$219:$I$220</c:f>
              <c:numCache>
                <c:formatCode>General</c:formatCode>
                <c:ptCount val="2"/>
                <c:pt idx="0">
                  <c:v>100</c:v>
                </c:pt>
                <c:pt idx="1">
                  <c:v>83.3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60071312"/>
        <c:axId val="160071704"/>
        <c:axId val="0"/>
      </c:bar3DChart>
      <c:catAx>
        <c:axId val="1600713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071704"/>
        <c:crosses val="autoZero"/>
        <c:auto val="1"/>
        <c:lblAlgn val="ctr"/>
        <c:lblOffset val="100"/>
        <c:noMultiLvlLbl val="0"/>
      </c:catAx>
      <c:valAx>
        <c:axId val="16007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0713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Качественная </a:t>
            </a:r>
            <a:r>
              <a:rPr lang="ru-RU" dirty="0" smtClean="0"/>
              <a:t>успеваемость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Входной контроль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Лист1!$M$219:$M$220</c:f>
              <c:numCache>
                <c:formatCode>General</c:formatCode>
                <c:ptCount val="2"/>
                <c:pt idx="0">
                  <c:v>16</c:v>
                </c:pt>
                <c:pt idx="1">
                  <c:v>28</c:v>
                </c:pt>
              </c:numCache>
            </c:numRef>
          </c:val>
        </c:ser>
        <c:ser>
          <c:idx val="1"/>
          <c:order val="1"/>
          <c:tx>
            <c:v>Рубежный контроль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Лист1!$N$219:$N$220</c:f>
              <c:numCache>
                <c:formatCode>General</c:formatCode>
                <c:ptCount val="2"/>
                <c:pt idx="0">
                  <c:v>24</c:v>
                </c:pt>
                <c:pt idx="1">
                  <c:v>29</c:v>
                </c:pt>
              </c:numCache>
            </c:numRef>
          </c:val>
        </c:ser>
        <c:ser>
          <c:idx val="2"/>
          <c:order val="2"/>
          <c:tx>
            <c:v>Семестр</c:v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Лист1!$O$219:$O$220</c:f>
              <c:numCache>
                <c:formatCode>General</c:formatCode>
                <c:ptCount val="2"/>
                <c:pt idx="0">
                  <c:v>36</c:v>
                </c:pt>
                <c:pt idx="1">
                  <c:v>37.5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60072880"/>
        <c:axId val="160892888"/>
        <c:axId val="0"/>
      </c:bar3DChart>
      <c:catAx>
        <c:axId val="16007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892888"/>
        <c:crosses val="autoZero"/>
        <c:auto val="1"/>
        <c:lblAlgn val="ctr"/>
        <c:lblOffset val="100"/>
        <c:noMultiLvlLbl val="0"/>
      </c:catAx>
      <c:valAx>
        <c:axId val="160892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07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9F402-77BD-421A-BC85-DD7B31C4B1BF}" type="doc">
      <dgm:prSet loTypeId="urn:microsoft.com/office/officeart/2005/8/layout/vList5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E0D2EF7-D97A-4462-9642-A50723C565D4}">
      <dgm:prSet phldrT="[Текст]"/>
      <dgm:spPr/>
      <dgm:t>
        <a:bodyPr/>
        <a:lstStyle/>
        <a:p>
          <a:r>
            <a:rPr lang="ru-RU" b="1" dirty="0" smtClean="0"/>
            <a:t>Мой девиз</a:t>
          </a:r>
          <a:endParaRPr lang="ru-RU" b="1" dirty="0"/>
        </a:p>
      </dgm:t>
    </dgm:pt>
    <dgm:pt modelId="{44FC28A5-8B5C-4D93-A7F1-FCB499C74F4C}" type="parTrans" cxnId="{F68352F6-0818-44C7-9E54-1B9D6F8BCF2F}">
      <dgm:prSet/>
      <dgm:spPr/>
      <dgm:t>
        <a:bodyPr/>
        <a:lstStyle/>
        <a:p>
          <a:endParaRPr lang="ru-RU"/>
        </a:p>
      </dgm:t>
    </dgm:pt>
    <dgm:pt modelId="{092EDBA1-95F6-4417-BD09-D45208A5D99C}" type="sibTrans" cxnId="{F68352F6-0818-44C7-9E54-1B9D6F8BCF2F}">
      <dgm:prSet/>
      <dgm:spPr/>
      <dgm:t>
        <a:bodyPr/>
        <a:lstStyle/>
        <a:p>
          <a:endParaRPr lang="ru-RU"/>
        </a:p>
      </dgm:t>
    </dgm:pt>
    <dgm:pt modelId="{74C83F03-7D76-4B22-BBAC-32AE2C62A023}">
      <dgm:prSet phldrT="[Текст]"/>
      <dgm:spPr/>
      <dgm:t>
        <a:bodyPr/>
        <a:lstStyle/>
        <a:p>
          <a:r>
            <a:rPr lang="ru-RU" b="1" i="1" dirty="0" smtClean="0"/>
            <a:t>«Немногого можно достигнуть строгостью, много - любовью, но больше всего -  знанием дела и справедливостью»                               </a:t>
          </a:r>
          <a:r>
            <a:rPr lang="ru-RU" dirty="0" smtClean="0"/>
            <a:t>Гете</a:t>
          </a:r>
          <a:endParaRPr lang="ru-RU" dirty="0"/>
        </a:p>
      </dgm:t>
    </dgm:pt>
    <dgm:pt modelId="{678A8D38-6D28-4322-9B3C-CC47439EF944}" type="parTrans" cxnId="{E0D751E1-A9B8-43E0-93C9-14710825E08F}">
      <dgm:prSet/>
      <dgm:spPr/>
      <dgm:t>
        <a:bodyPr/>
        <a:lstStyle/>
        <a:p>
          <a:endParaRPr lang="ru-RU"/>
        </a:p>
      </dgm:t>
    </dgm:pt>
    <dgm:pt modelId="{95BC4C69-8FB7-41E7-A278-8FC63DD866C4}" type="sibTrans" cxnId="{E0D751E1-A9B8-43E0-93C9-14710825E08F}">
      <dgm:prSet/>
      <dgm:spPr/>
      <dgm:t>
        <a:bodyPr/>
        <a:lstStyle/>
        <a:p>
          <a:endParaRPr lang="ru-RU"/>
        </a:p>
      </dgm:t>
    </dgm:pt>
    <dgm:pt modelId="{5DBE4691-E33E-4F6B-96BF-41AF632958DF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dirty="0" smtClean="0"/>
            <a:t>Мое </a:t>
          </a:r>
        </a:p>
        <a:p>
          <a:pPr>
            <a:spcAft>
              <a:spcPts val="0"/>
            </a:spcAft>
          </a:pPr>
          <a:r>
            <a:rPr lang="ru-RU" b="1" dirty="0" smtClean="0"/>
            <a:t>жизненное кредо</a:t>
          </a:r>
          <a:endParaRPr lang="ru-RU" b="1" dirty="0"/>
        </a:p>
      </dgm:t>
    </dgm:pt>
    <dgm:pt modelId="{7B70C865-F940-4F11-8657-2AF41833DD1E}" type="parTrans" cxnId="{C4574C05-E17F-47E6-B0C3-E88350F0331B}">
      <dgm:prSet/>
      <dgm:spPr/>
      <dgm:t>
        <a:bodyPr/>
        <a:lstStyle/>
        <a:p>
          <a:endParaRPr lang="ru-RU"/>
        </a:p>
      </dgm:t>
    </dgm:pt>
    <dgm:pt modelId="{1151598B-03FC-478D-9A33-11BB834180CC}" type="sibTrans" cxnId="{C4574C05-E17F-47E6-B0C3-E88350F0331B}">
      <dgm:prSet/>
      <dgm:spPr/>
      <dgm:t>
        <a:bodyPr/>
        <a:lstStyle/>
        <a:p>
          <a:endParaRPr lang="ru-RU"/>
        </a:p>
      </dgm:t>
    </dgm:pt>
    <dgm:pt modelId="{D54C535B-067E-4E5A-A806-271F7822FB94}">
      <dgm:prSet phldrT="[Текст]"/>
      <dgm:spPr/>
      <dgm:t>
        <a:bodyPr/>
        <a:lstStyle/>
        <a:p>
          <a:r>
            <a:rPr lang="ru-RU" b="1" dirty="0" smtClean="0"/>
            <a:t>Мое педагогическое кредо</a:t>
          </a:r>
          <a:endParaRPr lang="ru-RU" b="1" dirty="0"/>
        </a:p>
      </dgm:t>
    </dgm:pt>
    <dgm:pt modelId="{16617DD1-AEB2-445E-8266-71C94B467E63}" type="parTrans" cxnId="{264CEF5C-9C64-44E0-AEBC-6CE51EBA320E}">
      <dgm:prSet/>
      <dgm:spPr/>
      <dgm:t>
        <a:bodyPr/>
        <a:lstStyle/>
        <a:p>
          <a:endParaRPr lang="ru-RU"/>
        </a:p>
      </dgm:t>
    </dgm:pt>
    <dgm:pt modelId="{B3D85872-88BD-42AD-BEEF-5F34EEA74AD2}" type="sibTrans" cxnId="{264CEF5C-9C64-44E0-AEBC-6CE51EBA320E}">
      <dgm:prSet/>
      <dgm:spPr/>
      <dgm:t>
        <a:bodyPr/>
        <a:lstStyle/>
        <a:p>
          <a:endParaRPr lang="ru-RU"/>
        </a:p>
      </dgm:t>
    </dgm:pt>
    <dgm:pt modelId="{6A857109-6789-4011-8061-8CE5F2971FE7}">
      <dgm:prSet phldrT="[Текст]"/>
      <dgm:spPr/>
      <dgm:t>
        <a:bodyPr/>
        <a:lstStyle/>
        <a:p>
          <a:r>
            <a:rPr lang="ru-RU" b="1" i="1" dirty="0" smtClean="0"/>
            <a:t>«Учитесь у всех, не подражайте никому!»</a:t>
          </a:r>
          <a:endParaRPr lang="ru-RU" b="1" i="1" dirty="0"/>
        </a:p>
      </dgm:t>
    </dgm:pt>
    <dgm:pt modelId="{DF9169F2-F111-4774-BBB7-58D96A514F7C}" type="parTrans" cxnId="{3193CCE0-1590-4E55-A51E-22032BFAA7A6}">
      <dgm:prSet/>
      <dgm:spPr/>
      <dgm:t>
        <a:bodyPr/>
        <a:lstStyle/>
        <a:p>
          <a:endParaRPr lang="ru-RU"/>
        </a:p>
      </dgm:t>
    </dgm:pt>
    <dgm:pt modelId="{46963C6E-BB1F-422B-B2D9-B1093F919358}" type="sibTrans" cxnId="{3193CCE0-1590-4E55-A51E-22032BFAA7A6}">
      <dgm:prSet/>
      <dgm:spPr/>
      <dgm:t>
        <a:bodyPr/>
        <a:lstStyle/>
        <a:p>
          <a:endParaRPr lang="ru-RU"/>
        </a:p>
      </dgm:t>
    </dgm:pt>
    <dgm:pt modelId="{A89AAB18-CF64-482A-9FE1-3411E2B0F8DD}">
      <dgm:prSet phldrT="[Текст]"/>
      <dgm:spPr/>
      <dgm:t>
        <a:bodyPr/>
        <a:lstStyle/>
        <a:p>
          <a:r>
            <a:rPr lang="ru-RU" b="1" i="1" dirty="0" smtClean="0"/>
            <a:t>«Если можешь - иди впереди века, если не можешь - иди с веком, но никогда не будь позади века»                                     </a:t>
          </a:r>
          <a:r>
            <a:rPr lang="ru-RU" dirty="0" err="1" smtClean="0"/>
            <a:t>В.Я.Брюсов</a:t>
          </a:r>
          <a:endParaRPr lang="ru-RU" dirty="0"/>
        </a:p>
      </dgm:t>
    </dgm:pt>
    <dgm:pt modelId="{D8B2CCCF-0A83-4CF4-A8A2-37DEB99BE6C0}" type="parTrans" cxnId="{0BF44926-B634-4E92-A31D-8CAEE5E28378}">
      <dgm:prSet/>
      <dgm:spPr/>
      <dgm:t>
        <a:bodyPr/>
        <a:lstStyle/>
        <a:p>
          <a:endParaRPr lang="ru-RU"/>
        </a:p>
      </dgm:t>
    </dgm:pt>
    <dgm:pt modelId="{463AB6A7-01CA-4EAA-9F32-85D699494506}" type="sibTrans" cxnId="{0BF44926-B634-4E92-A31D-8CAEE5E28378}">
      <dgm:prSet/>
      <dgm:spPr/>
      <dgm:t>
        <a:bodyPr/>
        <a:lstStyle/>
        <a:p>
          <a:endParaRPr lang="ru-RU"/>
        </a:p>
      </dgm:t>
    </dgm:pt>
    <dgm:pt modelId="{965D62B4-72DD-48E5-9DB3-651845B8B511}" type="pres">
      <dgm:prSet presAssocID="{C909F402-77BD-421A-BC85-DD7B31C4B1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512DF0-3078-435D-9C41-0B76989A19B7}" type="pres">
      <dgm:prSet presAssocID="{2E0D2EF7-D97A-4462-9642-A50723C565D4}" presName="linNode" presStyleCnt="0"/>
      <dgm:spPr/>
    </dgm:pt>
    <dgm:pt modelId="{229ECEC0-4AE3-47D0-9EDC-96C0513F950B}" type="pres">
      <dgm:prSet presAssocID="{2E0D2EF7-D97A-4462-9642-A50723C565D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E5C3E-43E6-4EDB-8A58-A45837E38F38}" type="pres">
      <dgm:prSet presAssocID="{2E0D2EF7-D97A-4462-9642-A50723C565D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FAA4A-D3BC-403F-A9CA-E6BD77DEAE98}" type="pres">
      <dgm:prSet presAssocID="{092EDBA1-95F6-4417-BD09-D45208A5D99C}" presName="sp" presStyleCnt="0"/>
      <dgm:spPr/>
    </dgm:pt>
    <dgm:pt modelId="{AFA7819D-9D23-42DA-B3E4-F2B7C25A49A1}" type="pres">
      <dgm:prSet presAssocID="{5DBE4691-E33E-4F6B-96BF-41AF632958DF}" presName="linNode" presStyleCnt="0"/>
      <dgm:spPr/>
    </dgm:pt>
    <dgm:pt modelId="{ED9570B0-8640-4607-A138-3C32085DB264}" type="pres">
      <dgm:prSet presAssocID="{5DBE4691-E33E-4F6B-96BF-41AF632958D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C87BF-E2E9-47D8-BF52-2B223FD091A6}" type="pres">
      <dgm:prSet presAssocID="{5DBE4691-E33E-4F6B-96BF-41AF632958D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E626F-77F5-4530-9771-720F06FAAE0D}" type="pres">
      <dgm:prSet presAssocID="{1151598B-03FC-478D-9A33-11BB834180CC}" presName="sp" presStyleCnt="0"/>
      <dgm:spPr/>
    </dgm:pt>
    <dgm:pt modelId="{3E012E5D-0BCC-401B-862E-8C445902CC4A}" type="pres">
      <dgm:prSet presAssocID="{D54C535B-067E-4E5A-A806-271F7822FB94}" presName="linNode" presStyleCnt="0"/>
      <dgm:spPr/>
    </dgm:pt>
    <dgm:pt modelId="{4F2FF468-187F-419F-9B52-4BD12872A60F}" type="pres">
      <dgm:prSet presAssocID="{D54C535B-067E-4E5A-A806-271F7822FB9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9CDA0-C9F0-4EB8-85F1-FA8E0331832E}" type="pres">
      <dgm:prSet presAssocID="{D54C535B-067E-4E5A-A806-271F7822FB94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4CEF5C-9C64-44E0-AEBC-6CE51EBA320E}" srcId="{C909F402-77BD-421A-BC85-DD7B31C4B1BF}" destId="{D54C535B-067E-4E5A-A806-271F7822FB94}" srcOrd="2" destOrd="0" parTransId="{16617DD1-AEB2-445E-8266-71C94B467E63}" sibTransId="{B3D85872-88BD-42AD-BEEF-5F34EEA74AD2}"/>
    <dgm:cxn modelId="{0BF44926-B634-4E92-A31D-8CAEE5E28378}" srcId="{5DBE4691-E33E-4F6B-96BF-41AF632958DF}" destId="{A89AAB18-CF64-482A-9FE1-3411E2B0F8DD}" srcOrd="0" destOrd="0" parTransId="{D8B2CCCF-0A83-4CF4-A8A2-37DEB99BE6C0}" sibTransId="{463AB6A7-01CA-4EAA-9F32-85D699494506}"/>
    <dgm:cxn modelId="{C4574C05-E17F-47E6-B0C3-E88350F0331B}" srcId="{C909F402-77BD-421A-BC85-DD7B31C4B1BF}" destId="{5DBE4691-E33E-4F6B-96BF-41AF632958DF}" srcOrd="1" destOrd="0" parTransId="{7B70C865-F940-4F11-8657-2AF41833DD1E}" sibTransId="{1151598B-03FC-478D-9A33-11BB834180CC}"/>
    <dgm:cxn modelId="{3193CCE0-1590-4E55-A51E-22032BFAA7A6}" srcId="{2E0D2EF7-D97A-4462-9642-A50723C565D4}" destId="{6A857109-6789-4011-8061-8CE5F2971FE7}" srcOrd="0" destOrd="0" parTransId="{DF9169F2-F111-4774-BBB7-58D96A514F7C}" sibTransId="{46963C6E-BB1F-422B-B2D9-B1093F919358}"/>
    <dgm:cxn modelId="{A409172C-6D43-4327-8D5E-AF2D18954EB6}" type="presOf" srcId="{D54C535B-067E-4E5A-A806-271F7822FB94}" destId="{4F2FF468-187F-419F-9B52-4BD12872A60F}" srcOrd="0" destOrd="0" presId="urn:microsoft.com/office/officeart/2005/8/layout/vList5"/>
    <dgm:cxn modelId="{962F1828-3947-4F4F-BCC6-683C810E9A0F}" type="presOf" srcId="{6A857109-6789-4011-8061-8CE5F2971FE7}" destId="{B22E5C3E-43E6-4EDB-8A58-A45837E38F38}" srcOrd="0" destOrd="0" presId="urn:microsoft.com/office/officeart/2005/8/layout/vList5"/>
    <dgm:cxn modelId="{510A461F-AEE4-4FE8-BE67-43A9AAEA8363}" type="presOf" srcId="{C909F402-77BD-421A-BC85-DD7B31C4B1BF}" destId="{965D62B4-72DD-48E5-9DB3-651845B8B511}" srcOrd="0" destOrd="0" presId="urn:microsoft.com/office/officeart/2005/8/layout/vList5"/>
    <dgm:cxn modelId="{F68352F6-0818-44C7-9E54-1B9D6F8BCF2F}" srcId="{C909F402-77BD-421A-BC85-DD7B31C4B1BF}" destId="{2E0D2EF7-D97A-4462-9642-A50723C565D4}" srcOrd="0" destOrd="0" parTransId="{44FC28A5-8B5C-4D93-A7F1-FCB499C74F4C}" sibTransId="{092EDBA1-95F6-4417-BD09-D45208A5D99C}"/>
    <dgm:cxn modelId="{A0E8401B-E0D4-42BF-9740-A26547E052F6}" type="presOf" srcId="{74C83F03-7D76-4B22-BBAC-32AE2C62A023}" destId="{F6C9CDA0-C9F0-4EB8-85F1-FA8E0331832E}" srcOrd="0" destOrd="0" presId="urn:microsoft.com/office/officeart/2005/8/layout/vList5"/>
    <dgm:cxn modelId="{A66AE4DC-5784-4424-96C5-6BF45C27571D}" type="presOf" srcId="{A89AAB18-CF64-482A-9FE1-3411E2B0F8DD}" destId="{858C87BF-E2E9-47D8-BF52-2B223FD091A6}" srcOrd="0" destOrd="0" presId="urn:microsoft.com/office/officeart/2005/8/layout/vList5"/>
    <dgm:cxn modelId="{A4CE0201-993D-4B15-864D-3E7D1F02B9B4}" type="presOf" srcId="{5DBE4691-E33E-4F6B-96BF-41AF632958DF}" destId="{ED9570B0-8640-4607-A138-3C32085DB264}" srcOrd="0" destOrd="0" presId="urn:microsoft.com/office/officeart/2005/8/layout/vList5"/>
    <dgm:cxn modelId="{92250723-805B-4D0F-9FC2-4C79E745BB6A}" type="presOf" srcId="{2E0D2EF7-D97A-4462-9642-A50723C565D4}" destId="{229ECEC0-4AE3-47D0-9EDC-96C0513F950B}" srcOrd="0" destOrd="0" presId="urn:microsoft.com/office/officeart/2005/8/layout/vList5"/>
    <dgm:cxn modelId="{E0D751E1-A9B8-43E0-93C9-14710825E08F}" srcId="{D54C535B-067E-4E5A-A806-271F7822FB94}" destId="{74C83F03-7D76-4B22-BBAC-32AE2C62A023}" srcOrd="0" destOrd="0" parTransId="{678A8D38-6D28-4322-9B3C-CC47439EF944}" sibTransId="{95BC4C69-8FB7-41E7-A278-8FC63DD866C4}"/>
    <dgm:cxn modelId="{B87B11D0-5E82-47CD-B972-CE807CF91F1E}" type="presParOf" srcId="{965D62B4-72DD-48E5-9DB3-651845B8B511}" destId="{E8512DF0-3078-435D-9C41-0B76989A19B7}" srcOrd="0" destOrd="0" presId="urn:microsoft.com/office/officeart/2005/8/layout/vList5"/>
    <dgm:cxn modelId="{01449E13-D043-4DD2-A20F-4D301976E723}" type="presParOf" srcId="{E8512DF0-3078-435D-9C41-0B76989A19B7}" destId="{229ECEC0-4AE3-47D0-9EDC-96C0513F950B}" srcOrd="0" destOrd="0" presId="urn:microsoft.com/office/officeart/2005/8/layout/vList5"/>
    <dgm:cxn modelId="{36FA4949-F58A-48CF-931E-565582A85CF1}" type="presParOf" srcId="{E8512DF0-3078-435D-9C41-0B76989A19B7}" destId="{B22E5C3E-43E6-4EDB-8A58-A45837E38F38}" srcOrd="1" destOrd="0" presId="urn:microsoft.com/office/officeart/2005/8/layout/vList5"/>
    <dgm:cxn modelId="{03576DB0-5078-4640-B660-CFADC46AC86E}" type="presParOf" srcId="{965D62B4-72DD-48E5-9DB3-651845B8B511}" destId="{60BFAA4A-D3BC-403F-A9CA-E6BD77DEAE98}" srcOrd="1" destOrd="0" presId="urn:microsoft.com/office/officeart/2005/8/layout/vList5"/>
    <dgm:cxn modelId="{17FC7124-856A-4378-A753-3D61A4844150}" type="presParOf" srcId="{965D62B4-72DD-48E5-9DB3-651845B8B511}" destId="{AFA7819D-9D23-42DA-B3E4-F2B7C25A49A1}" srcOrd="2" destOrd="0" presId="urn:microsoft.com/office/officeart/2005/8/layout/vList5"/>
    <dgm:cxn modelId="{6965ABC9-86AB-458E-A89E-68F0950A8099}" type="presParOf" srcId="{AFA7819D-9D23-42DA-B3E4-F2B7C25A49A1}" destId="{ED9570B0-8640-4607-A138-3C32085DB264}" srcOrd="0" destOrd="0" presId="urn:microsoft.com/office/officeart/2005/8/layout/vList5"/>
    <dgm:cxn modelId="{950C7D45-A5B9-4AE2-BEB9-9824852FE62C}" type="presParOf" srcId="{AFA7819D-9D23-42DA-B3E4-F2B7C25A49A1}" destId="{858C87BF-E2E9-47D8-BF52-2B223FD091A6}" srcOrd="1" destOrd="0" presId="urn:microsoft.com/office/officeart/2005/8/layout/vList5"/>
    <dgm:cxn modelId="{4C1B6E56-D539-49BE-A8E1-27D5CF27E089}" type="presParOf" srcId="{965D62B4-72DD-48E5-9DB3-651845B8B511}" destId="{7F8E626F-77F5-4530-9771-720F06FAAE0D}" srcOrd="3" destOrd="0" presId="urn:microsoft.com/office/officeart/2005/8/layout/vList5"/>
    <dgm:cxn modelId="{734DBDC0-5392-467C-B448-256931C97062}" type="presParOf" srcId="{965D62B4-72DD-48E5-9DB3-651845B8B511}" destId="{3E012E5D-0BCC-401B-862E-8C445902CC4A}" srcOrd="4" destOrd="0" presId="urn:microsoft.com/office/officeart/2005/8/layout/vList5"/>
    <dgm:cxn modelId="{E57324AC-5D24-4419-BD85-1E9D616D95D8}" type="presParOf" srcId="{3E012E5D-0BCC-401B-862E-8C445902CC4A}" destId="{4F2FF468-187F-419F-9B52-4BD12872A60F}" srcOrd="0" destOrd="0" presId="urn:microsoft.com/office/officeart/2005/8/layout/vList5"/>
    <dgm:cxn modelId="{997EEF5A-6F03-4392-AAEF-3881C85420E2}" type="presParOf" srcId="{3E012E5D-0BCC-401B-862E-8C445902CC4A}" destId="{F6C9CDA0-C9F0-4EB8-85F1-FA8E0331832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09F402-77BD-421A-BC85-DD7B31C4B1BF}" type="doc">
      <dgm:prSet loTypeId="urn:microsoft.com/office/officeart/2005/8/layout/process4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E0D2EF7-D97A-4462-9642-A50723C565D4}">
      <dgm:prSet phldrT="[Текст]"/>
      <dgm:spPr/>
      <dgm:t>
        <a:bodyPr/>
        <a:lstStyle/>
        <a:p>
          <a:r>
            <a:rPr lang="ru-RU" b="0" i="1" dirty="0" smtClean="0"/>
            <a:t>Мои педагогические заповеди</a:t>
          </a:r>
          <a:endParaRPr lang="ru-RU" b="0" i="1" dirty="0"/>
        </a:p>
      </dgm:t>
    </dgm:pt>
    <dgm:pt modelId="{44FC28A5-8B5C-4D93-A7F1-FCB499C74F4C}" type="parTrans" cxnId="{F68352F6-0818-44C7-9E54-1B9D6F8BCF2F}">
      <dgm:prSet/>
      <dgm:spPr/>
      <dgm:t>
        <a:bodyPr/>
        <a:lstStyle/>
        <a:p>
          <a:endParaRPr lang="ru-RU"/>
        </a:p>
      </dgm:t>
    </dgm:pt>
    <dgm:pt modelId="{092EDBA1-95F6-4417-BD09-D45208A5D99C}" type="sibTrans" cxnId="{F68352F6-0818-44C7-9E54-1B9D6F8BCF2F}">
      <dgm:prSet/>
      <dgm:spPr/>
      <dgm:t>
        <a:bodyPr/>
        <a:lstStyle/>
        <a:p>
          <a:endParaRPr lang="ru-RU"/>
        </a:p>
      </dgm:t>
    </dgm:pt>
    <dgm:pt modelId="{AF4723DC-0E00-4D64-A2E4-F722D70EAC85}">
      <dgm:prSet phldrT="[Текст]"/>
      <dgm:spPr/>
      <dgm:t>
        <a:bodyPr/>
        <a:lstStyle/>
        <a:p>
          <a:r>
            <a:rPr lang="ru-RU" b="1" dirty="0" smtClean="0"/>
            <a:t>Принимать студента таким, каков он есть</a:t>
          </a:r>
          <a:endParaRPr lang="ru-RU" b="1" dirty="0"/>
        </a:p>
      </dgm:t>
    </dgm:pt>
    <dgm:pt modelId="{BDA5D20F-0CFB-4EEA-B995-2BA8B927E9E3}" type="parTrans" cxnId="{FAD5EC62-BA0A-4291-BDE2-ED48C24EAEB1}">
      <dgm:prSet/>
      <dgm:spPr/>
      <dgm:t>
        <a:bodyPr/>
        <a:lstStyle/>
        <a:p>
          <a:endParaRPr lang="ru-RU"/>
        </a:p>
      </dgm:t>
    </dgm:pt>
    <dgm:pt modelId="{B0188260-24EB-4EB9-8273-0E1459CB107B}" type="sibTrans" cxnId="{FAD5EC62-BA0A-4291-BDE2-ED48C24EAEB1}">
      <dgm:prSet/>
      <dgm:spPr/>
      <dgm:t>
        <a:bodyPr/>
        <a:lstStyle/>
        <a:p>
          <a:endParaRPr lang="ru-RU"/>
        </a:p>
      </dgm:t>
    </dgm:pt>
    <dgm:pt modelId="{C4D01B8A-2059-4D94-B42C-3F5082B2B4B1}">
      <dgm:prSet phldrT="[Текст]"/>
      <dgm:spPr/>
      <dgm:t>
        <a:bodyPr/>
        <a:lstStyle/>
        <a:p>
          <a:r>
            <a:rPr lang="ru-RU" b="1" dirty="0" smtClean="0"/>
            <a:t>Быть справедливым и последовательным в воспитании и обучении</a:t>
          </a:r>
          <a:endParaRPr lang="ru-RU" b="1" dirty="0"/>
        </a:p>
      </dgm:t>
    </dgm:pt>
    <dgm:pt modelId="{53F22303-D6F2-465E-ACAD-9DA83EAA2A6F}" type="parTrans" cxnId="{AEC3F66C-A60C-4860-AACC-FD75109FC202}">
      <dgm:prSet/>
      <dgm:spPr/>
      <dgm:t>
        <a:bodyPr/>
        <a:lstStyle/>
        <a:p>
          <a:endParaRPr lang="ru-RU"/>
        </a:p>
      </dgm:t>
    </dgm:pt>
    <dgm:pt modelId="{64F46C4D-70CE-4D37-A639-7CB810A4E038}" type="sibTrans" cxnId="{AEC3F66C-A60C-4860-AACC-FD75109FC202}">
      <dgm:prSet/>
      <dgm:spPr/>
      <dgm:t>
        <a:bodyPr/>
        <a:lstStyle/>
        <a:p>
          <a:endParaRPr lang="ru-RU"/>
        </a:p>
      </dgm:t>
    </dgm:pt>
    <dgm:pt modelId="{DAC1ECF5-A525-499A-A83D-5A24C37DA5EF}">
      <dgm:prSet phldrT="[Текст]"/>
      <dgm:spPr/>
      <dgm:t>
        <a:bodyPr/>
        <a:lstStyle/>
        <a:p>
          <a:r>
            <a:rPr lang="ru-RU" b="1" dirty="0" smtClean="0"/>
            <a:t>Быть примером для детей, уметь сопереживать их неудачам и разделять успехи</a:t>
          </a:r>
          <a:endParaRPr lang="ru-RU" b="1" dirty="0"/>
        </a:p>
      </dgm:t>
    </dgm:pt>
    <dgm:pt modelId="{C59AA697-76F3-40AF-A6CB-9A4341D595DC}" type="parTrans" cxnId="{20FFE41A-7D66-46B1-B909-EF5F26744870}">
      <dgm:prSet/>
      <dgm:spPr/>
      <dgm:t>
        <a:bodyPr/>
        <a:lstStyle/>
        <a:p>
          <a:endParaRPr lang="ru-RU"/>
        </a:p>
      </dgm:t>
    </dgm:pt>
    <dgm:pt modelId="{ACFA52BF-D1E9-425C-9BB7-33C94A8B5ABC}" type="sibTrans" cxnId="{20FFE41A-7D66-46B1-B909-EF5F26744870}">
      <dgm:prSet/>
      <dgm:spPr/>
      <dgm:t>
        <a:bodyPr/>
        <a:lstStyle/>
        <a:p>
          <a:endParaRPr lang="ru-RU"/>
        </a:p>
      </dgm:t>
    </dgm:pt>
    <dgm:pt modelId="{22B5040D-6F26-4CDB-9056-A64A904001E0}">
      <dgm:prSet phldrT="[Текст]"/>
      <dgm:spPr/>
      <dgm:t>
        <a:bodyPr/>
        <a:lstStyle/>
        <a:p>
          <a:r>
            <a:rPr lang="ru-RU" b="0" i="1" dirty="0" smtClean="0"/>
            <a:t>Мои педагогические аксиомы</a:t>
          </a:r>
          <a:endParaRPr lang="ru-RU" b="0" i="1" dirty="0"/>
        </a:p>
      </dgm:t>
    </dgm:pt>
    <dgm:pt modelId="{4E6A1BE1-5E0D-4DB5-8B0A-388D630D3E3C}" type="parTrans" cxnId="{9992EA30-E7A0-4B26-A62C-631F87EE81F4}">
      <dgm:prSet/>
      <dgm:spPr/>
      <dgm:t>
        <a:bodyPr/>
        <a:lstStyle/>
        <a:p>
          <a:endParaRPr lang="ru-RU"/>
        </a:p>
      </dgm:t>
    </dgm:pt>
    <dgm:pt modelId="{66B7A211-BDBC-45E1-ACF9-BEC230DEE52F}" type="sibTrans" cxnId="{9992EA30-E7A0-4B26-A62C-631F87EE81F4}">
      <dgm:prSet/>
      <dgm:spPr/>
      <dgm:t>
        <a:bodyPr/>
        <a:lstStyle/>
        <a:p>
          <a:endParaRPr lang="ru-RU"/>
        </a:p>
      </dgm:t>
    </dgm:pt>
    <dgm:pt modelId="{62BDBF75-BC06-45A8-99F7-E37C83338D81}">
      <dgm:prSet phldrT="[Текст]"/>
      <dgm:spPr/>
      <dgm:t>
        <a:bodyPr/>
        <a:lstStyle/>
        <a:p>
          <a:r>
            <a:rPr lang="ru-RU" b="1" dirty="0" smtClean="0"/>
            <a:t>Чтобы студент любил мой предмет, я сама должна любить то, что преподаю, и тех, кому преподаю</a:t>
          </a:r>
          <a:endParaRPr lang="ru-RU" b="1" dirty="0"/>
        </a:p>
      </dgm:t>
    </dgm:pt>
    <dgm:pt modelId="{2F31E1BB-AE7E-497A-8943-FEE345569D30}" type="parTrans" cxnId="{3C5B410A-AED6-4695-9E95-F1328A0527B3}">
      <dgm:prSet/>
      <dgm:spPr/>
      <dgm:t>
        <a:bodyPr/>
        <a:lstStyle/>
        <a:p>
          <a:endParaRPr lang="ru-RU"/>
        </a:p>
      </dgm:t>
    </dgm:pt>
    <dgm:pt modelId="{A15C7D3F-194E-4EB9-9061-83B3522B5569}" type="sibTrans" cxnId="{3C5B410A-AED6-4695-9E95-F1328A0527B3}">
      <dgm:prSet/>
      <dgm:spPr/>
      <dgm:t>
        <a:bodyPr/>
        <a:lstStyle/>
        <a:p>
          <a:endParaRPr lang="ru-RU"/>
        </a:p>
      </dgm:t>
    </dgm:pt>
    <dgm:pt modelId="{CAA45998-CD97-4127-BB10-06858644EDC3}">
      <dgm:prSet phldrT="[Текст]"/>
      <dgm:spPr/>
      <dgm:t>
        <a:bodyPr/>
        <a:lstStyle/>
        <a:p>
          <a:r>
            <a:rPr lang="ru-RU" b="1" dirty="0" smtClean="0"/>
            <a:t>Чтобы студент любил учиться, я должна работать с ним в сотрудничестве</a:t>
          </a:r>
          <a:endParaRPr lang="ru-RU" b="1" dirty="0"/>
        </a:p>
      </dgm:t>
    </dgm:pt>
    <dgm:pt modelId="{565973B5-2BF3-43ED-A2E5-2220912C4BD0}" type="parTrans" cxnId="{22FAAECB-F814-4762-9ACE-B1D9A83E604E}">
      <dgm:prSet/>
      <dgm:spPr/>
      <dgm:t>
        <a:bodyPr/>
        <a:lstStyle/>
        <a:p>
          <a:endParaRPr lang="ru-RU"/>
        </a:p>
      </dgm:t>
    </dgm:pt>
    <dgm:pt modelId="{99B61A13-F549-48AB-80A9-EB14D9910F7F}" type="sibTrans" cxnId="{22FAAECB-F814-4762-9ACE-B1D9A83E604E}">
      <dgm:prSet/>
      <dgm:spPr/>
      <dgm:t>
        <a:bodyPr/>
        <a:lstStyle/>
        <a:p>
          <a:endParaRPr lang="ru-RU"/>
        </a:p>
      </dgm:t>
    </dgm:pt>
    <dgm:pt modelId="{375EB89D-7D69-4EF8-830E-E65A40AA2690}">
      <dgm:prSet phldrT="[Текст]"/>
      <dgm:spPr/>
      <dgm:t>
        <a:bodyPr/>
        <a:lstStyle/>
        <a:p>
          <a:r>
            <a:rPr lang="ru-RU" b="1" dirty="0" smtClean="0"/>
            <a:t>Чтобы студент проявлял инициативу, я должна его увлечь</a:t>
          </a:r>
          <a:endParaRPr lang="ru-RU" b="1" dirty="0"/>
        </a:p>
      </dgm:t>
    </dgm:pt>
    <dgm:pt modelId="{4FE876B8-6B48-4114-8559-DE5839ED7BAD}" type="parTrans" cxnId="{4E1ECFE8-09D5-419B-8844-FE7B49C33486}">
      <dgm:prSet/>
      <dgm:spPr/>
      <dgm:t>
        <a:bodyPr/>
        <a:lstStyle/>
        <a:p>
          <a:endParaRPr lang="ru-RU"/>
        </a:p>
      </dgm:t>
    </dgm:pt>
    <dgm:pt modelId="{22A56D78-280C-4CD0-9333-814530A52A42}" type="sibTrans" cxnId="{4E1ECFE8-09D5-419B-8844-FE7B49C33486}">
      <dgm:prSet/>
      <dgm:spPr/>
      <dgm:t>
        <a:bodyPr/>
        <a:lstStyle/>
        <a:p>
          <a:endParaRPr lang="ru-RU"/>
        </a:p>
      </dgm:t>
    </dgm:pt>
    <dgm:pt modelId="{3A4D06C1-DC5C-4F96-98EC-37CCA1767F89}" type="pres">
      <dgm:prSet presAssocID="{C909F402-77BD-421A-BC85-DD7B31C4B1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2B3FF3-DB6A-4519-9EA0-F4D340C616F1}" type="pres">
      <dgm:prSet presAssocID="{22B5040D-6F26-4CDB-9056-A64A904001E0}" presName="boxAndChildren" presStyleCnt="0"/>
      <dgm:spPr/>
      <dgm:t>
        <a:bodyPr/>
        <a:lstStyle/>
        <a:p>
          <a:endParaRPr lang="ru-RU"/>
        </a:p>
      </dgm:t>
    </dgm:pt>
    <dgm:pt modelId="{2A65D621-C068-4662-962F-F73AA1D1EDE3}" type="pres">
      <dgm:prSet presAssocID="{22B5040D-6F26-4CDB-9056-A64A904001E0}" presName="parentTextBox" presStyleLbl="node1" presStyleIdx="0" presStyleCnt="2"/>
      <dgm:spPr/>
      <dgm:t>
        <a:bodyPr/>
        <a:lstStyle/>
        <a:p>
          <a:endParaRPr lang="ru-RU"/>
        </a:p>
      </dgm:t>
    </dgm:pt>
    <dgm:pt modelId="{4166F7BE-3025-425E-85F7-7FC19D161B8B}" type="pres">
      <dgm:prSet presAssocID="{22B5040D-6F26-4CDB-9056-A64A904001E0}" presName="entireBox" presStyleLbl="node1" presStyleIdx="0" presStyleCnt="2"/>
      <dgm:spPr/>
      <dgm:t>
        <a:bodyPr/>
        <a:lstStyle/>
        <a:p>
          <a:endParaRPr lang="ru-RU"/>
        </a:p>
      </dgm:t>
    </dgm:pt>
    <dgm:pt modelId="{6A56395C-5859-47A8-92EA-7EBD832CACFE}" type="pres">
      <dgm:prSet presAssocID="{22B5040D-6F26-4CDB-9056-A64A904001E0}" presName="descendantBox" presStyleCnt="0"/>
      <dgm:spPr/>
      <dgm:t>
        <a:bodyPr/>
        <a:lstStyle/>
        <a:p>
          <a:endParaRPr lang="ru-RU"/>
        </a:p>
      </dgm:t>
    </dgm:pt>
    <dgm:pt modelId="{A30E26BB-6EE4-41F2-A6BB-E9B75C7261DA}" type="pres">
      <dgm:prSet presAssocID="{62BDBF75-BC06-45A8-99F7-E37C83338D81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D3123-7673-4B33-B48E-284385D4D08F}" type="pres">
      <dgm:prSet presAssocID="{CAA45998-CD97-4127-BB10-06858644EDC3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AF511-694D-46B5-9244-6BBD74E8C691}" type="pres">
      <dgm:prSet presAssocID="{375EB89D-7D69-4EF8-830E-E65A40AA2690}" presName="childTextBox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BE871-50CC-4A8B-BF57-CEBD1DAA9045}" type="pres">
      <dgm:prSet presAssocID="{092EDBA1-95F6-4417-BD09-D45208A5D99C}" presName="sp" presStyleCnt="0"/>
      <dgm:spPr/>
      <dgm:t>
        <a:bodyPr/>
        <a:lstStyle/>
        <a:p>
          <a:endParaRPr lang="ru-RU"/>
        </a:p>
      </dgm:t>
    </dgm:pt>
    <dgm:pt modelId="{7E2931CC-25BB-46C0-AE05-F87531C5E505}" type="pres">
      <dgm:prSet presAssocID="{2E0D2EF7-D97A-4462-9642-A50723C565D4}" presName="arrowAndChildren" presStyleCnt="0"/>
      <dgm:spPr/>
      <dgm:t>
        <a:bodyPr/>
        <a:lstStyle/>
        <a:p>
          <a:endParaRPr lang="ru-RU"/>
        </a:p>
      </dgm:t>
    </dgm:pt>
    <dgm:pt modelId="{F291AFF0-E526-48EB-BB2A-E64900EA1ADC}" type="pres">
      <dgm:prSet presAssocID="{2E0D2EF7-D97A-4462-9642-A50723C565D4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10ADC6CC-14A7-48CD-9337-B31E64A2EC32}" type="pres">
      <dgm:prSet presAssocID="{2E0D2EF7-D97A-4462-9642-A50723C565D4}" presName="arrow" presStyleLbl="node1" presStyleIdx="1" presStyleCnt="2"/>
      <dgm:spPr/>
      <dgm:t>
        <a:bodyPr/>
        <a:lstStyle/>
        <a:p>
          <a:endParaRPr lang="ru-RU"/>
        </a:p>
      </dgm:t>
    </dgm:pt>
    <dgm:pt modelId="{67171593-D25E-4A84-943F-AD6C8BB9BF42}" type="pres">
      <dgm:prSet presAssocID="{2E0D2EF7-D97A-4462-9642-A50723C565D4}" presName="descendantArrow" presStyleCnt="0"/>
      <dgm:spPr/>
      <dgm:t>
        <a:bodyPr/>
        <a:lstStyle/>
        <a:p>
          <a:endParaRPr lang="ru-RU"/>
        </a:p>
      </dgm:t>
    </dgm:pt>
    <dgm:pt modelId="{9B92ABF5-8E70-48F3-9D9B-253847837318}" type="pres">
      <dgm:prSet presAssocID="{AF4723DC-0E00-4D64-A2E4-F722D70EAC85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DE734D-811E-48DD-BD76-1D37446182A7}" type="pres">
      <dgm:prSet presAssocID="{C4D01B8A-2059-4D94-B42C-3F5082B2B4B1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D3C71F-74AD-433C-B5FC-2239C4CE5FAB}" type="pres">
      <dgm:prSet presAssocID="{DAC1ECF5-A525-499A-A83D-5A24C37DA5EF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ED750C-6BB6-4A88-A547-DEFABFA8662C}" type="presOf" srcId="{375EB89D-7D69-4EF8-830E-E65A40AA2690}" destId="{8A5AF511-694D-46B5-9244-6BBD74E8C691}" srcOrd="0" destOrd="0" presId="urn:microsoft.com/office/officeart/2005/8/layout/process4"/>
    <dgm:cxn modelId="{4E1ECFE8-09D5-419B-8844-FE7B49C33486}" srcId="{22B5040D-6F26-4CDB-9056-A64A904001E0}" destId="{375EB89D-7D69-4EF8-830E-E65A40AA2690}" srcOrd="2" destOrd="0" parTransId="{4FE876B8-6B48-4114-8559-DE5839ED7BAD}" sibTransId="{22A56D78-280C-4CD0-9333-814530A52A42}"/>
    <dgm:cxn modelId="{6D4A05A1-422B-4BFC-91CA-20544B1B05CE}" type="presOf" srcId="{22B5040D-6F26-4CDB-9056-A64A904001E0}" destId="{4166F7BE-3025-425E-85F7-7FC19D161B8B}" srcOrd="1" destOrd="0" presId="urn:microsoft.com/office/officeart/2005/8/layout/process4"/>
    <dgm:cxn modelId="{E713DE9D-EF6A-46C1-B6AB-D8B62B9F2F8C}" type="presOf" srcId="{2E0D2EF7-D97A-4462-9642-A50723C565D4}" destId="{10ADC6CC-14A7-48CD-9337-B31E64A2EC32}" srcOrd="1" destOrd="0" presId="urn:microsoft.com/office/officeart/2005/8/layout/process4"/>
    <dgm:cxn modelId="{9442179B-CA0A-4971-9F0E-C0B34AD4F577}" type="presOf" srcId="{C909F402-77BD-421A-BC85-DD7B31C4B1BF}" destId="{3A4D06C1-DC5C-4F96-98EC-37CCA1767F89}" srcOrd="0" destOrd="0" presId="urn:microsoft.com/office/officeart/2005/8/layout/process4"/>
    <dgm:cxn modelId="{B596E6EF-F470-4338-89F7-00838D5FF940}" type="presOf" srcId="{22B5040D-6F26-4CDB-9056-A64A904001E0}" destId="{2A65D621-C068-4662-962F-F73AA1D1EDE3}" srcOrd="0" destOrd="0" presId="urn:microsoft.com/office/officeart/2005/8/layout/process4"/>
    <dgm:cxn modelId="{AF04CBD3-3B3F-4136-AE4A-F898F45253E8}" type="presOf" srcId="{62BDBF75-BC06-45A8-99F7-E37C83338D81}" destId="{A30E26BB-6EE4-41F2-A6BB-E9B75C7261DA}" srcOrd="0" destOrd="0" presId="urn:microsoft.com/office/officeart/2005/8/layout/process4"/>
    <dgm:cxn modelId="{F68352F6-0818-44C7-9E54-1B9D6F8BCF2F}" srcId="{C909F402-77BD-421A-BC85-DD7B31C4B1BF}" destId="{2E0D2EF7-D97A-4462-9642-A50723C565D4}" srcOrd="0" destOrd="0" parTransId="{44FC28A5-8B5C-4D93-A7F1-FCB499C74F4C}" sibTransId="{092EDBA1-95F6-4417-BD09-D45208A5D99C}"/>
    <dgm:cxn modelId="{9992EA30-E7A0-4B26-A62C-631F87EE81F4}" srcId="{C909F402-77BD-421A-BC85-DD7B31C4B1BF}" destId="{22B5040D-6F26-4CDB-9056-A64A904001E0}" srcOrd="1" destOrd="0" parTransId="{4E6A1BE1-5E0D-4DB5-8B0A-388D630D3E3C}" sibTransId="{66B7A211-BDBC-45E1-ACF9-BEC230DEE52F}"/>
    <dgm:cxn modelId="{E9F1CB7B-67DF-4C09-BE42-5845DEC72AB5}" type="presOf" srcId="{AF4723DC-0E00-4D64-A2E4-F722D70EAC85}" destId="{9B92ABF5-8E70-48F3-9D9B-253847837318}" srcOrd="0" destOrd="0" presId="urn:microsoft.com/office/officeart/2005/8/layout/process4"/>
    <dgm:cxn modelId="{3C5B410A-AED6-4695-9E95-F1328A0527B3}" srcId="{22B5040D-6F26-4CDB-9056-A64A904001E0}" destId="{62BDBF75-BC06-45A8-99F7-E37C83338D81}" srcOrd="0" destOrd="0" parTransId="{2F31E1BB-AE7E-497A-8943-FEE345569D30}" sibTransId="{A15C7D3F-194E-4EB9-9061-83B3522B5569}"/>
    <dgm:cxn modelId="{335E3B2D-DA57-4211-A861-1A8F636BAF25}" type="presOf" srcId="{CAA45998-CD97-4127-BB10-06858644EDC3}" destId="{AF8D3123-7673-4B33-B48E-284385D4D08F}" srcOrd="0" destOrd="0" presId="urn:microsoft.com/office/officeart/2005/8/layout/process4"/>
    <dgm:cxn modelId="{22FAAECB-F814-4762-9ACE-B1D9A83E604E}" srcId="{22B5040D-6F26-4CDB-9056-A64A904001E0}" destId="{CAA45998-CD97-4127-BB10-06858644EDC3}" srcOrd="1" destOrd="0" parTransId="{565973B5-2BF3-43ED-A2E5-2220912C4BD0}" sibTransId="{99B61A13-F549-48AB-80A9-EB14D9910F7F}"/>
    <dgm:cxn modelId="{FAD5EC62-BA0A-4291-BDE2-ED48C24EAEB1}" srcId="{2E0D2EF7-D97A-4462-9642-A50723C565D4}" destId="{AF4723DC-0E00-4D64-A2E4-F722D70EAC85}" srcOrd="0" destOrd="0" parTransId="{BDA5D20F-0CFB-4EEA-B995-2BA8B927E9E3}" sibTransId="{B0188260-24EB-4EB9-8273-0E1459CB107B}"/>
    <dgm:cxn modelId="{06EF29C3-E9AE-4520-B448-90F2A58574CE}" type="presOf" srcId="{2E0D2EF7-D97A-4462-9642-A50723C565D4}" destId="{F291AFF0-E526-48EB-BB2A-E64900EA1ADC}" srcOrd="0" destOrd="0" presId="urn:microsoft.com/office/officeart/2005/8/layout/process4"/>
    <dgm:cxn modelId="{20FFE41A-7D66-46B1-B909-EF5F26744870}" srcId="{2E0D2EF7-D97A-4462-9642-A50723C565D4}" destId="{DAC1ECF5-A525-499A-A83D-5A24C37DA5EF}" srcOrd="2" destOrd="0" parTransId="{C59AA697-76F3-40AF-A6CB-9A4341D595DC}" sibTransId="{ACFA52BF-D1E9-425C-9BB7-33C94A8B5ABC}"/>
    <dgm:cxn modelId="{7B513CA9-41F1-484E-B77B-CEA5E1CCC35D}" type="presOf" srcId="{C4D01B8A-2059-4D94-B42C-3F5082B2B4B1}" destId="{DBDE734D-811E-48DD-BD76-1D37446182A7}" srcOrd="0" destOrd="0" presId="urn:microsoft.com/office/officeart/2005/8/layout/process4"/>
    <dgm:cxn modelId="{57CE3084-E52E-4C9B-838F-EA3B13772915}" type="presOf" srcId="{DAC1ECF5-A525-499A-A83D-5A24C37DA5EF}" destId="{5BD3C71F-74AD-433C-B5FC-2239C4CE5FAB}" srcOrd="0" destOrd="0" presId="urn:microsoft.com/office/officeart/2005/8/layout/process4"/>
    <dgm:cxn modelId="{AEC3F66C-A60C-4860-AACC-FD75109FC202}" srcId="{2E0D2EF7-D97A-4462-9642-A50723C565D4}" destId="{C4D01B8A-2059-4D94-B42C-3F5082B2B4B1}" srcOrd="1" destOrd="0" parTransId="{53F22303-D6F2-465E-ACAD-9DA83EAA2A6F}" sibTransId="{64F46C4D-70CE-4D37-A639-7CB810A4E038}"/>
    <dgm:cxn modelId="{66E78C8E-6152-44F8-9BB3-1E2D62B1ADC7}" type="presParOf" srcId="{3A4D06C1-DC5C-4F96-98EC-37CCA1767F89}" destId="{DA2B3FF3-DB6A-4519-9EA0-F4D340C616F1}" srcOrd="0" destOrd="0" presId="urn:microsoft.com/office/officeart/2005/8/layout/process4"/>
    <dgm:cxn modelId="{81127263-1069-49B4-B2AD-28A6EA6F4DF9}" type="presParOf" srcId="{DA2B3FF3-DB6A-4519-9EA0-F4D340C616F1}" destId="{2A65D621-C068-4662-962F-F73AA1D1EDE3}" srcOrd="0" destOrd="0" presId="urn:microsoft.com/office/officeart/2005/8/layout/process4"/>
    <dgm:cxn modelId="{C814A943-D3CB-4D78-9CA5-FB2183369532}" type="presParOf" srcId="{DA2B3FF3-DB6A-4519-9EA0-F4D340C616F1}" destId="{4166F7BE-3025-425E-85F7-7FC19D161B8B}" srcOrd="1" destOrd="0" presId="urn:microsoft.com/office/officeart/2005/8/layout/process4"/>
    <dgm:cxn modelId="{8EB777BA-CDA5-47AC-9B6E-EC169F862C46}" type="presParOf" srcId="{DA2B3FF3-DB6A-4519-9EA0-F4D340C616F1}" destId="{6A56395C-5859-47A8-92EA-7EBD832CACFE}" srcOrd="2" destOrd="0" presId="urn:microsoft.com/office/officeart/2005/8/layout/process4"/>
    <dgm:cxn modelId="{22C1D238-66C1-47A3-BFDA-31E8275DC8E8}" type="presParOf" srcId="{6A56395C-5859-47A8-92EA-7EBD832CACFE}" destId="{A30E26BB-6EE4-41F2-A6BB-E9B75C7261DA}" srcOrd="0" destOrd="0" presId="urn:microsoft.com/office/officeart/2005/8/layout/process4"/>
    <dgm:cxn modelId="{1118D87E-12CE-4E69-8158-364D0232EB69}" type="presParOf" srcId="{6A56395C-5859-47A8-92EA-7EBD832CACFE}" destId="{AF8D3123-7673-4B33-B48E-284385D4D08F}" srcOrd="1" destOrd="0" presId="urn:microsoft.com/office/officeart/2005/8/layout/process4"/>
    <dgm:cxn modelId="{70CBFCEB-71C9-4D6C-8A81-D73D0658B7F6}" type="presParOf" srcId="{6A56395C-5859-47A8-92EA-7EBD832CACFE}" destId="{8A5AF511-694D-46B5-9244-6BBD74E8C691}" srcOrd="2" destOrd="0" presId="urn:microsoft.com/office/officeart/2005/8/layout/process4"/>
    <dgm:cxn modelId="{B1EBA449-AC12-4279-A3E0-757EDF81FBF8}" type="presParOf" srcId="{3A4D06C1-DC5C-4F96-98EC-37CCA1767F89}" destId="{1DEBE871-50CC-4A8B-BF57-CEBD1DAA9045}" srcOrd="1" destOrd="0" presId="urn:microsoft.com/office/officeart/2005/8/layout/process4"/>
    <dgm:cxn modelId="{97081A44-BE0E-4ECE-ABBC-ADAE3D7BC04B}" type="presParOf" srcId="{3A4D06C1-DC5C-4F96-98EC-37CCA1767F89}" destId="{7E2931CC-25BB-46C0-AE05-F87531C5E505}" srcOrd="2" destOrd="0" presId="urn:microsoft.com/office/officeart/2005/8/layout/process4"/>
    <dgm:cxn modelId="{B81B51F6-D80E-4523-8737-98E97ECC10B0}" type="presParOf" srcId="{7E2931CC-25BB-46C0-AE05-F87531C5E505}" destId="{F291AFF0-E526-48EB-BB2A-E64900EA1ADC}" srcOrd="0" destOrd="0" presId="urn:microsoft.com/office/officeart/2005/8/layout/process4"/>
    <dgm:cxn modelId="{133C8A07-5AE5-459E-A8E2-3C18540808BE}" type="presParOf" srcId="{7E2931CC-25BB-46C0-AE05-F87531C5E505}" destId="{10ADC6CC-14A7-48CD-9337-B31E64A2EC32}" srcOrd="1" destOrd="0" presId="urn:microsoft.com/office/officeart/2005/8/layout/process4"/>
    <dgm:cxn modelId="{E2CD1B0F-11A8-4AC6-8E86-B6D5C0CA85D1}" type="presParOf" srcId="{7E2931CC-25BB-46C0-AE05-F87531C5E505}" destId="{67171593-D25E-4A84-943F-AD6C8BB9BF42}" srcOrd="2" destOrd="0" presId="urn:microsoft.com/office/officeart/2005/8/layout/process4"/>
    <dgm:cxn modelId="{2ECCA14B-D97A-49DF-A6D8-4749779EFB6D}" type="presParOf" srcId="{67171593-D25E-4A84-943F-AD6C8BB9BF42}" destId="{9B92ABF5-8E70-48F3-9D9B-253847837318}" srcOrd="0" destOrd="0" presId="urn:microsoft.com/office/officeart/2005/8/layout/process4"/>
    <dgm:cxn modelId="{6DAB70D5-D624-421A-8106-E9182B26814C}" type="presParOf" srcId="{67171593-D25E-4A84-943F-AD6C8BB9BF42}" destId="{DBDE734D-811E-48DD-BD76-1D37446182A7}" srcOrd="1" destOrd="0" presId="urn:microsoft.com/office/officeart/2005/8/layout/process4"/>
    <dgm:cxn modelId="{7EADD5FE-D630-4B11-B3DB-7DDEBBB2F425}" type="presParOf" srcId="{67171593-D25E-4A84-943F-AD6C8BB9BF42}" destId="{5BD3C71F-74AD-433C-B5FC-2239C4CE5FAB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09F402-77BD-421A-BC85-DD7B31C4B1BF}" type="doc">
      <dgm:prSet loTypeId="urn:microsoft.com/office/officeart/2005/8/layout/chart3" loCatId="relationship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C4D01B8A-2059-4D94-B42C-3F5082B2B4B1}">
      <dgm:prSet phldrT="[Текст]" custT="1"/>
      <dgm:spPr/>
      <dgm:t>
        <a:bodyPr/>
        <a:lstStyle/>
        <a:p>
          <a:r>
            <a:rPr lang="ru-RU" sz="1000" dirty="0" smtClean="0">
              <a:latin typeface="Arial Black" pitchFamily="34" charset="0"/>
            </a:rPr>
            <a:t>технологии на основе личностной ориентации</a:t>
          </a:r>
        </a:p>
        <a:p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100" dirty="0" smtClean="0">
              <a:solidFill>
                <a:schemeClr val="tx1"/>
              </a:solidFill>
            </a:rPr>
            <a:t>(обучение в сотрудничестве и дифференцированное обучение)</a:t>
          </a:r>
          <a:endParaRPr lang="ru-RU" sz="1100" dirty="0">
            <a:solidFill>
              <a:schemeClr val="tx1"/>
            </a:solidFill>
          </a:endParaRPr>
        </a:p>
      </dgm:t>
    </dgm:pt>
    <dgm:pt modelId="{53F22303-D6F2-465E-ACAD-9DA83EAA2A6F}" type="parTrans" cxnId="{AEC3F66C-A60C-4860-AACC-FD75109FC202}">
      <dgm:prSet/>
      <dgm:spPr/>
      <dgm:t>
        <a:bodyPr/>
        <a:lstStyle/>
        <a:p>
          <a:endParaRPr lang="ru-RU"/>
        </a:p>
      </dgm:t>
    </dgm:pt>
    <dgm:pt modelId="{64F46C4D-70CE-4D37-A639-7CB810A4E038}" type="sibTrans" cxnId="{AEC3F66C-A60C-4860-AACC-FD75109FC202}">
      <dgm:prSet/>
      <dgm:spPr/>
      <dgm:t>
        <a:bodyPr/>
        <a:lstStyle/>
        <a:p>
          <a:endParaRPr lang="ru-RU"/>
        </a:p>
      </dgm:t>
    </dgm:pt>
    <dgm:pt modelId="{DAC1ECF5-A525-499A-A83D-5A24C37DA5EF}">
      <dgm:prSet phldrT="[Текст]" custT="1"/>
      <dgm:spPr/>
      <dgm:t>
        <a:bodyPr/>
        <a:lstStyle/>
        <a:p>
          <a:r>
            <a:rPr lang="ru-RU" sz="1000" dirty="0" smtClean="0">
              <a:latin typeface="Arial Black" pitchFamily="34" charset="0"/>
            </a:rPr>
            <a:t>технологии на основе активизации и интенсификации деятельности обучающихся </a:t>
          </a:r>
        </a:p>
        <a:p>
          <a:r>
            <a:rPr lang="ru-RU" sz="1100" dirty="0" smtClean="0">
              <a:solidFill>
                <a:schemeClr val="tx1"/>
              </a:solidFill>
            </a:rPr>
            <a:t>(игровые технологии и элементы проблемного обучения)</a:t>
          </a:r>
          <a:endParaRPr lang="ru-RU" sz="1100" dirty="0">
            <a:solidFill>
              <a:schemeClr val="tx1"/>
            </a:solidFill>
          </a:endParaRPr>
        </a:p>
      </dgm:t>
    </dgm:pt>
    <dgm:pt modelId="{C59AA697-76F3-40AF-A6CB-9A4341D595DC}" type="parTrans" cxnId="{20FFE41A-7D66-46B1-B909-EF5F26744870}">
      <dgm:prSet/>
      <dgm:spPr/>
      <dgm:t>
        <a:bodyPr/>
        <a:lstStyle/>
        <a:p>
          <a:endParaRPr lang="ru-RU"/>
        </a:p>
      </dgm:t>
    </dgm:pt>
    <dgm:pt modelId="{ACFA52BF-D1E9-425C-9BB7-33C94A8B5ABC}" type="sibTrans" cxnId="{20FFE41A-7D66-46B1-B909-EF5F26744870}">
      <dgm:prSet/>
      <dgm:spPr/>
      <dgm:t>
        <a:bodyPr/>
        <a:lstStyle/>
        <a:p>
          <a:endParaRPr lang="ru-RU"/>
        </a:p>
      </dgm:t>
    </dgm:pt>
    <dgm:pt modelId="{482DA89F-2EC5-4741-A600-64254F0299CB}">
      <dgm:prSet phldrT="[Текст]" custT="1"/>
      <dgm:spPr/>
      <dgm:t>
        <a:bodyPr/>
        <a:lstStyle/>
        <a:p>
          <a:r>
            <a:rPr lang="ru-RU" sz="1000" dirty="0" smtClean="0">
              <a:latin typeface="Arial Black" pitchFamily="34" charset="0"/>
            </a:rPr>
            <a:t>современные информационно-коммуникационные технологии</a:t>
          </a:r>
          <a:endParaRPr lang="ru-RU" sz="1000" dirty="0">
            <a:latin typeface="Arial Black" pitchFamily="34" charset="0"/>
          </a:endParaRPr>
        </a:p>
      </dgm:t>
    </dgm:pt>
    <dgm:pt modelId="{984E073A-AA17-4BFF-B4B7-5F9639E06C7B}" type="parTrans" cxnId="{3E421F72-F956-44CA-ADB3-AF53EC28659D}">
      <dgm:prSet/>
      <dgm:spPr/>
      <dgm:t>
        <a:bodyPr/>
        <a:lstStyle/>
        <a:p>
          <a:endParaRPr lang="ru-RU"/>
        </a:p>
      </dgm:t>
    </dgm:pt>
    <dgm:pt modelId="{2DA44956-2E7E-47BC-AD5E-BE8F4FA128F8}" type="sibTrans" cxnId="{3E421F72-F956-44CA-ADB3-AF53EC28659D}">
      <dgm:prSet/>
      <dgm:spPr/>
      <dgm:t>
        <a:bodyPr/>
        <a:lstStyle/>
        <a:p>
          <a:endParaRPr lang="ru-RU"/>
        </a:p>
      </dgm:t>
    </dgm:pt>
    <dgm:pt modelId="{43CB9436-B071-4233-859C-9FFFEF2BAFA0}" type="pres">
      <dgm:prSet presAssocID="{C909F402-77BD-421A-BC85-DD7B31C4B1B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218FA4-9364-466F-9C45-A3DCC3918BCC}" type="pres">
      <dgm:prSet presAssocID="{C909F402-77BD-421A-BC85-DD7B31C4B1BF}" presName="wedge1" presStyleLbl="node1" presStyleIdx="0" presStyleCnt="3" custLinFactNeighborX="-5666" custLinFactNeighborY="3226"/>
      <dgm:spPr/>
      <dgm:t>
        <a:bodyPr/>
        <a:lstStyle/>
        <a:p>
          <a:endParaRPr lang="ru-RU"/>
        </a:p>
      </dgm:t>
    </dgm:pt>
    <dgm:pt modelId="{2E7F75AA-FC0C-44B0-90ED-379CFE118F09}" type="pres">
      <dgm:prSet presAssocID="{C909F402-77BD-421A-BC85-DD7B31C4B1B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79947E-9E80-4A86-A1EB-5D1A5B2FFB66}" type="pres">
      <dgm:prSet presAssocID="{C909F402-77BD-421A-BC85-DD7B31C4B1BF}" presName="wedge2" presStyleLbl="node1" presStyleIdx="1" presStyleCnt="3"/>
      <dgm:spPr/>
      <dgm:t>
        <a:bodyPr/>
        <a:lstStyle/>
        <a:p>
          <a:endParaRPr lang="ru-RU"/>
        </a:p>
      </dgm:t>
    </dgm:pt>
    <dgm:pt modelId="{56457009-B6E5-4239-8BAA-7A6B9778D257}" type="pres">
      <dgm:prSet presAssocID="{C909F402-77BD-421A-BC85-DD7B31C4B1B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F62474-84DC-4BF0-ADE5-08C853ADCA63}" type="pres">
      <dgm:prSet presAssocID="{C909F402-77BD-421A-BC85-DD7B31C4B1BF}" presName="wedge3" presStyleLbl="node1" presStyleIdx="2" presStyleCnt="3"/>
      <dgm:spPr/>
      <dgm:t>
        <a:bodyPr/>
        <a:lstStyle/>
        <a:p>
          <a:endParaRPr lang="ru-RU"/>
        </a:p>
      </dgm:t>
    </dgm:pt>
    <dgm:pt modelId="{053D62EB-F363-4FB7-BB15-34DAEE00947B}" type="pres">
      <dgm:prSet presAssocID="{C909F402-77BD-421A-BC85-DD7B31C4B1B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D48DAA-0E33-4E07-8064-C776F572C955}" type="presOf" srcId="{C4D01B8A-2059-4D94-B42C-3F5082B2B4B1}" destId="{6E79947E-9E80-4A86-A1EB-5D1A5B2FFB66}" srcOrd="0" destOrd="0" presId="urn:microsoft.com/office/officeart/2005/8/layout/chart3"/>
    <dgm:cxn modelId="{72346FE1-7B13-4EEE-841E-DEF20EC71749}" type="presOf" srcId="{C909F402-77BD-421A-BC85-DD7B31C4B1BF}" destId="{43CB9436-B071-4233-859C-9FFFEF2BAFA0}" srcOrd="0" destOrd="0" presId="urn:microsoft.com/office/officeart/2005/8/layout/chart3"/>
    <dgm:cxn modelId="{0968EE09-4CB7-45F6-9FAD-B647F99511ED}" type="presOf" srcId="{DAC1ECF5-A525-499A-A83D-5A24C37DA5EF}" destId="{79F62474-84DC-4BF0-ADE5-08C853ADCA63}" srcOrd="0" destOrd="0" presId="urn:microsoft.com/office/officeart/2005/8/layout/chart3"/>
    <dgm:cxn modelId="{3E421F72-F956-44CA-ADB3-AF53EC28659D}" srcId="{C909F402-77BD-421A-BC85-DD7B31C4B1BF}" destId="{482DA89F-2EC5-4741-A600-64254F0299CB}" srcOrd="0" destOrd="0" parTransId="{984E073A-AA17-4BFF-B4B7-5F9639E06C7B}" sibTransId="{2DA44956-2E7E-47BC-AD5E-BE8F4FA128F8}"/>
    <dgm:cxn modelId="{7FE79DA4-DE06-4D57-91F5-CB59B1D0F8F3}" type="presOf" srcId="{DAC1ECF5-A525-499A-A83D-5A24C37DA5EF}" destId="{053D62EB-F363-4FB7-BB15-34DAEE00947B}" srcOrd="1" destOrd="0" presId="urn:microsoft.com/office/officeart/2005/8/layout/chart3"/>
    <dgm:cxn modelId="{AEC3F66C-A60C-4860-AACC-FD75109FC202}" srcId="{C909F402-77BD-421A-BC85-DD7B31C4B1BF}" destId="{C4D01B8A-2059-4D94-B42C-3F5082B2B4B1}" srcOrd="1" destOrd="0" parTransId="{53F22303-D6F2-465E-ACAD-9DA83EAA2A6F}" sibTransId="{64F46C4D-70CE-4D37-A639-7CB810A4E038}"/>
    <dgm:cxn modelId="{20FFE41A-7D66-46B1-B909-EF5F26744870}" srcId="{C909F402-77BD-421A-BC85-DD7B31C4B1BF}" destId="{DAC1ECF5-A525-499A-A83D-5A24C37DA5EF}" srcOrd="2" destOrd="0" parTransId="{C59AA697-76F3-40AF-A6CB-9A4341D595DC}" sibTransId="{ACFA52BF-D1E9-425C-9BB7-33C94A8B5ABC}"/>
    <dgm:cxn modelId="{175ED59A-9C40-44C5-92C4-87222599F0E2}" type="presOf" srcId="{482DA89F-2EC5-4741-A600-64254F0299CB}" destId="{3A218FA4-9364-466F-9C45-A3DCC3918BCC}" srcOrd="0" destOrd="0" presId="urn:microsoft.com/office/officeart/2005/8/layout/chart3"/>
    <dgm:cxn modelId="{AB54ABFE-65E9-4C04-8D0C-C23A61BDFBC6}" type="presOf" srcId="{482DA89F-2EC5-4741-A600-64254F0299CB}" destId="{2E7F75AA-FC0C-44B0-90ED-379CFE118F09}" srcOrd="1" destOrd="0" presId="urn:microsoft.com/office/officeart/2005/8/layout/chart3"/>
    <dgm:cxn modelId="{54B485F7-C8C0-4426-8D2D-745C090FA562}" type="presOf" srcId="{C4D01B8A-2059-4D94-B42C-3F5082B2B4B1}" destId="{56457009-B6E5-4239-8BAA-7A6B9778D257}" srcOrd="1" destOrd="0" presId="urn:microsoft.com/office/officeart/2005/8/layout/chart3"/>
    <dgm:cxn modelId="{1F184F77-5AD4-46A4-B12E-2530D4A579CD}" type="presParOf" srcId="{43CB9436-B071-4233-859C-9FFFEF2BAFA0}" destId="{3A218FA4-9364-466F-9C45-A3DCC3918BCC}" srcOrd="0" destOrd="0" presId="urn:microsoft.com/office/officeart/2005/8/layout/chart3"/>
    <dgm:cxn modelId="{C2E587FE-47DA-42B0-AF40-7C18C61397AE}" type="presParOf" srcId="{43CB9436-B071-4233-859C-9FFFEF2BAFA0}" destId="{2E7F75AA-FC0C-44B0-90ED-379CFE118F09}" srcOrd="1" destOrd="0" presId="urn:microsoft.com/office/officeart/2005/8/layout/chart3"/>
    <dgm:cxn modelId="{CC0E26FE-BE85-4D3B-AD86-02D086964E51}" type="presParOf" srcId="{43CB9436-B071-4233-859C-9FFFEF2BAFA0}" destId="{6E79947E-9E80-4A86-A1EB-5D1A5B2FFB66}" srcOrd="2" destOrd="0" presId="urn:microsoft.com/office/officeart/2005/8/layout/chart3"/>
    <dgm:cxn modelId="{B90E4077-8BAB-4028-A8B0-CB7DFEDAADA2}" type="presParOf" srcId="{43CB9436-B071-4233-859C-9FFFEF2BAFA0}" destId="{56457009-B6E5-4239-8BAA-7A6B9778D257}" srcOrd="3" destOrd="0" presId="urn:microsoft.com/office/officeart/2005/8/layout/chart3"/>
    <dgm:cxn modelId="{89A09F89-21D3-4523-8D88-C1876F1A92B1}" type="presParOf" srcId="{43CB9436-B071-4233-859C-9FFFEF2BAFA0}" destId="{79F62474-84DC-4BF0-ADE5-08C853ADCA63}" srcOrd="4" destOrd="0" presId="urn:microsoft.com/office/officeart/2005/8/layout/chart3"/>
    <dgm:cxn modelId="{B1933A95-AB67-42AA-84D2-BCAD2D70FCDD}" type="presParOf" srcId="{43CB9436-B071-4233-859C-9FFFEF2BAFA0}" destId="{053D62EB-F363-4FB7-BB15-34DAEE00947B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09F402-77BD-421A-BC85-DD7B31C4B1BF}" type="doc">
      <dgm:prSet loTypeId="urn:microsoft.com/office/officeart/2005/8/layout/chart3" loCatId="relationship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43CB9436-B071-4233-859C-9FFFEF2BAFA0}" type="pres">
      <dgm:prSet presAssocID="{C909F402-77BD-421A-BC85-DD7B31C4B1B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E7977E1-EA90-4FE6-8D01-090ED091B43D}" type="presOf" srcId="{C909F402-77BD-421A-BC85-DD7B31C4B1BF}" destId="{43CB9436-B071-4233-859C-9FFFEF2BAFA0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09F402-77BD-421A-BC85-DD7B31C4B1BF}" type="doc">
      <dgm:prSet loTypeId="urn:microsoft.com/office/officeart/2005/8/layout/chart3" loCatId="relationship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43CB9436-B071-4233-859C-9FFFEF2BAFA0}" type="pres">
      <dgm:prSet presAssocID="{C909F402-77BD-421A-BC85-DD7B31C4B1B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79F30F1-B4CE-4257-95AC-4DC82E372379}" type="presOf" srcId="{C909F402-77BD-421A-BC85-DD7B31C4B1BF}" destId="{43CB9436-B071-4233-859C-9FFFEF2BAFA0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09F402-77BD-421A-BC85-DD7B31C4B1BF}" type="doc">
      <dgm:prSet loTypeId="urn:microsoft.com/office/officeart/2005/8/layout/chart3" loCatId="relationship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43CB9436-B071-4233-859C-9FFFEF2BAFA0}" type="pres">
      <dgm:prSet presAssocID="{C909F402-77BD-421A-BC85-DD7B31C4B1B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63DAF7A-1573-4063-BC4B-769759FC9D65}" type="presOf" srcId="{C909F402-77BD-421A-BC85-DD7B31C4B1BF}" destId="{43CB9436-B071-4233-859C-9FFFEF2BAFA0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09F402-77BD-421A-BC85-DD7B31C4B1BF}" type="doc">
      <dgm:prSet loTypeId="urn:microsoft.com/office/officeart/2005/8/layout/rings+Icon" loCatId="officeonlin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F4723DC-0E00-4D64-A2E4-F722D70EAC85}">
      <dgm:prSet phldrT="[Текст]"/>
      <dgm:spPr/>
      <dgm:t>
        <a:bodyPr/>
        <a:lstStyle/>
        <a:p>
          <a:r>
            <a:rPr lang="ru-RU" b="1" dirty="0" smtClean="0"/>
            <a:t>люблю учиться, познавать и создавать, быть в постоянном движении</a:t>
          </a:r>
          <a:endParaRPr lang="ru-RU" b="1" dirty="0"/>
        </a:p>
      </dgm:t>
    </dgm:pt>
    <dgm:pt modelId="{BDA5D20F-0CFB-4EEA-B995-2BA8B927E9E3}" type="parTrans" cxnId="{FAD5EC62-BA0A-4291-BDE2-ED48C24EAEB1}">
      <dgm:prSet/>
      <dgm:spPr/>
      <dgm:t>
        <a:bodyPr/>
        <a:lstStyle/>
        <a:p>
          <a:endParaRPr lang="ru-RU"/>
        </a:p>
      </dgm:t>
    </dgm:pt>
    <dgm:pt modelId="{B0188260-24EB-4EB9-8273-0E1459CB107B}" type="sibTrans" cxnId="{FAD5EC62-BA0A-4291-BDE2-ED48C24EAEB1}">
      <dgm:prSet/>
      <dgm:spPr/>
      <dgm:t>
        <a:bodyPr/>
        <a:lstStyle/>
        <a:p>
          <a:endParaRPr lang="ru-RU"/>
        </a:p>
      </dgm:t>
    </dgm:pt>
    <dgm:pt modelId="{C4D01B8A-2059-4D94-B42C-3F5082B2B4B1}">
      <dgm:prSet phldrT="[Текст]"/>
      <dgm:spPr/>
      <dgm:t>
        <a:bodyPr/>
        <a:lstStyle/>
        <a:p>
          <a:r>
            <a:rPr lang="ru-RU" b="1" dirty="0" smtClean="0"/>
            <a:t>нет места скуке и монотонности</a:t>
          </a:r>
          <a:endParaRPr lang="ru-RU" b="1" dirty="0"/>
        </a:p>
      </dgm:t>
    </dgm:pt>
    <dgm:pt modelId="{53F22303-D6F2-465E-ACAD-9DA83EAA2A6F}" type="parTrans" cxnId="{AEC3F66C-A60C-4860-AACC-FD75109FC202}">
      <dgm:prSet/>
      <dgm:spPr/>
      <dgm:t>
        <a:bodyPr/>
        <a:lstStyle/>
        <a:p>
          <a:endParaRPr lang="ru-RU"/>
        </a:p>
      </dgm:t>
    </dgm:pt>
    <dgm:pt modelId="{64F46C4D-70CE-4D37-A639-7CB810A4E038}" type="sibTrans" cxnId="{AEC3F66C-A60C-4860-AACC-FD75109FC202}">
      <dgm:prSet/>
      <dgm:spPr/>
      <dgm:t>
        <a:bodyPr/>
        <a:lstStyle/>
        <a:p>
          <a:endParaRPr lang="ru-RU"/>
        </a:p>
      </dgm:t>
    </dgm:pt>
    <dgm:pt modelId="{DAC1ECF5-A525-499A-A83D-5A24C37DA5EF}">
      <dgm:prSet phldrT="[Текст]"/>
      <dgm:spPr/>
      <dgm:t>
        <a:bodyPr/>
        <a:lstStyle/>
        <a:p>
          <a:r>
            <a:rPr lang="ru-RU" b="1" dirty="0" smtClean="0"/>
            <a:t>это уникальная возможность быть над временем и над возрастом</a:t>
          </a:r>
          <a:endParaRPr lang="ru-RU" b="1" dirty="0"/>
        </a:p>
      </dgm:t>
    </dgm:pt>
    <dgm:pt modelId="{C59AA697-76F3-40AF-A6CB-9A4341D595DC}" type="parTrans" cxnId="{20FFE41A-7D66-46B1-B909-EF5F26744870}">
      <dgm:prSet/>
      <dgm:spPr/>
      <dgm:t>
        <a:bodyPr/>
        <a:lstStyle/>
        <a:p>
          <a:endParaRPr lang="ru-RU"/>
        </a:p>
      </dgm:t>
    </dgm:pt>
    <dgm:pt modelId="{ACFA52BF-D1E9-425C-9BB7-33C94A8B5ABC}" type="sibTrans" cxnId="{20FFE41A-7D66-46B1-B909-EF5F26744870}">
      <dgm:prSet/>
      <dgm:spPr/>
      <dgm:t>
        <a:bodyPr/>
        <a:lstStyle/>
        <a:p>
          <a:endParaRPr lang="ru-RU"/>
        </a:p>
      </dgm:t>
    </dgm:pt>
    <dgm:pt modelId="{22B5040D-6F26-4CDB-9056-A64A904001E0}">
      <dgm:prSet phldrT="[Текст]"/>
      <dgm:spPr/>
      <dgm:t>
        <a:bodyPr/>
        <a:lstStyle/>
        <a:p>
          <a:r>
            <a:rPr lang="ru-RU" b="1" dirty="0" smtClean="0"/>
            <a:t>имею возможность быть полезной людям</a:t>
          </a:r>
          <a:endParaRPr lang="ru-RU" b="1" dirty="0"/>
        </a:p>
      </dgm:t>
    </dgm:pt>
    <dgm:pt modelId="{4E6A1BE1-5E0D-4DB5-8B0A-388D630D3E3C}" type="parTrans" cxnId="{9992EA30-E7A0-4B26-A62C-631F87EE81F4}">
      <dgm:prSet/>
      <dgm:spPr/>
      <dgm:t>
        <a:bodyPr/>
        <a:lstStyle/>
        <a:p>
          <a:endParaRPr lang="ru-RU"/>
        </a:p>
      </dgm:t>
    </dgm:pt>
    <dgm:pt modelId="{66B7A211-BDBC-45E1-ACF9-BEC230DEE52F}" type="sibTrans" cxnId="{9992EA30-E7A0-4B26-A62C-631F87EE81F4}">
      <dgm:prSet/>
      <dgm:spPr/>
      <dgm:t>
        <a:bodyPr/>
        <a:lstStyle/>
        <a:p>
          <a:endParaRPr lang="ru-RU"/>
        </a:p>
      </dgm:t>
    </dgm:pt>
    <dgm:pt modelId="{62BDBF75-BC06-45A8-99F7-E37C83338D81}">
      <dgm:prSet phldrT="[Текст]"/>
      <dgm:spPr/>
      <dgm:t>
        <a:bodyPr/>
        <a:lstStyle/>
        <a:p>
          <a:r>
            <a:rPr lang="ru-RU" b="1" dirty="0" smtClean="0"/>
            <a:t>чувствую причастность к будущим успехам своей страны</a:t>
          </a:r>
          <a:endParaRPr lang="ru-RU" b="1" dirty="0"/>
        </a:p>
      </dgm:t>
    </dgm:pt>
    <dgm:pt modelId="{2F31E1BB-AE7E-497A-8943-FEE345569D30}" type="parTrans" cxnId="{3C5B410A-AED6-4695-9E95-F1328A0527B3}">
      <dgm:prSet/>
      <dgm:spPr/>
      <dgm:t>
        <a:bodyPr/>
        <a:lstStyle/>
        <a:p>
          <a:endParaRPr lang="ru-RU"/>
        </a:p>
      </dgm:t>
    </dgm:pt>
    <dgm:pt modelId="{A15C7D3F-194E-4EB9-9061-83B3522B5569}" type="sibTrans" cxnId="{3C5B410A-AED6-4695-9E95-F1328A0527B3}">
      <dgm:prSet/>
      <dgm:spPr/>
      <dgm:t>
        <a:bodyPr/>
        <a:lstStyle/>
        <a:p>
          <a:endParaRPr lang="ru-RU"/>
        </a:p>
      </dgm:t>
    </dgm:pt>
    <dgm:pt modelId="{96166C5F-9D96-4CA5-98D7-8013B11A1218}" type="pres">
      <dgm:prSet presAssocID="{C909F402-77BD-421A-BC85-DD7B31C4B1BF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347260-6306-4D07-A61F-D60E64543323}" type="pres">
      <dgm:prSet presAssocID="{C909F402-77BD-421A-BC85-DD7B31C4B1BF}" presName="ellipse1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F7909F-08A2-40CB-A3F5-5B880496FD52}" type="pres">
      <dgm:prSet presAssocID="{C909F402-77BD-421A-BC85-DD7B31C4B1BF}" presName="ellipse2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84AE1-AA91-4F5F-9CF6-7093DE3686FE}" type="pres">
      <dgm:prSet presAssocID="{C909F402-77BD-421A-BC85-DD7B31C4B1BF}" presName="ellipse3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080EE-7B94-4C53-95D4-AD7DDA8D2FAB}" type="pres">
      <dgm:prSet presAssocID="{C909F402-77BD-421A-BC85-DD7B31C4B1BF}" presName="ellipse4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79969-AFEB-4600-9605-C807C3D89ADC}" type="pres">
      <dgm:prSet presAssocID="{C909F402-77BD-421A-BC85-DD7B31C4B1BF}" presName="ellips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6DC460-E47A-49A4-B22F-02AB44F7DACA}" type="presOf" srcId="{22B5040D-6F26-4CDB-9056-A64A904001E0}" destId="{4B9080EE-7B94-4C53-95D4-AD7DDA8D2FAB}" srcOrd="0" destOrd="0" presId="urn:microsoft.com/office/officeart/2005/8/layout/rings+Icon"/>
    <dgm:cxn modelId="{4D4FA083-1FE2-4D4A-A248-6E1D54987724}" type="presOf" srcId="{62BDBF75-BC06-45A8-99F7-E37C83338D81}" destId="{18379969-AFEB-4600-9605-C807C3D89ADC}" srcOrd="0" destOrd="0" presId="urn:microsoft.com/office/officeart/2005/8/layout/rings+Icon"/>
    <dgm:cxn modelId="{0BD7E9BA-9970-4AFB-AD77-2279BA42E573}" type="presOf" srcId="{AF4723DC-0E00-4D64-A2E4-F722D70EAC85}" destId="{8F347260-6306-4D07-A61F-D60E64543323}" srcOrd="0" destOrd="0" presId="urn:microsoft.com/office/officeart/2005/8/layout/rings+Icon"/>
    <dgm:cxn modelId="{30AF27CA-E8D2-4961-B9E6-D616B01AECD9}" type="presOf" srcId="{C909F402-77BD-421A-BC85-DD7B31C4B1BF}" destId="{96166C5F-9D96-4CA5-98D7-8013B11A1218}" srcOrd="0" destOrd="0" presId="urn:microsoft.com/office/officeart/2005/8/layout/rings+Icon"/>
    <dgm:cxn modelId="{D3C97C1B-02E9-46ED-9E38-8D9F10FFFE4E}" type="presOf" srcId="{C4D01B8A-2059-4D94-B42C-3F5082B2B4B1}" destId="{D0F7909F-08A2-40CB-A3F5-5B880496FD52}" srcOrd="0" destOrd="0" presId="urn:microsoft.com/office/officeart/2005/8/layout/rings+Icon"/>
    <dgm:cxn modelId="{A69056DC-2B8A-4269-B815-F84DA89DB897}" type="presOf" srcId="{DAC1ECF5-A525-499A-A83D-5A24C37DA5EF}" destId="{50784AE1-AA91-4F5F-9CF6-7093DE3686FE}" srcOrd="0" destOrd="0" presId="urn:microsoft.com/office/officeart/2005/8/layout/rings+Icon"/>
    <dgm:cxn modelId="{AEC3F66C-A60C-4860-AACC-FD75109FC202}" srcId="{C909F402-77BD-421A-BC85-DD7B31C4B1BF}" destId="{C4D01B8A-2059-4D94-B42C-3F5082B2B4B1}" srcOrd="1" destOrd="0" parTransId="{53F22303-D6F2-465E-ACAD-9DA83EAA2A6F}" sibTransId="{64F46C4D-70CE-4D37-A639-7CB810A4E038}"/>
    <dgm:cxn modelId="{20FFE41A-7D66-46B1-B909-EF5F26744870}" srcId="{C909F402-77BD-421A-BC85-DD7B31C4B1BF}" destId="{DAC1ECF5-A525-499A-A83D-5A24C37DA5EF}" srcOrd="2" destOrd="0" parTransId="{C59AA697-76F3-40AF-A6CB-9A4341D595DC}" sibTransId="{ACFA52BF-D1E9-425C-9BB7-33C94A8B5ABC}"/>
    <dgm:cxn modelId="{9992EA30-E7A0-4B26-A62C-631F87EE81F4}" srcId="{C909F402-77BD-421A-BC85-DD7B31C4B1BF}" destId="{22B5040D-6F26-4CDB-9056-A64A904001E0}" srcOrd="3" destOrd="0" parTransId="{4E6A1BE1-5E0D-4DB5-8B0A-388D630D3E3C}" sibTransId="{66B7A211-BDBC-45E1-ACF9-BEC230DEE52F}"/>
    <dgm:cxn modelId="{FAD5EC62-BA0A-4291-BDE2-ED48C24EAEB1}" srcId="{C909F402-77BD-421A-BC85-DD7B31C4B1BF}" destId="{AF4723DC-0E00-4D64-A2E4-F722D70EAC85}" srcOrd="0" destOrd="0" parTransId="{BDA5D20F-0CFB-4EEA-B995-2BA8B927E9E3}" sibTransId="{B0188260-24EB-4EB9-8273-0E1459CB107B}"/>
    <dgm:cxn modelId="{3C5B410A-AED6-4695-9E95-F1328A0527B3}" srcId="{C909F402-77BD-421A-BC85-DD7B31C4B1BF}" destId="{62BDBF75-BC06-45A8-99F7-E37C83338D81}" srcOrd="4" destOrd="0" parTransId="{2F31E1BB-AE7E-497A-8943-FEE345569D30}" sibTransId="{A15C7D3F-194E-4EB9-9061-83B3522B5569}"/>
    <dgm:cxn modelId="{D12C0E39-D5FE-49DB-898F-80EF37646F9A}" type="presParOf" srcId="{96166C5F-9D96-4CA5-98D7-8013B11A1218}" destId="{8F347260-6306-4D07-A61F-D60E64543323}" srcOrd="0" destOrd="0" presId="urn:microsoft.com/office/officeart/2005/8/layout/rings+Icon"/>
    <dgm:cxn modelId="{011955EE-94C2-4771-B13E-8592089531F8}" type="presParOf" srcId="{96166C5F-9D96-4CA5-98D7-8013B11A1218}" destId="{D0F7909F-08A2-40CB-A3F5-5B880496FD52}" srcOrd="1" destOrd="0" presId="urn:microsoft.com/office/officeart/2005/8/layout/rings+Icon"/>
    <dgm:cxn modelId="{A0721729-17A8-43F6-B118-68FC4E185EA7}" type="presParOf" srcId="{96166C5F-9D96-4CA5-98D7-8013B11A1218}" destId="{50784AE1-AA91-4F5F-9CF6-7093DE3686FE}" srcOrd="2" destOrd="0" presId="urn:microsoft.com/office/officeart/2005/8/layout/rings+Icon"/>
    <dgm:cxn modelId="{943AC233-DF3A-41E2-8E90-2AA0FA390C8F}" type="presParOf" srcId="{96166C5F-9D96-4CA5-98D7-8013B11A1218}" destId="{4B9080EE-7B94-4C53-95D4-AD7DDA8D2FAB}" srcOrd="3" destOrd="0" presId="urn:microsoft.com/office/officeart/2005/8/layout/rings+Icon"/>
    <dgm:cxn modelId="{E94E1F69-A48C-4238-8AEF-B51FBBA26781}" type="presParOf" srcId="{96166C5F-9D96-4CA5-98D7-8013B11A1218}" destId="{18379969-AFEB-4600-9605-C807C3D89ADC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Связанные кольца"/>
  <dgm:desc val="Служит для отображения перекрывающихся или взаимосвязанных идей и понятий. В круге помещается семь строк текста уровня 1. Остальной текст не отображается, но его можно использовать, если выбрать другой макет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1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6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1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34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7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0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1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9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07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1.tiff"/><Relationship Id="rId4" Type="http://schemas.openxmlformats.org/officeDocument/2006/relationships/diagramLayout" Target="../diagrams/layout4.xml"/><Relationship Id="rId9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ван\Desktop\Untitled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7" y="0"/>
            <a:ext cx="9160587" cy="687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772817"/>
            <a:ext cx="3240360" cy="2520280"/>
          </a:xfrm>
        </p:spPr>
        <p:txBody>
          <a:bodyPr anchor="t">
            <a:noAutofit/>
          </a:bodyPr>
          <a:lstStyle/>
          <a:p>
            <a:pPr algn="l"/>
            <a:r>
              <a:rPr lang="ru-RU" sz="5400" b="1" dirty="0" smtClean="0">
                <a:ln>
                  <a:solidFill>
                    <a:srgbClr val="FFFF99"/>
                  </a:solidFill>
                </a:ln>
                <a:solidFill>
                  <a:srgbClr val="FFFF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Беляева Татьяна Юрьевна</a:t>
            </a:r>
            <a:endParaRPr lang="ru-RU" sz="5400" b="1" dirty="0">
              <a:ln>
                <a:solidFill>
                  <a:srgbClr val="FFFF99"/>
                </a:solidFill>
              </a:ln>
              <a:solidFill>
                <a:srgbClr val="FFFF99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5733256"/>
            <a:ext cx="6336704" cy="47667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FFC000"/>
                </a:solidFill>
              </a:rPr>
              <a:t>Преподаватель математических дисциплин </a:t>
            </a:r>
          </a:p>
        </p:txBody>
      </p:sp>
      <p:pic>
        <p:nvPicPr>
          <p:cNvPr id="1027" name="Picture 3" descr="C:\Users\Иван\Desktop\Портфолио\DSC0013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8680"/>
            <a:ext cx="3267614" cy="411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7717" y="676"/>
            <a:ext cx="492443" cy="62099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b="1" cap="all" dirty="0" err="1" smtClean="0">
                <a:solidFill>
                  <a:schemeClr val="bg1"/>
                </a:solidFill>
              </a:rPr>
              <a:t>Армавирский</a:t>
            </a:r>
            <a:r>
              <a:rPr lang="ru-RU" sz="2000" b="1" cap="all" dirty="0" smtClean="0">
                <a:solidFill>
                  <a:schemeClr val="bg1"/>
                </a:solidFill>
              </a:rPr>
              <a:t>  машиностроительный  техникум</a:t>
            </a:r>
            <a:endParaRPr lang="ru-RU" sz="20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1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rmAutofit/>
          </a:bodyPr>
          <a:lstStyle/>
          <a:p>
            <a:r>
              <a:rPr lang="ru-RU" sz="3200" b="1" cap="all" dirty="0" smtClean="0">
                <a:solidFill>
                  <a:srgbClr val="FFC000"/>
                </a:solidFill>
              </a:rPr>
              <a:t>Личный сайт</a:t>
            </a:r>
            <a:endParaRPr lang="ru-RU" sz="3200" b="1" cap="all" dirty="0">
              <a:solidFill>
                <a:srgbClr val="FFC000"/>
              </a:solidFill>
            </a:endParaRPr>
          </a:p>
        </p:txBody>
      </p:sp>
      <p:pic>
        <p:nvPicPr>
          <p:cNvPr id="3" name="Picture 2" descr="C:\Users\Иван\Desktop\Портфолио\для портфолио\Untitled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638" y="1340768"/>
            <a:ext cx="6194721" cy="456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Иван\Desktop\Портфолио\для портфолио\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2639083" cy="369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Иван\Desktop\Портфолио\для портфолио\1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1" y="1752918"/>
            <a:ext cx="2664296" cy="374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Иван\Desktop\Портфолио\для портфолио\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2" y="2186412"/>
            <a:ext cx="2651745" cy="373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5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" y="407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ПОДГОТОВКА ОБУЧАЮЩИХСЯ </a:t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К ОЛИМПИАДАМ И КОНКУРСАМ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483599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>
              <a:buFont typeface="Calibri" pitchFamily="34" charset="0"/>
              <a:buChar char="₋"/>
            </a:pPr>
            <a:r>
              <a:rPr lang="en-US" sz="2000" dirty="0" smtClean="0">
                <a:solidFill>
                  <a:srgbClr val="FFFF99"/>
                </a:solidFill>
              </a:rPr>
              <a:t>VIII </a:t>
            </a:r>
            <a:r>
              <a:rPr lang="ru-RU" sz="2000" dirty="0">
                <a:solidFill>
                  <a:srgbClr val="FFFF99"/>
                </a:solidFill>
              </a:rPr>
              <a:t>Международная Олимпиада по основам наук (2011 - 2012  уч. г</a:t>
            </a:r>
            <a:r>
              <a:rPr lang="ru-RU" sz="2000" dirty="0" smtClean="0">
                <a:solidFill>
                  <a:srgbClr val="FFFF99"/>
                </a:solidFill>
              </a:rPr>
              <a:t>.)</a:t>
            </a:r>
          </a:p>
          <a:p>
            <a:pPr marL="541338" indent="-274638">
              <a:buFont typeface="Calibri" pitchFamily="34" charset="0"/>
              <a:buChar char="₋"/>
            </a:pPr>
            <a:r>
              <a:rPr lang="en-US" sz="2000" dirty="0" smtClean="0">
                <a:solidFill>
                  <a:srgbClr val="FFFF99"/>
                </a:solidFill>
              </a:rPr>
              <a:t>IX </a:t>
            </a:r>
            <a:r>
              <a:rPr lang="ru-RU" sz="2000" dirty="0">
                <a:solidFill>
                  <a:srgbClr val="FFFF99"/>
                </a:solidFill>
              </a:rPr>
              <a:t>Международная Олимпиада по основам </a:t>
            </a:r>
            <a:r>
              <a:rPr lang="ru-RU" sz="2000" dirty="0" smtClean="0">
                <a:solidFill>
                  <a:srgbClr val="FFFF99"/>
                </a:solidFill>
              </a:rPr>
              <a:t>наук</a:t>
            </a:r>
            <a:r>
              <a:rPr lang="en-US" sz="2000" dirty="0" smtClean="0">
                <a:solidFill>
                  <a:srgbClr val="FFFF99"/>
                </a:solidFill>
              </a:rPr>
              <a:t> </a:t>
            </a:r>
            <a:r>
              <a:rPr lang="ru-RU" sz="2000" dirty="0" smtClean="0">
                <a:solidFill>
                  <a:srgbClr val="FFFF99"/>
                </a:solidFill>
              </a:rPr>
              <a:t> </a:t>
            </a:r>
            <a:r>
              <a:rPr lang="ru-RU" sz="2000" dirty="0">
                <a:solidFill>
                  <a:srgbClr val="FFFF99"/>
                </a:solidFill>
              </a:rPr>
              <a:t>(</a:t>
            </a:r>
            <a:r>
              <a:rPr lang="ru-RU" sz="2000" dirty="0" smtClean="0">
                <a:solidFill>
                  <a:srgbClr val="FFFF99"/>
                </a:solidFill>
              </a:rPr>
              <a:t>201</a:t>
            </a:r>
            <a:r>
              <a:rPr lang="en-US" sz="2000" dirty="0" smtClean="0">
                <a:solidFill>
                  <a:srgbClr val="FFFF99"/>
                </a:solidFill>
              </a:rPr>
              <a:t>2</a:t>
            </a:r>
            <a:r>
              <a:rPr lang="ru-RU" sz="2000" dirty="0" smtClean="0">
                <a:solidFill>
                  <a:srgbClr val="FFFF99"/>
                </a:solidFill>
              </a:rPr>
              <a:t> </a:t>
            </a:r>
            <a:r>
              <a:rPr lang="ru-RU" sz="2000" dirty="0">
                <a:solidFill>
                  <a:srgbClr val="FFFF99"/>
                </a:solidFill>
              </a:rPr>
              <a:t>– </a:t>
            </a:r>
            <a:r>
              <a:rPr lang="ru-RU" sz="2000" dirty="0" smtClean="0">
                <a:solidFill>
                  <a:srgbClr val="FFFF99"/>
                </a:solidFill>
              </a:rPr>
              <a:t>201</a:t>
            </a:r>
            <a:r>
              <a:rPr lang="en-US" sz="2000" dirty="0" smtClean="0">
                <a:solidFill>
                  <a:srgbClr val="FFFF99"/>
                </a:solidFill>
              </a:rPr>
              <a:t>3</a:t>
            </a:r>
            <a:r>
              <a:rPr lang="ru-RU" sz="2000" dirty="0" smtClean="0">
                <a:solidFill>
                  <a:srgbClr val="FFFF99"/>
                </a:solidFill>
              </a:rPr>
              <a:t> </a:t>
            </a:r>
            <a:r>
              <a:rPr lang="ru-RU" sz="2000" dirty="0">
                <a:solidFill>
                  <a:srgbClr val="FFFF99"/>
                </a:solidFill>
              </a:rPr>
              <a:t>уч. г</a:t>
            </a:r>
            <a:r>
              <a:rPr lang="ru-RU" sz="2000" dirty="0" smtClean="0">
                <a:solidFill>
                  <a:srgbClr val="FFFF99"/>
                </a:solidFill>
              </a:rPr>
              <a:t>.)</a:t>
            </a:r>
          </a:p>
          <a:p>
            <a:pPr marL="541338" indent="-274638">
              <a:buFont typeface="Calibri" pitchFamily="34" charset="0"/>
              <a:buChar char="₋"/>
            </a:pPr>
            <a:r>
              <a:rPr lang="en-US" sz="2000" dirty="0" smtClean="0">
                <a:solidFill>
                  <a:srgbClr val="FFFF99"/>
                </a:solidFill>
              </a:rPr>
              <a:t>X </a:t>
            </a:r>
            <a:r>
              <a:rPr lang="ru-RU" sz="2000" dirty="0">
                <a:solidFill>
                  <a:srgbClr val="FFFF99"/>
                </a:solidFill>
              </a:rPr>
              <a:t>Международная Олимпиада по основам </a:t>
            </a:r>
            <a:r>
              <a:rPr lang="ru-RU" sz="2000" dirty="0" smtClean="0">
                <a:solidFill>
                  <a:srgbClr val="FFFF99"/>
                </a:solidFill>
              </a:rPr>
              <a:t>наук</a:t>
            </a:r>
            <a:r>
              <a:rPr lang="en-US" sz="2000" dirty="0" smtClean="0">
                <a:solidFill>
                  <a:srgbClr val="FFFF99"/>
                </a:solidFill>
              </a:rPr>
              <a:t>  </a:t>
            </a:r>
            <a:r>
              <a:rPr lang="ru-RU" sz="2000" dirty="0" smtClean="0">
                <a:solidFill>
                  <a:srgbClr val="FFFF99"/>
                </a:solidFill>
              </a:rPr>
              <a:t> </a:t>
            </a:r>
            <a:r>
              <a:rPr lang="ru-RU" sz="2000" dirty="0">
                <a:solidFill>
                  <a:srgbClr val="FFFF99"/>
                </a:solidFill>
              </a:rPr>
              <a:t>(</a:t>
            </a:r>
            <a:r>
              <a:rPr lang="ru-RU" sz="2000" dirty="0" smtClean="0">
                <a:solidFill>
                  <a:srgbClr val="FFFF99"/>
                </a:solidFill>
              </a:rPr>
              <a:t>201</a:t>
            </a:r>
            <a:r>
              <a:rPr lang="en-US" sz="2000" dirty="0" smtClean="0">
                <a:solidFill>
                  <a:srgbClr val="FFFF99"/>
                </a:solidFill>
              </a:rPr>
              <a:t>3</a:t>
            </a:r>
            <a:r>
              <a:rPr lang="ru-RU" sz="2000" dirty="0" smtClean="0">
                <a:solidFill>
                  <a:srgbClr val="FFFF99"/>
                </a:solidFill>
              </a:rPr>
              <a:t> </a:t>
            </a:r>
            <a:r>
              <a:rPr lang="ru-RU" sz="2000" dirty="0">
                <a:solidFill>
                  <a:srgbClr val="FFFF99"/>
                </a:solidFill>
              </a:rPr>
              <a:t>– </a:t>
            </a:r>
            <a:r>
              <a:rPr lang="ru-RU" sz="2000" dirty="0" smtClean="0">
                <a:solidFill>
                  <a:srgbClr val="FFFF99"/>
                </a:solidFill>
              </a:rPr>
              <a:t>201</a:t>
            </a:r>
            <a:r>
              <a:rPr lang="en-US" sz="2000" dirty="0" smtClean="0">
                <a:solidFill>
                  <a:srgbClr val="FFFF99"/>
                </a:solidFill>
              </a:rPr>
              <a:t>4</a:t>
            </a:r>
            <a:r>
              <a:rPr lang="ru-RU" sz="2000" dirty="0" smtClean="0">
                <a:solidFill>
                  <a:srgbClr val="FFFF99"/>
                </a:solidFill>
              </a:rPr>
              <a:t> </a:t>
            </a:r>
            <a:r>
              <a:rPr lang="ru-RU" sz="2000" dirty="0">
                <a:solidFill>
                  <a:srgbClr val="FFFF99"/>
                </a:solidFill>
              </a:rPr>
              <a:t>уч. г</a:t>
            </a:r>
            <a:r>
              <a:rPr lang="ru-RU" sz="2000" dirty="0" smtClean="0">
                <a:solidFill>
                  <a:srgbClr val="FFFF99"/>
                </a:solidFill>
              </a:rPr>
              <a:t>.)</a:t>
            </a:r>
          </a:p>
          <a:p>
            <a:pPr marL="541338" indent="-274638">
              <a:buFont typeface="Calibri" pitchFamily="34" charset="0"/>
              <a:buChar char="₋"/>
            </a:pPr>
            <a:r>
              <a:rPr lang="en-US" sz="2000" dirty="0" smtClean="0">
                <a:solidFill>
                  <a:srgbClr val="FFFF99"/>
                </a:solidFill>
              </a:rPr>
              <a:t>XI </a:t>
            </a:r>
            <a:r>
              <a:rPr lang="ru-RU" sz="2000" dirty="0" smtClean="0">
                <a:solidFill>
                  <a:srgbClr val="FFFF99"/>
                </a:solidFill>
              </a:rPr>
              <a:t>Международная Олимпиада по основам наук </a:t>
            </a:r>
            <a:r>
              <a:rPr lang="en-US" sz="2000" dirty="0" smtClean="0">
                <a:solidFill>
                  <a:srgbClr val="FFFF99"/>
                </a:solidFill>
              </a:rPr>
              <a:t>  </a:t>
            </a:r>
            <a:r>
              <a:rPr lang="ru-RU" sz="2000" dirty="0" smtClean="0">
                <a:solidFill>
                  <a:srgbClr val="FFFF99"/>
                </a:solidFill>
              </a:rPr>
              <a:t>(201</a:t>
            </a:r>
            <a:r>
              <a:rPr lang="en-US" sz="2000" dirty="0" smtClean="0">
                <a:solidFill>
                  <a:srgbClr val="FFFF99"/>
                </a:solidFill>
              </a:rPr>
              <a:t>4</a:t>
            </a:r>
            <a:r>
              <a:rPr lang="ru-RU" sz="2000" dirty="0" smtClean="0">
                <a:solidFill>
                  <a:srgbClr val="FFFF99"/>
                </a:solidFill>
              </a:rPr>
              <a:t> – 201</a:t>
            </a:r>
            <a:r>
              <a:rPr lang="en-US" sz="2000" dirty="0" smtClean="0">
                <a:solidFill>
                  <a:srgbClr val="FFFF99"/>
                </a:solidFill>
              </a:rPr>
              <a:t>5</a:t>
            </a:r>
            <a:r>
              <a:rPr lang="ru-RU" sz="2000" dirty="0" smtClean="0">
                <a:solidFill>
                  <a:srgbClr val="FFFF99"/>
                </a:solidFill>
              </a:rPr>
              <a:t> уч. г.)</a:t>
            </a:r>
          </a:p>
          <a:p>
            <a:pPr marL="541338" indent="-274638">
              <a:buFont typeface="Calibri" pitchFamily="34" charset="0"/>
              <a:buChar char="₋"/>
            </a:pPr>
            <a:r>
              <a:rPr lang="en-US" sz="2000" dirty="0" smtClean="0">
                <a:solidFill>
                  <a:srgbClr val="FFFF99"/>
                </a:solidFill>
              </a:rPr>
              <a:t>XII </a:t>
            </a:r>
            <a:r>
              <a:rPr lang="ru-RU" sz="2000" dirty="0">
                <a:solidFill>
                  <a:srgbClr val="FFFF99"/>
                </a:solidFill>
              </a:rPr>
              <a:t>Международная Олимпиада по основам наук </a:t>
            </a:r>
            <a:r>
              <a:rPr lang="en-US" sz="2000" dirty="0">
                <a:solidFill>
                  <a:srgbClr val="FFFF99"/>
                </a:solidFill>
              </a:rPr>
              <a:t>  </a:t>
            </a:r>
            <a:r>
              <a:rPr lang="ru-RU" sz="2000" dirty="0">
                <a:solidFill>
                  <a:srgbClr val="FFFF99"/>
                </a:solidFill>
              </a:rPr>
              <a:t>(</a:t>
            </a:r>
            <a:r>
              <a:rPr lang="ru-RU" sz="2000" dirty="0" smtClean="0">
                <a:solidFill>
                  <a:srgbClr val="FFFF99"/>
                </a:solidFill>
              </a:rPr>
              <a:t>201</a:t>
            </a:r>
            <a:r>
              <a:rPr lang="en-US" sz="2000" dirty="0" smtClean="0">
                <a:solidFill>
                  <a:srgbClr val="FFFF99"/>
                </a:solidFill>
              </a:rPr>
              <a:t>5</a:t>
            </a:r>
            <a:r>
              <a:rPr lang="ru-RU" sz="2000" dirty="0" smtClean="0">
                <a:solidFill>
                  <a:srgbClr val="FFFF99"/>
                </a:solidFill>
              </a:rPr>
              <a:t> </a:t>
            </a:r>
            <a:r>
              <a:rPr lang="ru-RU" sz="2000" dirty="0">
                <a:solidFill>
                  <a:srgbClr val="FFFF99"/>
                </a:solidFill>
              </a:rPr>
              <a:t>– </a:t>
            </a:r>
            <a:r>
              <a:rPr lang="ru-RU" sz="2000" dirty="0" smtClean="0">
                <a:solidFill>
                  <a:srgbClr val="FFFF99"/>
                </a:solidFill>
              </a:rPr>
              <a:t>201</a:t>
            </a:r>
            <a:r>
              <a:rPr lang="en-US" sz="2000" dirty="0" smtClean="0">
                <a:solidFill>
                  <a:srgbClr val="FFFF99"/>
                </a:solidFill>
              </a:rPr>
              <a:t>6</a:t>
            </a:r>
            <a:r>
              <a:rPr lang="ru-RU" sz="2000" dirty="0" smtClean="0">
                <a:solidFill>
                  <a:srgbClr val="FFFF99"/>
                </a:solidFill>
              </a:rPr>
              <a:t> </a:t>
            </a:r>
            <a:r>
              <a:rPr lang="ru-RU" sz="2000" dirty="0">
                <a:solidFill>
                  <a:srgbClr val="FFFF99"/>
                </a:solidFill>
              </a:rPr>
              <a:t>уч. г</a:t>
            </a:r>
            <a:r>
              <a:rPr lang="ru-RU" sz="2000" dirty="0" smtClean="0">
                <a:solidFill>
                  <a:srgbClr val="FFFF99"/>
                </a:solidFill>
              </a:rPr>
              <a:t>.)</a:t>
            </a:r>
            <a:endParaRPr lang="ru-RU" sz="2000" dirty="0">
              <a:solidFill>
                <a:srgbClr val="FFFF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3" y="3309949"/>
            <a:ext cx="1960173" cy="26947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64" y="3643973"/>
            <a:ext cx="1960173" cy="2694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56" y="3309949"/>
            <a:ext cx="1970475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53" y="3669869"/>
            <a:ext cx="1960172" cy="2694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860" y="3309949"/>
            <a:ext cx="1960173" cy="26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" y="407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ПОДГОТОВКА ОБУЧАЮЩИХСЯ </a:t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К  ОЛИМПИАДАМ И КОНКУРСАМ 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670" y="1465913"/>
            <a:ext cx="577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en-US" sz="2000" dirty="0" smtClean="0">
                <a:solidFill>
                  <a:srgbClr val="FFFF99"/>
                </a:solidFill>
              </a:rPr>
              <a:t>I </a:t>
            </a:r>
            <a:r>
              <a:rPr lang="ru-RU" sz="2000" dirty="0" smtClean="0">
                <a:solidFill>
                  <a:srgbClr val="FFFF99"/>
                </a:solidFill>
              </a:rPr>
              <a:t>Международный интеллектуальный турнир «Юный испытатель» </a:t>
            </a:r>
            <a:r>
              <a:rPr lang="ru-RU" sz="2000" dirty="0">
                <a:solidFill>
                  <a:srgbClr val="FFFF99"/>
                </a:solidFill>
              </a:rPr>
              <a:t>(</a:t>
            </a:r>
            <a:r>
              <a:rPr lang="ru-RU" sz="2000" dirty="0" smtClean="0">
                <a:solidFill>
                  <a:srgbClr val="FFFF99"/>
                </a:solidFill>
              </a:rPr>
              <a:t>2013 – 2014 уч. </a:t>
            </a:r>
            <a:r>
              <a:rPr lang="ru-RU" sz="2000" dirty="0">
                <a:solidFill>
                  <a:srgbClr val="FFFF99"/>
                </a:solidFill>
              </a:rPr>
              <a:t>г</a:t>
            </a:r>
            <a:r>
              <a:rPr lang="ru-RU" sz="2000" dirty="0" smtClean="0">
                <a:solidFill>
                  <a:srgbClr val="FFFF99"/>
                </a:solidFill>
              </a:rPr>
              <a:t>.) </a:t>
            </a:r>
            <a:endParaRPr lang="ru-RU" sz="2000" dirty="0">
              <a:solidFill>
                <a:srgbClr val="FFFF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1323" y="4103319"/>
            <a:ext cx="5840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ru-RU" sz="2000" dirty="0" smtClean="0">
                <a:solidFill>
                  <a:srgbClr val="FFFF99"/>
                </a:solidFill>
              </a:rPr>
              <a:t>Международная олимпиада </a:t>
            </a:r>
            <a:r>
              <a:rPr lang="ru-RU" sz="2000" dirty="0">
                <a:solidFill>
                  <a:srgbClr val="FFFF99"/>
                </a:solidFill>
              </a:rPr>
              <a:t>по математике </a:t>
            </a:r>
            <a:r>
              <a:rPr lang="ru-RU" sz="2000" dirty="0" smtClean="0">
                <a:solidFill>
                  <a:srgbClr val="FFFF99"/>
                </a:solidFill>
              </a:rPr>
              <a:t>проекта «</a:t>
            </a:r>
            <a:r>
              <a:rPr lang="ru-RU" sz="2000" dirty="0" err="1" smtClean="0">
                <a:solidFill>
                  <a:srgbClr val="FFFF99"/>
                </a:solidFill>
              </a:rPr>
              <a:t>Инфоурок</a:t>
            </a:r>
            <a:r>
              <a:rPr lang="ru-RU" sz="2000" dirty="0" smtClean="0">
                <a:solidFill>
                  <a:srgbClr val="FFFF99"/>
                </a:solidFill>
              </a:rPr>
              <a:t>» </a:t>
            </a:r>
            <a:r>
              <a:rPr lang="ru-RU" sz="2000" dirty="0">
                <a:solidFill>
                  <a:srgbClr val="FFFF99"/>
                </a:solidFill>
              </a:rPr>
              <a:t>(</a:t>
            </a:r>
            <a:r>
              <a:rPr lang="ru-RU" sz="2000" dirty="0" smtClean="0">
                <a:solidFill>
                  <a:srgbClr val="FFFF99"/>
                </a:solidFill>
              </a:rPr>
              <a:t>2015 – 2016 уч. </a:t>
            </a:r>
            <a:r>
              <a:rPr lang="ru-RU" sz="2000" dirty="0">
                <a:solidFill>
                  <a:srgbClr val="FFFF99"/>
                </a:solidFill>
              </a:rPr>
              <a:t>г.)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1323" y="3336593"/>
            <a:ext cx="5840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>
              <a:buFont typeface="Calibri" pitchFamily="34" charset="0"/>
              <a:buChar char="₋"/>
            </a:pPr>
            <a:r>
              <a:rPr lang="en-US" sz="2000" dirty="0" smtClean="0">
                <a:solidFill>
                  <a:srgbClr val="FFFF99"/>
                </a:solidFill>
              </a:rPr>
              <a:t>VII </a:t>
            </a:r>
            <a:r>
              <a:rPr lang="ru-RU" sz="2000" dirty="0" smtClean="0">
                <a:solidFill>
                  <a:srgbClr val="FFFF99"/>
                </a:solidFill>
              </a:rPr>
              <a:t>Всероссийская олимпиада школьников «Мозговой штурм» </a:t>
            </a:r>
            <a:r>
              <a:rPr lang="ru-RU" sz="2000" dirty="0">
                <a:solidFill>
                  <a:srgbClr val="FFFF99"/>
                </a:solidFill>
              </a:rPr>
              <a:t>(</a:t>
            </a:r>
            <a:r>
              <a:rPr lang="ru-RU" sz="2000" dirty="0" smtClean="0">
                <a:solidFill>
                  <a:srgbClr val="FFFF99"/>
                </a:solidFill>
              </a:rPr>
              <a:t>2014 – 2015 уч. </a:t>
            </a:r>
            <a:r>
              <a:rPr lang="ru-RU" sz="2000" dirty="0">
                <a:solidFill>
                  <a:srgbClr val="FFFF99"/>
                </a:solidFill>
              </a:rPr>
              <a:t>г</a:t>
            </a:r>
            <a:r>
              <a:rPr lang="ru-RU" sz="2000" dirty="0" smtClean="0">
                <a:solidFill>
                  <a:srgbClr val="FFFF99"/>
                </a:solidFill>
              </a:rPr>
              <a:t>.) </a:t>
            </a:r>
            <a:endParaRPr lang="ru-RU" sz="2000" dirty="0">
              <a:solidFill>
                <a:srgbClr val="FFFF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206" y="2242864"/>
            <a:ext cx="5834954" cy="1042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en-US" sz="2000" dirty="0" smtClean="0">
                <a:solidFill>
                  <a:srgbClr val="FFFF99"/>
                </a:solidFill>
              </a:rPr>
              <a:t>I </a:t>
            </a:r>
            <a:r>
              <a:rPr lang="ru-RU" sz="2000" dirty="0" smtClean="0">
                <a:solidFill>
                  <a:srgbClr val="FFFF99"/>
                </a:solidFill>
              </a:rPr>
              <a:t>Международный интеллектуальный марафон по математике среди молодежи «На планете знаний» </a:t>
            </a:r>
            <a:r>
              <a:rPr lang="ru-RU" sz="2000" dirty="0">
                <a:solidFill>
                  <a:srgbClr val="FFFF99"/>
                </a:solidFill>
              </a:rPr>
              <a:t>(</a:t>
            </a:r>
            <a:r>
              <a:rPr lang="ru-RU" sz="2000" dirty="0" smtClean="0">
                <a:solidFill>
                  <a:srgbClr val="FFFF99"/>
                </a:solidFill>
              </a:rPr>
              <a:t>2014 – 2015 уч. </a:t>
            </a:r>
            <a:r>
              <a:rPr lang="ru-RU" sz="2000" dirty="0">
                <a:solidFill>
                  <a:srgbClr val="FFFF99"/>
                </a:solidFill>
              </a:rPr>
              <a:t>г</a:t>
            </a:r>
            <a:r>
              <a:rPr lang="ru-RU" sz="2000" dirty="0" smtClean="0">
                <a:solidFill>
                  <a:srgbClr val="FFFF99"/>
                </a:solidFill>
              </a:rPr>
              <a:t>.) </a:t>
            </a:r>
            <a:endParaRPr lang="ru-RU" sz="2000" dirty="0">
              <a:solidFill>
                <a:srgbClr val="FFFF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462" y="4863458"/>
            <a:ext cx="5873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ru-RU" sz="2000" dirty="0" smtClean="0">
                <a:solidFill>
                  <a:srgbClr val="FFFF99"/>
                </a:solidFill>
              </a:rPr>
              <a:t>Всероссийская дистанционная олимпиада по математике от проекта </a:t>
            </a:r>
            <a:r>
              <a:rPr lang="en-US" sz="2000" dirty="0" smtClean="0">
                <a:solidFill>
                  <a:srgbClr val="FFFF99"/>
                </a:solidFill>
              </a:rPr>
              <a:t>mega-talant.com</a:t>
            </a:r>
            <a:r>
              <a:rPr lang="ru-RU" sz="2000" dirty="0" smtClean="0">
                <a:solidFill>
                  <a:srgbClr val="FFFF99"/>
                </a:solidFill>
              </a:rPr>
              <a:t> (201</a:t>
            </a:r>
            <a:r>
              <a:rPr lang="en-US" sz="2000" dirty="0" smtClean="0">
                <a:solidFill>
                  <a:srgbClr val="FFFF99"/>
                </a:solidFill>
              </a:rPr>
              <a:t>5</a:t>
            </a:r>
            <a:r>
              <a:rPr lang="ru-RU" sz="2000" dirty="0" smtClean="0">
                <a:solidFill>
                  <a:srgbClr val="FFFF99"/>
                </a:solidFill>
              </a:rPr>
              <a:t> – 201</a:t>
            </a:r>
            <a:r>
              <a:rPr lang="en-US" sz="2000" dirty="0" smtClean="0">
                <a:solidFill>
                  <a:srgbClr val="FFFF99"/>
                </a:solidFill>
              </a:rPr>
              <a:t>6</a:t>
            </a:r>
            <a:r>
              <a:rPr lang="ru-RU" sz="2000" dirty="0" smtClean="0">
                <a:solidFill>
                  <a:srgbClr val="FFFF99"/>
                </a:solidFill>
              </a:rPr>
              <a:t> уч. </a:t>
            </a:r>
            <a:r>
              <a:rPr lang="ru-RU" sz="2000" dirty="0">
                <a:solidFill>
                  <a:srgbClr val="FFFF99"/>
                </a:solidFill>
              </a:rPr>
              <a:t>г</a:t>
            </a:r>
            <a:r>
              <a:rPr lang="ru-RU" sz="2000" dirty="0" smtClean="0">
                <a:solidFill>
                  <a:srgbClr val="FFFF99"/>
                </a:solidFill>
              </a:rPr>
              <a:t>.) </a:t>
            </a:r>
            <a:endParaRPr lang="ru-RU" sz="2000" dirty="0">
              <a:solidFill>
                <a:srgbClr val="FFFF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63" y="5907912"/>
            <a:ext cx="5873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ru-RU" sz="2000" dirty="0" smtClean="0">
                <a:solidFill>
                  <a:srgbClr val="FFFF99"/>
                </a:solidFill>
              </a:rPr>
              <a:t>Международный блиц-турнир</a:t>
            </a:r>
            <a:r>
              <a:rPr lang="ru-RU" sz="2000" dirty="0">
                <a:solidFill>
                  <a:srgbClr val="FFFF99"/>
                </a:solidFill>
              </a:rPr>
              <a:t> </a:t>
            </a:r>
            <a:r>
              <a:rPr lang="ru-RU" sz="2000" dirty="0" smtClean="0">
                <a:solidFill>
                  <a:srgbClr val="FFFF99"/>
                </a:solidFill>
              </a:rPr>
              <a:t>«Новый урок</a:t>
            </a:r>
            <a:r>
              <a:rPr lang="ru-RU" sz="2000" dirty="0">
                <a:solidFill>
                  <a:srgbClr val="FFFF99"/>
                </a:solidFill>
              </a:rPr>
              <a:t>» по математике </a:t>
            </a:r>
            <a:r>
              <a:rPr lang="ru-RU" sz="2000" dirty="0" smtClean="0">
                <a:solidFill>
                  <a:srgbClr val="FFFF99"/>
                </a:solidFill>
              </a:rPr>
              <a:t>(2015 – 2016 уч. </a:t>
            </a:r>
            <a:r>
              <a:rPr lang="ru-RU" sz="2000" dirty="0">
                <a:solidFill>
                  <a:srgbClr val="FFFF99"/>
                </a:solidFill>
              </a:rPr>
              <a:t>г.)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525">
            <a:off x="6998330" y="1342174"/>
            <a:ext cx="1813338" cy="2492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5172">
            <a:off x="6227319" y="1377922"/>
            <a:ext cx="1774183" cy="2439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086">
            <a:off x="7072385" y="2329124"/>
            <a:ext cx="1712042" cy="2353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265">
            <a:off x="6357090" y="2411212"/>
            <a:ext cx="1705989" cy="23417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629">
            <a:off x="7121573" y="3504312"/>
            <a:ext cx="1667189" cy="2365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6567">
            <a:off x="6467525" y="3597486"/>
            <a:ext cx="1701104" cy="23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08469773"/>
              </p:ext>
            </p:extLst>
          </p:nvPr>
        </p:nvGraphicFramePr>
        <p:xfrm>
          <a:off x="611560" y="1327076"/>
          <a:ext cx="7992888" cy="4910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FFC000"/>
                </a:solidFill>
              </a:rPr>
              <a:t>Результативность </a:t>
            </a:r>
            <a:br>
              <a:rPr lang="ru-RU" sz="2800" b="1" cap="all" dirty="0" smtClean="0">
                <a:solidFill>
                  <a:srgbClr val="FFC000"/>
                </a:solidFill>
              </a:rPr>
            </a:br>
            <a:r>
              <a:rPr lang="ru-RU" sz="2800" b="1" cap="all" dirty="0" smtClean="0">
                <a:solidFill>
                  <a:srgbClr val="FFC000"/>
                </a:solidFill>
              </a:rPr>
              <a:t>профессиональной деятельности</a:t>
            </a:r>
            <a:endParaRPr lang="ru-RU" sz="2800" b="1" cap="all" dirty="0">
              <a:solidFill>
                <a:srgbClr val="FFC000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233498"/>
              </p:ext>
            </p:extLst>
          </p:nvPr>
        </p:nvGraphicFramePr>
        <p:xfrm>
          <a:off x="107504" y="1268760"/>
          <a:ext cx="442798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11008"/>
              </p:ext>
            </p:extLst>
          </p:nvPr>
        </p:nvGraphicFramePr>
        <p:xfrm>
          <a:off x="4644008" y="1268760"/>
          <a:ext cx="449999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7885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41918250"/>
              </p:ext>
            </p:extLst>
          </p:nvPr>
        </p:nvGraphicFramePr>
        <p:xfrm>
          <a:off x="611560" y="1327076"/>
          <a:ext cx="7992888" cy="4910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FFC000"/>
                </a:solidFill>
              </a:rPr>
              <a:t>ДИНАМИКА успеваемости первокурсников </a:t>
            </a:r>
            <a:br>
              <a:rPr lang="ru-RU" sz="2800" b="1" cap="all" dirty="0" smtClean="0">
                <a:solidFill>
                  <a:srgbClr val="FFC000"/>
                </a:solidFill>
              </a:rPr>
            </a:br>
            <a:r>
              <a:rPr lang="ru-RU" sz="2800" b="1" cap="all" dirty="0" smtClean="0">
                <a:solidFill>
                  <a:srgbClr val="FFC000"/>
                </a:solidFill>
              </a:rPr>
              <a:t>в первом семестре 2015-2016 учебного года</a:t>
            </a:r>
            <a:endParaRPr lang="ru-RU" sz="2800" b="1" cap="all" dirty="0">
              <a:solidFill>
                <a:srgbClr val="FFC000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730614"/>
              </p:ext>
            </p:extLst>
          </p:nvPr>
        </p:nvGraphicFramePr>
        <p:xfrm>
          <a:off x="467544" y="1556792"/>
          <a:ext cx="403244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034404"/>
              </p:ext>
            </p:extLst>
          </p:nvPr>
        </p:nvGraphicFramePr>
        <p:xfrm>
          <a:off x="4499992" y="1556792"/>
          <a:ext cx="446449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525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" y="407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C000"/>
                </a:solidFill>
              </a:rPr>
              <a:t>ПРЕДМЕТНЫЕ ДОСТИЖЕНИЯ ОБУЧАЮЩИХСЯ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2" y="1278134"/>
            <a:ext cx="3059832" cy="2163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05" y="1278134"/>
            <a:ext cx="3044600" cy="2153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1" y="1278134"/>
            <a:ext cx="3059832" cy="2163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4" y="3595322"/>
            <a:ext cx="2040281" cy="28771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92" y="1124744"/>
            <a:ext cx="3515883" cy="2636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21" y="3666627"/>
            <a:ext cx="2775273" cy="201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12" y="3847245"/>
            <a:ext cx="2887014" cy="20974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223" y="4103302"/>
            <a:ext cx="2887014" cy="20974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95" y="4359359"/>
            <a:ext cx="2887014" cy="20974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22" y="3847245"/>
            <a:ext cx="2003402" cy="27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2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ван\Desktop\Портфолио\Untitl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" y="0"/>
            <a:ext cx="9150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805" y="404664"/>
            <a:ext cx="5581128" cy="648072"/>
          </a:xfrm>
        </p:spPr>
        <p:txBody>
          <a:bodyPr>
            <a:noAutofit/>
          </a:bodyPr>
          <a:lstStyle/>
          <a:p>
            <a:r>
              <a:rPr lang="ru-RU" sz="2400" b="1" cap="all" dirty="0" smtClean="0">
                <a:solidFill>
                  <a:srgbClr val="FFC000"/>
                </a:solidFill>
              </a:rPr>
              <a:t>Курсы </a:t>
            </a:r>
            <a:r>
              <a:rPr lang="ru-RU" sz="2400" b="1" cap="all" dirty="0">
                <a:solidFill>
                  <a:srgbClr val="FFC000"/>
                </a:solidFill>
              </a:rPr>
              <a:t>повышения квалификации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561" y="3168762"/>
            <a:ext cx="5040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2014 </a:t>
            </a:r>
            <a:r>
              <a:rPr lang="ru-RU" b="1" dirty="0">
                <a:solidFill>
                  <a:schemeClr val="bg1"/>
                </a:solidFill>
              </a:rPr>
              <a:t>год: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Таганрог, «Центр научной мысли»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79" y="1258877"/>
            <a:ext cx="5040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2010 </a:t>
            </a:r>
            <a:r>
              <a:rPr lang="ru-RU" b="1" dirty="0">
                <a:solidFill>
                  <a:schemeClr val="bg1"/>
                </a:solidFill>
              </a:rPr>
              <a:t>год: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Краснодар, ФГУ «ФИРО»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136" y="1982987"/>
            <a:ext cx="4680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FF99"/>
                </a:solidFill>
              </a:rPr>
              <a:t>Тема: </a:t>
            </a:r>
            <a:r>
              <a:rPr lang="ru-RU" sz="1600" i="1" dirty="0">
                <a:solidFill>
                  <a:srgbClr val="FFFF99"/>
                </a:solidFill>
              </a:rPr>
              <a:t>«Системные преимущества образовательных продуктов на основе нового поколения ФГОС. Проектирование программ профессиональных модулей и дисциплин»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8844" y="3846863"/>
            <a:ext cx="46805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FFFF99"/>
                </a:solidFill>
              </a:rPr>
              <a:t>Тема</a:t>
            </a:r>
            <a:r>
              <a:rPr lang="ru-RU" sz="1600" dirty="0">
                <a:solidFill>
                  <a:srgbClr val="FFFF99"/>
                </a:solidFill>
              </a:rPr>
              <a:t>:</a:t>
            </a:r>
            <a:r>
              <a:rPr lang="ru-RU" sz="1400" dirty="0">
                <a:solidFill>
                  <a:srgbClr val="FFFF99"/>
                </a:solidFill>
              </a:rPr>
              <a:t> </a:t>
            </a:r>
            <a:r>
              <a:rPr lang="ru-RU" sz="1600" i="1" dirty="0" smtClean="0">
                <a:solidFill>
                  <a:srgbClr val="FFFF99"/>
                </a:solidFill>
              </a:rPr>
              <a:t>«Эффективные методы оценки управленческой деятельности современного учителя»</a:t>
            </a:r>
            <a:endParaRPr lang="ru-RU" sz="1600" i="1" dirty="0">
              <a:solidFill>
                <a:srgbClr val="FFFF99"/>
              </a:solidFill>
            </a:endParaRPr>
          </a:p>
          <a:p>
            <a:endParaRPr lang="ru-RU" sz="1400" dirty="0">
              <a:solidFill>
                <a:srgbClr val="FFFF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844" y="4767567"/>
            <a:ext cx="5040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2015 </a:t>
            </a:r>
            <a:r>
              <a:rPr lang="ru-RU" b="1" dirty="0">
                <a:solidFill>
                  <a:schemeClr val="bg1"/>
                </a:solidFill>
              </a:rPr>
              <a:t>год: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Москва,  НОУ ВО «Московский технологический институт»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844" y="5711950"/>
            <a:ext cx="46805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FFFF99"/>
                </a:solidFill>
              </a:rPr>
              <a:t>Тема</a:t>
            </a:r>
            <a:r>
              <a:rPr lang="ru-RU" sz="1600" dirty="0">
                <a:solidFill>
                  <a:srgbClr val="FFFF99"/>
                </a:solidFill>
              </a:rPr>
              <a:t>:</a:t>
            </a:r>
            <a:r>
              <a:rPr lang="ru-RU" sz="1400" dirty="0">
                <a:solidFill>
                  <a:srgbClr val="FFFF99"/>
                </a:solidFill>
              </a:rPr>
              <a:t> </a:t>
            </a:r>
            <a:r>
              <a:rPr lang="ru-RU" sz="1600" i="1" dirty="0" smtClean="0">
                <a:solidFill>
                  <a:srgbClr val="FFFF99"/>
                </a:solidFill>
              </a:rPr>
              <a:t>«Подготовка учащихся 10-11 классов к ЕГЭ и вузовским олимпиадам по математике»</a:t>
            </a:r>
            <a:endParaRPr lang="ru-RU" sz="1600" i="1" dirty="0">
              <a:solidFill>
                <a:srgbClr val="FFFF99"/>
              </a:solidFill>
            </a:endParaRPr>
          </a:p>
          <a:p>
            <a:endParaRPr lang="ru-RU" sz="1400" dirty="0">
              <a:solidFill>
                <a:srgbClr val="FFFF99"/>
              </a:solidFill>
            </a:endParaRPr>
          </a:p>
        </p:txBody>
      </p:sp>
      <p:pic>
        <p:nvPicPr>
          <p:cNvPr id="13" name="Picture 4" descr="C:\Users\Иван\Desktop\Портфолио\для портфолио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18" y="2280647"/>
            <a:ext cx="3356454" cy="23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18" y="1451593"/>
            <a:ext cx="3371714" cy="4783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43" y="1451593"/>
            <a:ext cx="3555537" cy="48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ван\Desktop\Портфолио\Untitl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1" y="404664"/>
            <a:ext cx="5202321" cy="720080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rgbClr val="FFC000"/>
                </a:solidFill>
              </a:rPr>
              <a:t>Профессиональные заслуги</a:t>
            </a:r>
            <a:endParaRPr lang="ru-RU" sz="2800" b="1" cap="all" dirty="0">
              <a:solidFill>
                <a:srgbClr val="FFC000"/>
              </a:solidFill>
            </a:endParaRPr>
          </a:p>
        </p:txBody>
      </p:sp>
      <p:pic>
        <p:nvPicPr>
          <p:cNvPr id="1027" name="Picture 3" descr="C:\Users\Иван\Desktop\Портфолио\для портфолио\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768"/>
            <a:ext cx="31163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323255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Почетная грамота департамента образования и науки Краснодарского края</a:t>
            </a:r>
          </a:p>
        </p:txBody>
      </p:sp>
      <p:pic>
        <p:nvPicPr>
          <p:cNvPr id="1028" name="Picture 4" descr="C:\Users\Иван\Desktop\Портфолио\для портфолио\DSC001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92" y="1359012"/>
            <a:ext cx="3082418" cy="229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Иван\Desktop\Портфолио\для портфолио\DSC001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91" y="3817365"/>
            <a:ext cx="3082014" cy="198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3568" y="2504644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Именная медаль </a:t>
            </a:r>
            <a:r>
              <a:rPr lang="ru-RU" dirty="0">
                <a:solidFill>
                  <a:schemeClr val="bg1"/>
                </a:solidFill>
              </a:rPr>
              <a:t>«За вклад в развитие образования» </a:t>
            </a:r>
            <a:r>
              <a:rPr lang="ru-RU" dirty="0" smtClean="0">
                <a:solidFill>
                  <a:schemeClr val="bg1"/>
                </a:solidFill>
              </a:rPr>
              <a:t>героя энциклопедии «Одаренные дети – будущее России» в рубрике «Доска почета»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313" y="427198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Звание «Почетный работник среднего профессионального образования Российской Федерации»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Иван\Desktop\Портфолио\для портфолио\DSC001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43" y="2901079"/>
            <a:ext cx="3141552" cy="183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2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45890814"/>
              </p:ext>
            </p:extLst>
          </p:nvPr>
        </p:nvGraphicFramePr>
        <p:xfrm>
          <a:off x="827584" y="1196752"/>
          <a:ext cx="770485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Autofit/>
          </a:bodyPr>
          <a:lstStyle/>
          <a:p>
            <a:pPr lvl="0"/>
            <a:r>
              <a:rPr lang="ru-RU" sz="2400" b="1" cap="all" dirty="0">
                <a:solidFill>
                  <a:srgbClr val="FFC000"/>
                </a:solidFill>
              </a:rPr>
              <a:t>Почему мне нравится работать преподавателем</a:t>
            </a:r>
          </a:p>
        </p:txBody>
      </p:sp>
    </p:spTree>
    <p:extLst>
      <p:ext uri="{BB962C8B-B14F-4D97-AF65-F5344CB8AC3E}">
        <p14:creationId xmlns:p14="http://schemas.microsoft.com/office/powerpoint/2010/main" val="11180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347260-6306-4D07-A61F-D60E64543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8F347260-6306-4D07-A61F-D60E645433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8F347260-6306-4D07-A61F-D60E64543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8F347260-6306-4D07-A61F-D60E64543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F7909F-08A2-40CB-A3F5-5B880496FD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D0F7909F-08A2-40CB-A3F5-5B880496FD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D0F7909F-08A2-40CB-A3F5-5B880496FD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D0F7909F-08A2-40CB-A3F5-5B880496FD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784AE1-AA91-4F5F-9CF6-7093DE368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50784AE1-AA91-4F5F-9CF6-7093DE368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50784AE1-AA91-4F5F-9CF6-7093DE368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50784AE1-AA91-4F5F-9CF6-7093DE368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9080EE-7B94-4C53-95D4-AD7DDA8D2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4B9080EE-7B94-4C53-95D4-AD7DDA8D2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4B9080EE-7B94-4C53-95D4-AD7DDA8D2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4B9080EE-7B94-4C53-95D4-AD7DDA8D2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379969-AFEB-4600-9605-C807C3D89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18379969-AFEB-4600-9605-C807C3D89A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18379969-AFEB-4600-9605-C807C3D89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18379969-AFEB-4600-9605-C807C3D89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Autofit/>
          </a:bodyPr>
          <a:lstStyle/>
          <a:p>
            <a:r>
              <a:rPr lang="ru-RU" sz="3600" b="1" cap="all" dirty="0" err="1" smtClean="0">
                <a:solidFill>
                  <a:srgbClr val="FFC000"/>
                </a:solidFill>
              </a:rPr>
              <a:t>Фотомозаика</a:t>
            </a:r>
            <a:endParaRPr lang="ru-RU" sz="3600" b="1" cap="all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Иван\Desktop\Портфолио\для портфолио\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80687"/>
            <a:ext cx="2304256" cy="16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ван\Desktop\Портфолио\для портфолио\DSC00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1039"/>
            <a:ext cx="2304256" cy="31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Иван\Desktop\Портфолио\для портфолио\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80687"/>
            <a:ext cx="2304256" cy="16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Иван\Desktop\Портфолио\для портфолио\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2851039"/>
            <a:ext cx="2304255" cy="16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Иван\Desktop\Портфолио\для портфолио\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4461111"/>
            <a:ext cx="2304255" cy="15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Иван\Desktop\Портфолио\для портфолио\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79943"/>
            <a:ext cx="4374865" cy="328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Иван\Desktop\Портфолио\для портфолио\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87" y="4469794"/>
            <a:ext cx="222537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Иван\Desktop\Портфолио\для портфолио\5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59" y="4461111"/>
            <a:ext cx="2145724" cy="15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2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Иван\Desktop\Портфолио\Untitl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3" y="0"/>
            <a:ext cx="9150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5272733" cy="67328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ПРОФЕССИОНАЛЬНАЯ ДЕЯТЕЛЬНОСТЬ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342" y="430226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Категория: </a:t>
            </a:r>
            <a:r>
              <a:rPr lang="ru-RU" sz="2000" dirty="0" smtClean="0">
                <a:solidFill>
                  <a:srgbClr val="FFFF99"/>
                </a:solidFill>
              </a:rPr>
              <a:t>высшая</a:t>
            </a:r>
            <a:endParaRPr lang="ru-RU" sz="2000" dirty="0">
              <a:solidFill>
                <a:srgbClr val="FFFF99"/>
              </a:solidFill>
            </a:endParaRPr>
          </a:p>
          <a:p>
            <a:r>
              <a:rPr lang="ru-RU" sz="2000" dirty="0" smtClean="0">
                <a:solidFill>
                  <a:srgbClr val="FFFF99"/>
                </a:solidFill>
              </a:rPr>
              <a:t>(Приказ </a:t>
            </a:r>
            <a:r>
              <a:rPr lang="ru-RU" sz="2000" dirty="0" err="1" smtClean="0">
                <a:solidFill>
                  <a:srgbClr val="FFFF99"/>
                </a:solidFill>
              </a:rPr>
              <a:t>Минобрнауки</a:t>
            </a:r>
            <a:r>
              <a:rPr lang="ru-RU" sz="2000" dirty="0" smtClean="0">
                <a:solidFill>
                  <a:srgbClr val="FFFF99"/>
                </a:solidFill>
              </a:rPr>
              <a:t> Краснодарского края от 01.03.2013 г. № 1093)</a:t>
            </a:r>
            <a:endParaRPr lang="ru-RU" sz="2000" dirty="0">
              <a:solidFill>
                <a:srgbClr val="FFFF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342" y="1412777"/>
            <a:ext cx="51743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Образование: </a:t>
            </a:r>
            <a:r>
              <a:rPr lang="ru-RU" sz="2000" dirty="0" err="1" smtClean="0">
                <a:solidFill>
                  <a:srgbClr val="FFFF99"/>
                </a:solidFill>
              </a:rPr>
              <a:t>Армавирский</a:t>
            </a:r>
            <a:r>
              <a:rPr lang="ru-RU" sz="2000" dirty="0" smtClean="0">
                <a:solidFill>
                  <a:srgbClr val="FFFF99"/>
                </a:solidFill>
              </a:rPr>
              <a:t> государственный педагогический институт, 1987 г.</a:t>
            </a:r>
          </a:p>
          <a:p>
            <a:r>
              <a:rPr lang="ru-RU" sz="2000" dirty="0" smtClean="0">
                <a:solidFill>
                  <a:srgbClr val="FFFF99"/>
                </a:solidFill>
              </a:rPr>
              <a:t>Специальность – «Математика и физика»</a:t>
            </a:r>
          </a:p>
          <a:p>
            <a:r>
              <a:rPr lang="ru-RU" sz="2000" dirty="0" smtClean="0">
                <a:solidFill>
                  <a:srgbClr val="FFFF99"/>
                </a:solidFill>
              </a:rPr>
              <a:t>Квалификация – «Учитель математики и физики»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342" y="3480188"/>
            <a:ext cx="4667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Стаж педагогической работы: </a:t>
            </a:r>
            <a:r>
              <a:rPr lang="ru-RU" sz="2000" dirty="0" smtClean="0">
                <a:solidFill>
                  <a:srgbClr val="FFFF99"/>
                </a:solidFill>
              </a:rPr>
              <a:t>28 лет</a:t>
            </a:r>
            <a:endParaRPr lang="ru-RU" sz="2000" dirty="0">
              <a:solidFill>
                <a:srgbClr val="FFFF99"/>
              </a:solidFill>
            </a:endParaRPr>
          </a:p>
        </p:txBody>
      </p:sp>
      <p:pic>
        <p:nvPicPr>
          <p:cNvPr id="16" name="Picture 3" descr="C:\Users\Иван\Desktop\Портфолио\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37" y="1996884"/>
            <a:ext cx="3440235" cy="240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5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62371" y="2564904"/>
            <a:ext cx="8219256" cy="1224136"/>
          </a:xfrm>
        </p:spPr>
        <p:txBody>
          <a:bodyPr>
            <a:noAutofit/>
          </a:bodyPr>
          <a:lstStyle/>
          <a:p>
            <a:pPr lvl="0"/>
            <a:r>
              <a:rPr lang="ru-RU" sz="4800" dirty="0" smtClean="0">
                <a:solidFill>
                  <a:srgbClr val="FFFF99"/>
                </a:solidFill>
              </a:rPr>
              <a:t>Спасибо за внимание!</a:t>
            </a:r>
            <a:endParaRPr lang="ru-RU" sz="48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Иван\Desktop\Портфолио\Untitl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3" y="0"/>
            <a:ext cx="9150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5256584" cy="68734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ПРОФЕССИОНАЛЬНАЯ ДЕЯТЕЛЬНОСТЬ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342" y="4077072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 1995: </a:t>
            </a:r>
            <a:r>
              <a:rPr lang="ru-RU" sz="2000" dirty="0">
                <a:solidFill>
                  <a:srgbClr val="FFFF99"/>
                </a:solidFill>
              </a:rPr>
              <a:t>АМТ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-    </a:t>
            </a:r>
            <a:r>
              <a:rPr lang="ru-RU" sz="2000" dirty="0" smtClean="0">
                <a:solidFill>
                  <a:srgbClr val="FFFF99"/>
                </a:solidFill>
              </a:rPr>
              <a:t>воспитатель</a:t>
            </a:r>
            <a:endParaRPr lang="ru-RU" sz="2000" dirty="0">
              <a:solidFill>
                <a:srgbClr val="FFFF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FFFF99"/>
                </a:solidFill>
              </a:rPr>
              <a:t>преподаватель </a:t>
            </a:r>
            <a:r>
              <a:rPr lang="ru-RU" sz="2000" dirty="0" smtClean="0">
                <a:solidFill>
                  <a:srgbClr val="FFFF99"/>
                </a:solidFill>
              </a:rPr>
              <a:t>математики</a:t>
            </a:r>
            <a:endParaRPr lang="ru-RU" sz="2000" dirty="0">
              <a:solidFill>
                <a:srgbClr val="FFFF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FFFF99"/>
                </a:solidFill>
              </a:rPr>
              <a:t>заведующая техническим </a:t>
            </a:r>
            <a:r>
              <a:rPr lang="ru-RU" sz="2000" dirty="0" smtClean="0">
                <a:solidFill>
                  <a:srgbClr val="FFFF99"/>
                </a:solidFill>
              </a:rPr>
              <a:t>отделением</a:t>
            </a:r>
            <a:endParaRPr lang="ru-RU" sz="2000" dirty="0">
              <a:solidFill>
                <a:srgbClr val="FFFF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FFFF99"/>
                </a:solidFill>
              </a:rPr>
              <a:t>руководитель центра мониторинга качества </a:t>
            </a:r>
            <a:r>
              <a:rPr lang="ru-RU" sz="2000" dirty="0" smtClean="0">
                <a:solidFill>
                  <a:srgbClr val="FFFF99"/>
                </a:solidFill>
              </a:rPr>
              <a:t>образования</a:t>
            </a:r>
            <a:endParaRPr lang="ru-RU" sz="2000" dirty="0">
              <a:solidFill>
                <a:srgbClr val="FFFF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342" y="1412776"/>
            <a:ext cx="4451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1987-1988: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rgbClr val="FFFF99"/>
                </a:solidFill>
              </a:rPr>
              <a:t>СШ </a:t>
            </a:r>
            <a:r>
              <a:rPr lang="ru-RU" sz="2000" dirty="0">
                <a:solidFill>
                  <a:srgbClr val="FFFF99"/>
                </a:solidFill>
              </a:rPr>
              <a:t>№6 </a:t>
            </a:r>
            <a:r>
              <a:rPr lang="ru-RU" sz="2000" dirty="0" smtClean="0">
                <a:solidFill>
                  <a:srgbClr val="FFFF99"/>
                </a:solidFill>
              </a:rPr>
              <a:t>г</a:t>
            </a:r>
            <a:r>
              <a:rPr lang="ru-RU" sz="2000" dirty="0">
                <a:solidFill>
                  <a:srgbClr val="FFFF99"/>
                </a:solidFill>
              </a:rPr>
              <a:t>. Армавира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FFFF99"/>
                </a:solidFill>
              </a:rPr>
              <a:t>учитель математики и физики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058" y="2567666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1988-1995: </a:t>
            </a:r>
            <a:r>
              <a:rPr lang="ru-RU" sz="2000" dirty="0" smtClean="0">
                <a:solidFill>
                  <a:srgbClr val="FFFF99"/>
                </a:solidFill>
              </a:rPr>
              <a:t>СШ </a:t>
            </a:r>
            <a:r>
              <a:rPr lang="ru-RU" sz="2000" dirty="0">
                <a:solidFill>
                  <a:srgbClr val="FFFF99"/>
                </a:solidFill>
              </a:rPr>
              <a:t>№6 ст. Красноармейской Краснодарского края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FFFF99"/>
                </a:solidFill>
              </a:rPr>
              <a:t>учитель математики</a:t>
            </a:r>
            <a:endParaRPr lang="ru-RU" sz="2000" dirty="0">
              <a:solidFill>
                <a:srgbClr val="FFFF99"/>
              </a:solidFill>
            </a:endParaRPr>
          </a:p>
        </p:txBody>
      </p:sp>
      <p:pic>
        <p:nvPicPr>
          <p:cNvPr id="3074" name="Picture 2" descr="C:\Users\Иван\Desktop\Портфолио\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563" y="1600909"/>
            <a:ext cx="3228688" cy="451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ван\Desktop\Портфолио\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89" y="2197034"/>
            <a:ext cx="4139951" cy="277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Иван\Desktop\Портфолио\для портфолио\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61080"/>
            <a:ext cx="4143321" cy="288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2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43529584"/>
              </p:ext>
            </p:extLst>
          </p:nvPr>
        </p:nvGraphicFramePr>
        <p:xfrm>
          <a:off x="1619672" y="15567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19256" cy="720080"/>
          </a:xfrm>
        </p:spPr>
        <p:txBody>
          <a:bodyPr>
            <a:normAutofit/>
          </a:bodyPr>
          <a:lstStyle/>
          <a:p>
            <a:r>
              <a:rPr lang="ru-RU" sz="3200" b="1" cap="all" dirty="0" smtClean="0">
                <a:solidFill>
                  <a:srgbClr val="FFC000"/>
                </a:solidFill>
              </a:rPr>
              <a:t>Профессиональная позиция</a:t>
            </a:r>
            <a:endParaRPr lang="ru-RU" sz="3200" b="1" cap="al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01490"/>
      </p:ext>
    </p:extLst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9ECEC0-4AE3-47D0-9EDC-96C0513F9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229ECEC0-4AE3-47D0-9EDC-96C0513F95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2E5C3E-43E6-4EDB-8A58-A45837E38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B22E5C3E-43E6-4EDB-8A58-A45837E38F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9570B0-8640-4607-A138-3C32085DB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D9570B0-8640-4607-A138-3C32085DB2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8C87BF-E2E9-47D8-BF52-2B223FD09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858C87BF-E2E9-47D8-BF52-2B223FD09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2FF468-187F-419F-9B52-4BD12872A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4F2FF468-187F-419F-9B52-4BD12872A6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C9CDA0-C9F0-4EB8-85F1-FA8E03318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F6C9CDA0-C9F0-4EB8-85F1-FA8E033183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38126357"/>
              </p:ext>
            </p:extLst>
          </p:nvPr>
        </p:nvGraphicFramePr>
        <p:xfrm>
          <a:off x="1619672" y="15567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ПРОФЕССИОНАЛЬНАЯ ПОЗИЦИЯ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01128"/>
      </p:ext>
    </p:extLst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ADC6CC-14A7-48CD-9337-B31E64A2E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0ADC6CC-14A7-48CD-9337-B31E64A2E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92ABF5-8E70-48F3-9D9B-253847837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9B92ABF5-8E70-48F3-9D9B-253847837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DE734D-811E-48DD-BD76-1D3744618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DBDE734D-811E-48DD-BD76-1D3744618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D3C71F-74AD-433C-B5FC-2239C4CE5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5BD3C71F-74AD-433C-B5FC-2239C4CE5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66F7BE-3025-425E-85F7-7FC19D161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4166F7BE-3025-425E-85F7-7FC19D161B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0E26BB-6EE4-41F2-A6BB-E9B75C726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A30E26BB-6EE4-41F2-A6BB-E9B75C7261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8D3123-7673-4B33-B48E-284385D4D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AF8D3123-7673-4B33-B48E-284385D4D0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5AF511-694D-46B5-9244-6BBD74E8C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8A5AF511-694D-46B5-9244-6BBD74E8C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44993847"/>
              </p:ext>
            </p:extLst>
          </p:nvPr>
        </p:nvGraphicFramePr>
        <p:xfrm>
          <a:off x="539552" y="908720"/>
          <a:ext cx="80648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Autofit/>
          </a:bodyPr>
          <a:lstStyle/>
          <a:p>
            <a:r>
              <a:rPr lang="ru-RU" sz="3200" b="1" cap="all" dirty="0" smtClean="0">
                <a:solidFill>
                  <a:srgbClr val="FFC000"/>
                </a:solidFill>
              </a:rPr>
              <a:t>Владение современными образовательными Технологиями</a:t>
            </a:r>
            <a:endParaRPr lang="ru-RU" sz="3200" b="1" cap="al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218FA4-9364-466F-9C45-A3DCC3918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3A218FA4-9364-466F-9C45-A3DCC3918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3A218FA4-9364-466F-9C45-A3DCC3918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3A218FA4-9364-466F-9C45-A3DCC3918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79947E-9E80-4A86-A1EB-5D1A5B2FF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6E79947E-9E80-4A86-A1EB-5D1A5B2FFB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6E79947E-9E80-4A86-A1EB-5D1A5B2FF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6E79947E-9E80-4A86-A1EB-5D1A5B2FF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F62474-84DC-4BF0-ADE5-08C853ADC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79F62474-84DC-4BF0-ADE5-08C853ADCA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79F62474-84DC-4BF0-ADE5-08C853ADC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79F62474-84DC-4BF0-ADE5-08C853ADC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75437703"/>
              </p:ext>
            </p:extLst>
          </p:nvPr>
        </p:nvGraphicFramePr>
        <p:xfrm>
          <a:off x="539552" y="908720"/>
          <a:ext cx="80648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Autofit/>
          </a:bodyPr>
          <a:lstStyle/>
          <a:p>
            <a:r>
              <a:rPr lang="ru-RU" sz="3200" b="1" cap="all" dirty="0">
                <a:solidFill>
                  <a:srgbClr val="FFC000"/>
                </a:solidFill>
              </a:rPr>
              <a:t>Владение современными образовательными Технологиями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19081"/>
            <a:ext cx="5545486" cy="37862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2856"/>
            <a:ext cx="2903332" cy="39913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198017"/>
            <a:ext cx="2855934" cy="392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218FA4-9364-466F-9C45-A3DCC3918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3A218FA4-9364-466F-9C45-A3DCC3918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3A218FA4-9364-466F-9C45-A3DCC3918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3A218FA4-9364-466F-9C45-A3DCC3918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" y="6283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rmAutofit fontScale="90000"/>
          </a:bodyPr>
          <a:lstStyle/>
          <a:p>
            <a:r>
              <a:rPr lang="ru-RU" sz="3200" b="1" cap="all" dirty="0">
                <a:solidFill>
                  <a:srgbClr val="FFC000"/>
                </a:solidFill>
              </a:rPr>
              <a:t>Личный вклад </a:t>
            </a:r>
            <a:br>
              <a:rPr lang="ru-RU" sz="3200" b="1" cap="all" dirty="0">
                <a:solidFill>
                  <a:srgbClr val="FFC000"/>
                </a:solidFill>
              </a:rPr>
            </a:br>
            <a:r>
              <a:rPr lang="ru-RU" sz="3200" b="1" cap="all" dirty="0">
                <a:solidFill>
                  <a:srgbClr val="FFC000"/>
                </a:solidFill>
              </a:rPr>
              <a:t>в повышение качества образования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607" y="295526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en-US" sz="2000" dirty="0" smtClean="0">
                <a:solidFill>
                  <a:srgbClr val="FFFF99"/>
                </a:solidFill>
              </a:rPr>
              <a:t>I </a:t>
            </a:r>
            <a:r>
              <a:rPr lang="ru-RU" sz="2000" dirty="0" smtClean="0">
                <a:solidFill>
                  <a:srgbClr val="FFFF99"/>
                </a:solidFill>
              </a:rPr>
              <a:t>Международный конкурс работников образовательной сферы «Моя педагогическая инициатива» (НОУ «Вектор науки», 2014 </a:t>
            </a:r>
            <a:r>
              <a:rPr lang="ru-RU" sz="2000" dirty="0">
                <a:solidFill>
                  <a:srgbClr val="FFFF99"/>
                </a:solidFill>
              </a:rPr>
              <a:t>г.)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607" y="209693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ru-RU" dirty="0" smtClean="0">
                <a:solidFill>
                  <a:srgbClr val="FFFF99"/>
                </a:solidFill>
              </a:rPr>
              <a:t>Седьмой </a:t>
            </a:r>
            <a:r>
              <a:rPr lang="ru-RU" sz="2000" dirty="0">
                <a:solidFill>
                  <a:srgbClr val="FFFF99"/>
                </a:solidFill>
              </a:rPr>
              <a:t>заочный</a:t>
            </a:r>
            <a:r>
              <a:rPr lang="ru-RU" dirty="0">
                <a:solidFill>
                  <a:srgbClr val="FFFF99"/>
                </a:solidFill>
              </a:rPr>
              <a:t> </a:t>
            </a:r>
            <a:r>
              <a:rPr lang="ru-RU" sz="2000" dirty="0">
                <a:solidFill>
                  <a:srgbClr val="FFFF99"/>
                </a:solidFill>
              </a:rPr>
              <a:t>творческий конкурс учителей математики (2012 г.)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3458" y="250491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ru-RU" sz="2000" dirty="0" smtClean="0">
                <a:solidFill>
                  <a:srgbClr val="FFFF99"/>
                </a:solidFill>
              </a:rPr>
              <a:t>Фестиваль</a:t>
            </a:r>
            <a:r>
              <a:rPr lang="ru-RU" dirty="0" smtClean="0">
                <a:solidFill>
                  <a:srgbClr val="FFFF99"/>
                </a:solidFill>
              </a:rPr>
              <a:t> </a:t>
            </a:r>
            <a:r>
              <a:rPr lang="ru-RU" sz="2000" dirty="0">
                <a:solidFill>
                  <a:srgbClr val="FFFF99"/>
                </a:solidFill>
              </a:rPr>
              <a:t>педагогических идей «Открытый урок» (2013 г.)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6621" y="1437467"/>
            <a:ext cx="853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en-US" sz="2000" dirty="0" smtClean="0">
                <a:solidFill>
                  <a:srgbClr val="FFFF99"/>
                </a:solidFill>
              </a:rPr>
              <a:t>I </a:t>
            </a:r>
            <a:r>
              <a:rPr lang="ru-RU" sz="2000" dirty="0" smtClean="0">
                <a:solidFill>
                  <a:srgbClr val="FFFF99"/>
                </a:solidFill>
              </a:rPr>
              <a:t>Международная научно-практическая конференция «Воспитательная деятельность ОУ» (2012 г.)</a:t>
            </a:r>
            <a:endParaRPr lang="ru-RU" sz="2000" dirty="0">
              <a:solidFill>
                <a:srgbClr val="FFFF9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3458" y="4424245"/>
            <a:ext cx="8428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ru-RU" sz="2000" dirty="0" smtClean="0">
                <a:solidFill>
                  <a:srgbClr val="FFFF99"/>
                </a:solidFill>
              </a:rPr>
              <a:t>Всероссийская онлайн-конференция учителей «Проекты и </a:t>
            </a:r>
            <a:r>
              <a:rPr lang="ru-RU" sz="2000" dirty="0" err="1" smtClean="0">
                <a:solidFill>
                  <a:srgbClr val="FFFF99"/>
                </a:solidFill>
              </a:rPr>
              <a:t>исследо-вания</a:t>
            </a:r>
            <a:r>
              <a:rPr lang="ru-RU" sz="2000" dirty="0" smtClean="0">
                <a:solidFill>
                  <a:srgbClr val="FFFF99"/>
                </a:solidFill>
              </a:rPr>
              <a:t> школьников в современном отечественном образовании» (ФИМЦ «Навигатор образовательных технологий», 2015 г</a:t>
            </a:r>
            <a:r>
              <a:rPr lang="ru-RU" sz="2000" dirty="0">
                <a:solidFill>
                  <a:srgbClr val="FFFF99"/>
                </a:solidFill>
              </a:rPr>
              <a:t>.</a:t>
            </a:r>
            <a:r>
              <a:rPr lang="ru-RU" sz="2000" dirty="0" smtClean="0">
                <a:solidFill>
                  <a:srgbClr val="FFFF99"/>
                </a:solidFill>
              </a:rPr>
              <a:t>)</a:t>
            </a:r>
            <a:endParaRPr lang="ru-RU" sz="2000" dirty="0">
              <a:solidFill>
                <a:srgbClr val="FFFF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1976" y="3711879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>
              <a:buFont typeface="Calibri" pitchFamily="34" charset="0"/>
              <a:buChar char="₋"/>
            </a:pPr>
            <a:r>
              <a:rPr lang="en-US" sz="2000" dirty="0">
                <a:solidFill>
                  <a:srgbClr val="FFFF99"/>
                </a:solidFill>
              </a:rPr>
              <a:t>I </a:t>
            </a:r>
            <a:r>
              <a:rPr lang="ru-RU" sz="2000" dirty="0">
                <a:solidFill>
                  <a:srgbClr val="FFFF99"/>
                </a:solidFill>
              </a:rPr>
              <a:t>Международный конкурс </a:t>
            </a:r>
            <a:r>
              <a:rPr lang="ru-RU" sz="2000" dirty="0" smtClean="0">
                <a:solidFill>
                  <a:srgbClr val="FFFF99"/>
                </a:solidFill>
              </a:rPr>
              <a:t>педагогических работников «Мастерство учителя» («Центр научной мысли», </a:t>
            </a:r>
            <a:r>
              <a:rPr lang="ru-RU" sz="2000" dirty="0">
                <a:solidFill>
                  <a:srgbClr val="FFFF99"/>
                </a:solidFill>
              </a:rPr>
              <a:t>2014 г</a:t>
            </a:r>
            <a:r>
              <a:rPr lang="ru-RU" sz="2000" dirty="0" smtClean="0">
                <a:solidFill>
                  <a:srgbClr val="FFFF99"/>
                </a:solidFill>
              </a:rPr>
              <a:t>.) </a:t>
            </a:r>
            <a:endParaRPr lang="ru-RU" sz="2000" dirty="0">
              <a:solidFill>
                <a:srgbClr val="FFFF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4607" y="543990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en-US" sz="2000" dirty="0">
                <a:solidFill>
                  <a:srgbClr val="FFFF99"/>
                </a:solidFill>
              </a:rPr>
              <a:t>V</a:t>
            </a:r>
            <a:r>
              <a:rPr lang="en-US" sz="2000" dirty="0" smtClean="0">
                <a:solidFill>
                  <a:srgbClr val="FFFF99"/>
                </a:solidFill>
              </a:rPr>
              <a:t> </a:t>
            </a:r>
            <a:r>
              <a:rPr lang="ru-RU" sz="2000" dirty="0" smtClean="0">
                <a:solidFill>
                  <a:srgbClr val="FFFF99"/>
                </a:solidFill>
              </a:rPr>
              <a:t>Международный конкурс работников образовательной сферы «Хрустальная сова» (НОУ «Вектор науки», 2015 </a:t>
            </a:r>
            <a:r>
              <a:rPr lang="ru-RU" sz="2000" dirty="0">
                <a:solidFill>
                  <a:srgbClr val="FFFF99"/>
                </a:solidFill>
              </a:rPr>
              <a:t>г.)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167" y="6134096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 algn="just">
              <a:buFont typeface="Calibri" pitchFamily="34" charset="0"/>
              <a:buChar char="₋"/>
            </a:pPr>
            <a:r>
              <a:rPr lang="en-US" sz="2000" dirty="0" smtClean="0">
                <a:solidFill>
                  <a:srgbClr val="FFFF99"/>
                </a:solidFill>
              </a:rPr>
              <a:t>VII </a:t>
            </a:r>
            <a:r>
              <a:rPr lang="ru-RU" sz="2000" dirty="0">
                <a:solidFill>
                  <a:srgbClr val="FFFF99"/>
                </a:solidFill>
              </a:rPr>
              <a:t>Международный конкурс </a:t>
            </a:r>
            <a:r>
              <a:rPr lang="ru-RU" sz="2000" dirty="0" smtClean="0">
                <a:solidFill>
                  <a:srgbClr val="FFFF99"/>
                </a:solidFill>
              </a:rPr>
              <a:t>учителей «Я иду на урок» («Центр научной мысли», 2015 </a:t>
            </a:r>
            <a:r>
              <a:rPr lang="ru-RU" sz="2000" dirty="0">
                <a:solidFill>
                  <a:srgbClr val="FFFF99"/>
                </a:solidFill>
              </a:rPr>
              <a:t>г</a:t>
            </a:r>
            <a:r>
              <a:rPr lang="ru-RU" sz="2000" dirty="0" smtClean="0">
                <a:solidFill>
                  <a:srgbClr val="FFFF99"/>
                </a:solidFill>
              </a:rPr>
              <a:t>.) </a:t>
            </a:r>
            <a:endParaRPr lang="ru-RU" sz="2000" dirty="0">
              <a:solidFill>
                <a:srgbClr val="FFFF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3843">
            <a:off x="4788956" y="1593608"/>
            <a:ext cx="3295663" cy="45247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8339">
            <a:off x="1922777" y="1604779"/>
            <a:ext cx="3352488" cy="459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ван\Desktop\Untitl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rmAutofit/>
          </a:bodyPr>
          <a:lstStyle/>
          <a:p>
            <a:r>
              <a:rPr lang="ru-RU" sz="3200" b="1" cap="all" dirty="0" smtClean="0">
                <a:solidFill>
                  <a:srgbClr val="FFC000"/>
                </a:solidFill>
              </a:rPr>
              <a:t>Распространение собственного опыта</a:t>
            </a:r>
            <a:endParaRPr lang="ru-RU" sz="3200" b="1" cap="all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063" y="1034545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Сборник «</a:t>
            </a:r>
            <a:r>
              <a:rPr lang="en-US" sz="2000" b="1" dirty="0" smtClean="0">
                <a:solidFill>
                  <a:schemeClr val="bg1"/>
                </a:solidFill>
              </a:rPr>
              <a:t>V</a:t>
            </a:r>
            <a:r>
              <a:rPr lang="ru-RU" sz="2000" b="1" dirty="0" smtClean="0">
                <a:solidFill>
                  <a:schemeClr val="bg1"/>
                </a:solidFill>
              </a:rPr>
              <a:t> Международная педагогическая ассамблея» 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(НИИ «Педагогики и психологии» ЧГПУ им. И. Я. Яковлева):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970" y="171330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>
              <a:buFont typeface="Calibri" pitchFamily="34" charset="0"/>
              <a:buChar char="₋"/>
            </a:pPr>
            <a:r>
              <a:rPr lang="ru-RU" dirty="0">
                <a:solidFill>
                  <a:srgbClr val="FFFF99"/>
                </a:solidFill>
              </a:rPr>
              <a:t>Формы активного обучения на уроках </a:t>
            </a:r>
            <a:r>
              <a:rPr lang="ru-RU" dirty="0" smtClean="0">
                <a:solidFill>
                  <a:srgbClr val="FFFF99"/>
                </a:solidFill>
              </a:rPr>
              <a:t>математики</a:t>
            </a:r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2064795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>
              <a:buFont typeface="Calibri" pitchFamily="34" charset="0"/>
              <a:buChar char="₋"/>
            </a:pPr>
            <a:r>
              <a:rPr lang="ru-RU" dirty="0">
                <a:solidFill>
                  <a:srgbClr val="FFFF99"/>
                </a:solidFill>
              </a:rPr>
              <a:t>Использование модульной педагогической технологии при изучении </a:t>
            </a:r>
            <a:r>
              <a:rPr lang="ru-RU" dirty="0" smtClean="0">
                <a:solidFill>
                  <a:srgbClr val="FFFF99"/>
                </a:solidFill>
              </a:rPr>
              <a:t>тригонометрии</a:t>
            </a:r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27" y="2714954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Электронный справочник «</a:t>
            </a:r>
            <a:r>
              <a:rPr lang="ru-RU" sz="2000" b="1" dirty="0" err="1" smtClean="0">
                <a:solidFill>
                  <a:schemeClr val="bg1"/>
                </a:solidFill>
              </a:rPr>
              <a:t>Информио</a:t>
            </a:r>
            <a:r>
              <a:rPr lang="ru-RU" sz="2000" b="1" dirty="0" smtClean="0">
                <a:solidFill>
                  <a:schemeClr val="bg1"/>
                </a:solidFill>
              </a:rPr>
              <a:t>»: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063" y="308287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>
              <a:buFont typeface="Calibri" pitchFamily="34" charset="0"/>
              <a:buChar char="₋"/>
            </a:pPr>
            <a:r>
              <a:rPr lang="ru-RU" dirty="0" smtClean="0">
                <a:solidFill>
                  <a:srgbClr val="FFFF99"/>
                </a:solidFill>
              </a:rPr>
              <a:t>Применение элементов модульного обучения при изучении тригонометрических уравнений</a:t>
            </a:r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1404" y="3665141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Сборник методических материалов интернет-конференции по учебной работе (Профобразование.</a:t>
            </a:r>
            <a:r>
              <a:rPr lang="en-US" sz="2000" b="1" dirty="0" smtClean="0">
                <a:solidFill>
                  <a:schemeClr val="bg1"/>
                </a:solidFill>
              </a:rPr>
              <a:t>org</a:t>
            </a:r>
            <a:r>
              <a:rPr lang="ru-RU" sz="2000" b="1" dirty="0" smtClean="0">
                <a:solidFill>
                  <a:schemeClr val="bg1"/>
                </a:solidFill>
              </a:rPr>
              <a:t>):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404" y="4276773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>
              <a:buFont typeface="Calibri" pitchFamily="34" charset="0"/>
              <a:buChar char="₋"/>
            </a:pPr>
            <a:r>
              <a:rPr lang="ru-RU" dirty="0" smtClean="0">
                <a:solidFill>
                  <a:srgbClr val="FFFF99"/>
                </a:solidFill>
              </a:rPr>
              <a:t>Организация самостоятельной работы студентов техникума (из опыта работы преподавателя математических дисциплин)</a:t>
            </a:r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4854639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СМИ «Интернет-издание Профобразование»: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6927" y="522005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>
              <a:buFont typeface="Calibri" pitchFamily="34" charset="0"/>
              <a:buChar char="₋"/>
            </a:pPr>
            <a:r>
              <a:rPr lang="ru-RU" dirty="0" smtClean="0">
                <a:solidFill>
                  <a:srgbClr val="FFFF99"/>
                </a:solidFill>
              </a:rPr>
              <a:t>Слагаемые эффективной управленческой деятельности молодого учителя</a:t>
            </a:r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004" y="5611870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Всероссийский методический интернет-портал «</a:t>
            </a:r>
            <a:r>
              <a:rPr lang="ru-RU" sz="2000" b="1" dirty="0" err="1" smtClean="0">
                <a:solidFill>
                  <a:schemeClr val="bg1"/>
                </a:solidFill>
              </a:rPr>
              <a:t>Росметод</a:t>
            </a:r>
            <a:r>
              <a:rPr lang="ru-RU" sz="2000" b="1" dirty="0" smtClean="0">
                <a:solidFill>
                  <a:schemeClr val="bg1"/>
                </a:solidFill>
              </a:rPr>
              <a:t>»: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004" y="5954793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74638">
              <a:buFont typeface="Calibri" pitchFamily="34" charset="0"/>
              <a:buChar char="₋"/>
            </a:pPr>
            <a:r>
              <a:rPr lang="ru-RU" dirty="0" smtClean="0">
                <a:solidFill>
                  <a:srgbClr val="FFFF99"/>
                </a:solidFill>
              </a:rPr>
              <a:t>Учебное пособие «Элементы комбинаторики»</a:t>
            </a:r>
            <a:endParaRPr lang="ru-RU" dirty="0">
              <a:solidFill>
                <a:srgbClr val="FFFF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88" y="1201450"/>
            <a:ext cx="2813918" cy="39769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4" y="2772500"/>
            <a:ext cx="2663244" cy="3656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47" y="2776976"/>
            <a:ext cx="2599239" cy="36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</TotalTime>
  <Words>905</Words>
  <Application>Microsoft Office PowerPoint</Application>
  <PresentationFormat>Экран (4:3)</PresentationFormat>
  <Paragraphs>114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Times New Roman</vt:lpstr>
      <vt:lpstr>Тема Office</vt:lpstr>
      <vt:lpstr>Беляева Татьяна Юрьевна</vt:lpstr>
      <vt:lpstr>ПРОФЕССИОНАЛЬНАЯ ДЕЯТЕЛЬНОСТЬ</vt:lpstr>
      <vt:lpstr>ПРОФЕССИОНАЛЬНАЯ ДЕЯТЕЛЬНОСТЬ</vt:lpstr>
      <vt:lpstr>Профессиональная позиция</vt:lpstr>
      <vt:lpstr>ПРОФЕССИОНАЛЬНАЯ ПОЗИЦИЯ</vt:lpstr>
      <vt:lpstr>Владение современными образовательными Технологиями</vt:lpstr>
      <vt:lpstr>Владение современными образовательными Технологиями</vt:lpstr>
      <vt:lpstr>Личный вклад  в повышение качества образования</vt:lpstr>
      <vt:lpstr>Распространение собственного опыта</vt:lpstr>
      <vt:lpstr>Личный сайт</vt:lpstr>
      <vt:lpstr>ПОДГОТОВКА ОБУЧАЮЩИХСЯ  К ОЛИМПИАДАМ И КОНКУРСАМ</vt:lpstr>
      <vt:lpstr>ПОДГОТОВКА ОБУЧАЮЩИХСЯ  К  ОЛИМПИАДАМ И КОНКУРСАМ </vt:lpstr>
      <vt:lpstr>Результативность  профессиональной деятельности</vt:lpstr>
      <vt:lpstr>ДИНАМИКА успеваемости первокурсников  в первом семестре 2015-2016 учебного года</vt:lpstr>
      <vt:lpstr>ПРЕДМЕТНЫЕ ДОСТИЖЕНИЯ ОБУЧАЮЩИХСЯ</vt:lpstr>
      <vt:lpstr>Курсы повышения квалификации</vt:lpstr>
      <vt:lpstr>Профессиональные заслуги</vt:lpstr>
      <vt:lpstr>Почему мне нравится работать преподавателем</vt:lpstr>
      <vt:lpstr>Фотомозаика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user</cp:lastModifiedBy>
  <cp:revision>111</cp:revision>
  <dcterms:created xsi:type="dcterms:W3CDTF">2012-08-06T16:41:58Z</dcterms:created>
  <dcterms:modified xsi:type="dcterms:W3CDTF">2016-02-13T16:43:58Z</dcterms:modified>
</cp:coreProperties>
</file>