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8"/>
  </p:notesMasterIdLst>
  <p:sldIdLst>
    <p:sldId id="256" r:id="rId4"/>
    <p:sldId id="266" r:id="rId5"/>
    <p:sldId id="290" r:id="rId6"/>
    <p:sldId id="287" r:id="rId7"/>
    <p:sldId id="291" r:id="rId8"/>
    <p:sldId id="295" r:id="rId9"/>
    <p:sldId id="292" r:id="rId10"/>
    <p:sldId id="257" r:id="rId11"/>
    <p:sldId id="275" r:id="rId12"/>
    <p:sldId id="268" r:id="rId13"/>
    <p:sldId id="272" r:id="rId14"/>
    <p:sldId id="273" r:id="rId15"/>
    <p:sldId id="274" r:id="rId16"/>
    <p:sldId id="260" r:id="rId17"/>
    <p:sldId id="276" r:id="rId18"/>
    <p:sldId id="277" r:id="rId19"/>
    <p:sldId id="278" r:id="rId20"/>
    <p:sldId id="283" r:id="rId21"/>
    <p:sldId id="284" r:id="rId22"/>
    <p:sldId id="258" r:id="rId23"/>
    <p:sldId id="259" r:id="rId24"/>
    <p:sldId id="297" r:id="rId25"/>
    <p:sldId id="261" r:id="rId26"/>
    <p:sldId id="26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539" autoAdjust="0"/>
  </p:normalViewPr>
  <p:slideViewPr>
    <p:cSldViewPr>
      <p:cViewPr varScale="1">
        <p:scale>
          <a:sx n="103" d="100"/>
          <a:sy n="103" d="100"/>
        </p:scale>
        <p:origin x="2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6428C-26AD-431C-8F28-ABC821B1898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BF37-6212-48BB-904B-4E76BEB5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BF37-6212-48BB-904B-4E76BEB5C29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9F900-57C6-476C-AD44-132FA3BBB11A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28236-6044-4A66-ABB6-5DE25403FE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40FBD-D932-4957-93BD-763FBDC5619F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BEF3-4F9A-4F75-BDDB-102AA91F8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0450-E000-4B75-9CA5-54E95C0039A1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A79D0-8B4D-4D0F-BED4-6E634772B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9F900-57C6-476C-AD44-132FA3BBB11A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28236-6044-4A66-ABB6-5DE25403FE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FC5EF-ACBF-4D39-B9E2-044567817BF6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91057-C95C-4AD3-9172-AB0C08926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1357B-B441-4D6E-876B-5B92EF2137FD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CD183-52BD-4436-BE90-0EA6C6239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90B38-F896-4335-BD3E-0D585758700A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7B9A-59E7-49EF-AE6D-83CDE2D8F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C229-2FBA-42FE-8275-971317178CFC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4BB1E-F3DF-4BB8-99B4-5D6921ABE4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BB400-48BE-4278-8F41-473BC1EA5CBE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4F42F-B75B-40FB-882A-A9FEFE05E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76240-9A75-4B91-892C-97B1CD23CE0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822D-9C1B-4186-8421-AAA9B8393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B2A2B-1324-4C29-BC23-503FD8E4741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B014-81A4-4672-A686-890D42EEBB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FC5EF-ACBF-4D39-B9E2-044567817BF6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91057-C95C-4AD3-9172-AB0C08926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E93D4-AE3E-4210-9C88-C52A931BD81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DE06F-63EF-456B-AAAC-2358940410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40FBD-D932-4957-93BD-763FBDC5619F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BEF3-4F9A-4F75-BDDB-102AA91F8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0450-E000-4B75-9CA5-54E95C0039A1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A79D0-8B4D-4D0F-BED4-6E634772B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9F900-57C6-476C-AD44-132FA3BBB11A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28236-6044-4A66-ABB6-5DE25403FE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FC5EF-ACBF-4D39-B9E2-044567817BF6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91057-C95C-4AD3-9172-AB0C08926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1357B-B441-4D6E-876B-5B92EF2137FD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CD183-52BD-4436-BE90-0EA6C6239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90B38-F896-4335-BD3E-0D585758700A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7B9A-59E7-49EF-AE6D-83CDE2D8F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C229-2FBA-42FE-8275-971317178CFC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4BB1E-F3DF-4BB8-99B4-5D6921ABE4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BB400-48BE-4278-8F41-473BC1EA5CBE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4F42F-B75B-40FB-882A-A9FEFE05E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76240-9A75-4B91-892C-97B1CD23CE0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822D-9C1B-4186-8421-AAA9B8393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1357B-B441-4D6E-876B-5B92EF2137FD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CD183-52BD-4436-BE90-0EA6C6239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B2A2B-1324-4C29-BC23-503FD8E4741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B014-81A4-4672-A686-890D42EEBB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E93D4-AE3E-4210-9C88-C52A931BD81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DE06F-63EF-456B-AAAC-2358940410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40FBD-D932-4957-93BD-763FBDC5619F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BEF3-4F9A-4F75-BDDB-102AA91F8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0450-E000-4B75-9CA5-54E95C0039A1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A79D0-8B4D-4D0F-BED4-6E634772B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90B38-F896-4335-BD3E-0D585758700A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7B9A-59E7-49EF-AE6D-83CDE2D8F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C229-2FBA-42FE-8275-971317178CFC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4BB1E-F3DF-4BB8-99B4-5D6921ABE4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BB400-48BE-4278-8F41-473BC1EA5CBE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4F42F-B75B-40FB-882A-A9FEFE05E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76240-9A75-4B91-892C-97B1CD23CE0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822D-9C1B-4186-8421-AAA9B8393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B2A2B-1324-4C29-BC23-503FD8E4741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B014-81A4-4672-A686-890D42EEBB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E93D4-AE3E-4210-9C88-C52A931BD818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DE06F-63EF-456B-AAAC-2358940410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2B8FE22-016F-4D3B-8F07-5707B5321EB5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8AAF2B-F0D7-42FC-A4CA-32D0F83AFC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B8FE22-016F-4D3B-8F07-5707B5321EB5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8AAF2B-F0D7-42FC-A4CA-32D0F83AFC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2B8FE22-016F-4D3B-8F07-5707B5321EB5}" type="datetimeFigureOut">
              <a:rPr lang="ru-RU" smtClean="0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8AAF2B-F0D7-42FC-A4CA-32D0F83AFC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Admin\Рабочий стол\Презентация\Сама призентация\programmist-pk.jpg"/>
          <p:cNvPicPr>
            <a:picLocks noChangeAspect="1" noChangeArrowheads="1"/>
          </p:cNvPicPr>
          <p:nvPr/>
        </p:nvPicPr>
        <p:blipFill>
          <a:blip r:embed="rId2">
            <a:lum bright="-26000"/>
          </a:blip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4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Admin\Рабочий стол\Презентация\Сама призентация\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Условно программистов можно разделить на три категории:</a:t>
            </a:r>
          </a:p>
        </p:txBody>
      </p:sp>
    </p:spTree>
  </p:cSld>
  <p:clrMapOvr>
    <a:masterClrMapping/>
  </p:clrMapOvr>
  <p:transition advTm="656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Admin\Рабочий стол\Презентация\Сама призентация\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Условно программистов можно разделить на три категории:</a:t>
            </a:r>
          </a:p>
        </p:txBody>
      </p:sp>
      <p:pic>
        <p:nvPicPr>
          <p:cNvPr id="13316" name="Picture 2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071802" y="1643050"/>
            <a:ext cx="58515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Содержимое 2"/>
          <p:cNvSpPr>
            <a:spLocks noGrp="1"/>
          </p:cNvSpPr>
          <p:nvPr>
            <p:ph idx="1"/>
          </p:nvPr>
        </p:nvSpPr>
        <p:spPr>
          <a:xfrm>
            <a:off x="3286125" y="1500188"/>
            <a:ext cx="5572125" cy="16430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Прикладные программисты занимаются разработкой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программного обеспечения, необходимого для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работы организации. Например, сюда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можно отнести программистов 1С.</a:t>
            </a:r>
          </a:p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ransition advTm="1490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Admin\Рабочий стол\Презентация\Сама призентация\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Условно программистов можно разделить на три категории:</a:t>
            </a:r>
          </a:p>
        </p:txBody>
      </p:sp>
      <p:pic>
        <p:nvPicPr>
          <p:cNvPr id="14340" name="Picture 2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071802" y="1714488"/>
            <a:ext cx="58515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42875" y="3286125"/>
            <a:ext cx="6215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214313" y="3357563"/>
            <a:ext cx="6072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</a:rPr>
              <a:t>Системные программисты разрабатывают операционные системы, интерфейсы к распределенным базам данных, работают с сетями. Специалисты этой категории являются самыми редкими и высокооплачиваемыми.</a:t>
            </a:r>
          </a:p>
          <a:p>
            <a:endParaRPr lang="ru-RU"/>
          </a:p>
        </p:txBody>
      </p:sp>
      <p:sp>
        <p:nvSpPr>
          <p:cNvPr id="14341" name="Содержимое 2"/>
          <p:cNvSpPr>
            <a:spLocks noGrp="1"/>
          </p:cNvSpPr>
          <p:nvPr>
            <p:ph idx="1"/>
          </p:nvPr>
        </p:nvSpPr>
        <p:spPr>
          <a:xfrm>
            <a:off x="3286125" y="1500188"/>
            <a:ext cx="5572125" cy="16430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Прикладные программисты занимаются разработкой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программного обеспечения, необходимого для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работы организации. Например, сюда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можно отнести программистов 1С.</a:t>
            </a:r>
          </a:p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ransition advTm="12281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Admin\Рабочий стол\Презентация\Сама призентация\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Условно программистов можно разделить на три категории:</a:t>
            </a:r>
          </a:p>
        </p:txBody>
      </p:sp>
      <p:pic>
        <p:nvPicPr>
          <p:cNvPr id="15364" name="Picture 2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143240" y="1714488"/>
            <a:ext cx="58515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42875" y="3286125"/>
            <a:ext cx="6215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214313" y="3357563"/>
            <a:ext cx="6072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b="1" dirty="0">
                <a:solidFill>
                  <a:schemeClr val="bg1"/>
                </a:solidFill>
              </a:rPr>
              <a:t>Системные программисты разрабатывают операционные системы, интерфейсы к распределенным базам данных, работают с сетями. Специалисты этой категории являются самыми редкими и высокооплачиваемыми.</a:t>
            </a:r>
          </a:p>
          <a:p>
            <a:endParaRPr lang="ru-RU" dirty="0"/>
          </a:p>
        </p:txBody>
      </p:sp>
      <p:pic>
        <p:nvPicPr>
          <p:cNvPr id="15368" name="Picture 4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2071670" y="5000636"/>
            <a:ext cx="6858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2286000" y="5000625"/>
            <a:ext cx="6572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b="1" dirty="0">
                <a:solidFill>
                  <a:schemeClr val="bg1"/>
                </a:solidFill>
              </a:rPr>
              <a:t>Web-программисты имеют дело с сетями, но, как правило, с глобальными, такими, как </a:t>
            </a:r>
            <a:r>
              <a:rPr lang="ru-RU" b="1" dirty="0" err="1">
                <a:solidFill>
                  <a:schemeClr val="bg1"/>
                </a:solidFill>
              </a:rPr>
              <a:t>Internet</a:t>
            </a:r>
            <a:r>
              <a:rPr lang="ru-RU" b="1" dirty="0">
                <a:solidFill>
                  <a:schemeClr val="bg1"/>
                </a:solidFill>
              </a:rPr>
              <a:t>. Они пишут web-интерфейсы к базам данных, создают динамические web-страницы и т.п.</a:t>
            </a:r>
          </a:p>
          <a:p>
            <a:endParaRPr lang="ru-RU" dirty="0"/>
          </a:p>
        </p:txBody>
      </p:sp>
      <p:sp>
        <p:nvSpPr>
          <p:cNvPr id="15365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786448" cy="16430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ru-RU" sz="2300" b="1" dirty="0" smtClean="0">
                <a:solidFill>
                  <a:schemeClr val="bg1"/>
                </a:solidFill>
                <a:latin typeface="Arial" charset="0"/>
              </a:rPr>
              <a:t>Прикладные программисты занимаются разработкой программного обеспечения, необходимого для  работы организации. Например, сюда можно отнести программистов 1С.</a:t>
            </a:r>
          </a:p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ransition advTm="9141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Admin\Рабочий стол\Презентация\Сама призентация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0005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smtClean="0"/>
              <a:t>Личные качества  программиста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Какими же качествами должен обладать программист?</a:t>
            </a:r>
          </a:p>
        </p:txBody>
      </p:sp>
    </p:spTree>
  </p:cSld>
  <p:clrMapOvr>
    <a:masterClrMapping/>
  </p:clrMapOvr>
  <p:transition advTm="2125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dmin\Рабочий стол\Презентация\Сама призентация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0005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smtClean="0"/>
              <a:t>Личные качества  программиста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Прежде всего, программист должен обладать терпением и выдержкой. Эти качества совершенно незаменимы в его работе.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313" y="1571625"/>
            <a:ext cx="314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Терпение,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выдержка</a:t>
            </a:r>
          </a:p>
        </p:txBody>
      </p:sp>
    </p:spTree>
  </p:cSld>
  <p:clrMapOvr>
    <a:masterClrMapping/>
  </p:clrMapOvr>
  <p:transition spd="med" advTm="32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Documents and Settings\Admin\Рабочий стол\Презентация\Сама призентация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0005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smtClean="0"/>
              <a:t>Личные качества  программиста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786188"/>
            <a:ext cx="8229600" cy="2339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Программирование, бурно развивающаяся область, поэтому нужно уметь быстро адаптироваться и постоянно изучать что-то новое.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313" y="1571625"/>
            <a:ext cx="314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Терпение,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выдержка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571625"/>
            <a:ext cx="314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Тяга к совершенствованию</a:t>
            </a:r>
          </a:p>
          <a:p>
            <a:pPr algn="ctr">
              <a:defRPr/>
            </a:pPr>
            <a:r>
              <a:rPr lang="ru-RU" sz="2000" dirty="0">
                <a:latin typeface="+mn-lt"/>
              </a:rPr>
              <a:t>своих навыков</a:t>
            </a:r>
          </a:p>
        </p:txBody>
      </p:sp>
    </p:spTree>
  </p:cSld>
  <p:clrMapOvr>
    <a:masterClrMapping/>
  </p:clrMapOvr>
  <p:transition spd="med" advTm="84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Admin\Рабочий стол\Презентация\Сама призентация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0005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smtClean="0"/>
              <a:t>Личные качества  программиста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33997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Умение объективно оценивать возможности технологий и их использование в каждом конкретном случае. Чтобы не получалось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</a:t>
            </a:r>
            <a:r>
              <a:rPr lang="ru-RU" dirty="0" smtClean="0"/>
              <a:t>так, что дрова пилятся с применением новейших лазерных разработок.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313" y="1571625"/>
            <a:ext cx="314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Терпение,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выдержка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571625"/>
            <a:ext cx="314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Тяга к совершенствованию</a:t>
            </a:r>
          </a:p>
          <a:p>
            <a:pPr algn="ctr">
              <a:defRPr/>
            </a:pPr>
            <a:r>
              <a:rPr lang="ru-RU" sz="2000" dirty="0">
                <a:latin typeface="+mn-lt"/>
              </a:rPr>
              <a:t>своих навыков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928938" y="2643188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Уметь объективно оценивать ситуацию</a:t>
            </a:r>
          </a:p>
        </p:txBody>
      </p:sp>
    </p:spTree>
  </p:cSld>
  <p:clrMapOvr>
    <a:masterClrMapping/>
  </p:clrMapOvr>
  <p:transition spd="med" advTm="165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trudovaya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642974" y="0"/>
            <a:ext cx="10414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4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Documents and Settings\Admin\Рабочий стол\trudovaya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42974" y="0"/>
            <a:ext cx="10414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500" y="274638"/>
            <a:ext cx="58293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Места работы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143250" y="3143250"/>
            <a:ext cx="2543175" cy="714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IT-компании</a:t>
            </a:r>
          </a:p>
        </p:txBody>
      </p:sp>
      <p:pic>
        <p:nvPicPr>
          <p:cNvPr id="18440" name="Picture 8" descr="C:\Documents and Settings\Admin\Рабочий стол\Презентация\Сама призентация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14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Documents and Settings\Admin\Рабочий стол\Презентация\Сама призентация\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643188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Documents and Settings\Admin\Рабочий стол\Презентация\Сама призентация\kak-dogovoritsja-ban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643438"/>
            <a:ext cx="24622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71813" y="1285875"/>
            <a:ext cx="5000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Научно-Исследовательские центры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000375" y="4929188"/>
            <a:ext cx="55006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Организации, которые в своей структуре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подразумевают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отделы программистов.</a:t>
            </a:r>
          </a:p>
        </p:txBody>
      </p:sp>
    </p:spTree>
    <p:custDataLst>
      <p:tags r:id="rId1"/>
    </p:custDataLst>
  </p:cSld>
  <p:clrMapOvr>
    <a:masterClrMapping/>
  </p:clrMapOvr>
  <p:transition advTm="98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Admin\Рабочий стол\Презентация\Сама призентация\programmist-pk.jpg"/>
          <p:cNvPicPr>
            <a:picLocks noChangeAspect="1" noChangeArrowheads="1"/>
          </p:cNvPicPr>
          <p:nvPr/>
        </p:nvPicPr>
        <p:blipFill>
          <a:blip r:embed="rId2">
            <a:lum bright="-26000"/>
          </a:blip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 rot="2264224">
            <a:off x="831850" y="3360738"/>
            <a:ext cx="75406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latin typeface="AGBengaly" pitchFamily="2" charset="0"/>
              </a:rPr>
              <a:t>Профессия программист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5214950"/>
            <a:ext cx="3571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i="1" dirty="0" err="1" smtClean="0">
                <a:solidFill>
                  <a:schemeClr val="bg1">
                    <a:lumMod val="95000"/>
                  </a:schemeClr>
                </a:solidFill>
              </a:rPr>
              <a:t>Бенюх</a:t>
            </a: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</a:rPr>
              <a:t> Полина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, 8 Б класс,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МБ НОУ «Гимназия №48»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Руководитель:</a:t>
            </a:r>
          </a:p>
          <a:p>
            <a:pPr>
              <a:defRPr/>
            </a:pP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</a:rPr>
              <a:t>Сальникова Александра Владимировна, </a:t>
            </a:r>
          </a:p>
          <a:p>
            <a:pPr>
              <a:defRPr/>
            </a:pP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</a:rPr>
              <a:t>учитель информатики</a:t>
            </a:r>
            <a:endParaRPr lang="ru-RU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1875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Admin\Рабочий стол\Презентация\Сама призентация\big_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690932" cy="27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900750" cy="714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Плюсы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643470" cy="1643074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высокий спрос на рынке труда;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высокая заработная плата;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программист -преимущественно творческая профессия.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876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Первой ступенькой карьеры может стать должность программиста-стажера. Крупные IT-компании часто публикуют подобные вакансии. Необходимо иметь хорошую теоретическую подготовку, желательно знать языки высокого уровня (C++, VB, VFP, C#, VB. </a:t>
            </a:r>
            <a:r>
              <a:rPr lang="ru-RU" sz="1600" dirty="0" err="1" smtClean="0"/>
              <a:t>Net</a:t>
            </a:r>
            <a:r>
              <a:rPr lang="ru-RU" sz="1600" dirty="0" smtClean="0"/>
              <a:t>.). Зарплата стажера – около $ 1000. Штатный программист в компании среднего уровня (не IT) получает до $ 1500-1800, чуть больше – в организации, связанной с массовой разработкой ПО. Зарплата ведущего программиста – $ 2500-3000. Следующая ступень – руководитель IT-отдела. К необходимым знаниям добавляется обязательный опыт работы, владение иностранным языком, навыки управления персоналом и др., а заработок может достигать $ 4000. Хороший программист может стать руководителем крупного проекта по разработке ПО, и тут уровень доходов достигает $ 5000 и выше.</a:t>
            </a:r>
            <a:endParaRPr lang="ru-RU" sz="1600" dirty="0"/>
          </a:p>
        </p:txBody>
      </p:sp>
    </p:spTree>
  </p:cSld>
  <p:clrMapOvr>
    <a:masterClrMapping/>
  </p:clrMapOvr>
  <p:transition advTm="33453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Documents and Settings\Admin\Рабочий стол\2687-7267d0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27622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58072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Минусы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85860"/>
            <a:ext cx="5429288" cy="33575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случается работать в авральном режиме;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за компьютером плохо сказывается на здоровье;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здесь находится место рутине;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профессия накладывает  отпечаток на характер.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1265" name="Picture 1" descr="C:\Documents and Settings\Сальникова_\Мои документы\Информатика\картинки комп и СМИ\49682171_Kompyuternuye_prikoluy_v_kartink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90118"/>
            <a:ext cx="2071702" cy="1959720"/>
          </a:xfrm>
          <a:prstGeom prst="rect">
            <a:avLst/>
          </a:prstGeom>
          <a:noFill/>
        </p:spPr>
      </p:pic>
      <p:pic>
        <p:nvPicPr>
          <p:cNvPr id="11268" name="Picture 4" descr="C:\Documents and Settings\Сальникова_\Мои документы\Информатика\картинки комп и СМИ\computer_prikols_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357694"/>
            <a:ext cx="2524116" cy="1893087"/>
          </a:xfrm>
          <a:prstGeom prst="rect">
            <a:avLst/>
          </a:prstGeom>
          <a:noFill/>
        </p:spPr>
      </p:pic>
      <p:pic>
        <p:nvPicPr>
          <p:cNvPr id="1026" name="Picture 2" descr="C:\Documents and Settings\Сальникова_\Мои документы\Информатика\картинки комп и СМИ\1253248058_rk1tuxkg39r8yip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357694"/>
            <a:ext cx="2143140" cy="1926025"/>
          </a:xfrm>
          <a:prstGeom prst="rect">
            <a:avLst/>
          </a:prstGeom>
          <a:noFill/>
        </p:spPr>
      </p:pic>
    </p:spTree>
  </p:cSld>
  <p:clrMapOvr>
    <a:masterClrMapping/>
  </p:clrMapOvr>
  <p:transition advTm="1636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57364"/>
            <a:ext cx="5857916" cy="37862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7200" dirty="0" smtClean="0"/>
              <a:t>Некоторые программисты </a:t>
            </a:r>
            <a:r>
              <a:rPr lang="ru-RU" sz="7200" dirty="0"/>
              <a:t>предпочитают не работать в штате компании, а быть </a:t>
            </a:r>
            <a:r>
              <a:rPr lang="ru-RU" sz="7200" b="1" i="1" dirty="0" err="1"/>
              <a:t>фрилансерами</a:t>
            </a:r>
            <a:r>
              <a:rPr lang="ru-RU" sz="7200" dirty="0"/>
              <a:t> (т. е. «свободными художниками») и выполнять разовые заказы, не выходя из дома. </a:t>
            </a:r>
            <a:endParaRPr lang="ru-RU" sz="7200" dirty="0" smtClean="0"/>
          </a:p>
          <a:p>
            <a:pPr>
              <a:buNone/>
            </a:pPr>
            <a:r>
              <a:rPr lang="ru-RU" sz="7200" b="1" i="1" dirty="0" err="1" smtClean="0"/>
              <a:t>Фрилансер</a:t>
            </a:r>
            <a:r>
              <a:rPr lang="ru-RU" sz="7200" dirty="0" smtClean="0"/>
              <a:t> </a:t>
            </a:r>
            <a:r>
              <a:rPr lang="ru-RU" sz="7200" dirty="0"/>
              <a:t>получает вознаграждение, напрямую зависящее от сложности проекта. За типовое задание, выполнение которого занимает два-три дня, можно получить $ 300-500. Верхняя граница оплаты может быть абсолютно любой ($ 3000 и выше). Плюс этого способа работы в том, что можно одновременно выполнять несколько заданий разных работодателей, зарабатывая, таким образом, намного больше.</a:t>
            </a:r>
          </a:p>
          <a:p>
            <a:endParaRPr lang="ru-RU" dirty="0"/>
          </a:p>
        </p:txBody>
      </p:sp>
      <p:pic>
        <p:nvPicPr>
          <p:cNvPr id="6" name="Picture 3" descr="C:\Documents and Settings\Сальникова_\Мои документы\Информатика\картинки комп и СМИ\45880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286388"/>
            <a:ext cx="2413017" cy="1357322"/>
          </a:xfrm>
          <a:prstGeom prst="rect">
            <a:avLst/>
          </a:prstGeom>
          <a:noFill/>
        </p:spPr>
      </p:pic>
      <p:pic>
        <p:nvPicPr>
          <p:cNvPr id="8" name="Picture 2" descr="C:\Documents and Settings\Сальникова_\Мои документы\Информатика\картинки комп и СМИ\418897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477762" cy="1548601"/>
          </a:xfrm>
          <a:prstGeom prst="rect">
            <a:avLst/>
          </a:prstGeom>
          <a:noFill/>
        </p:spPr>
      </p:pic>
      <p:pic>
        <p:nvPicPr>
          <p:cNvPr id="55301" name="Picture 5" descr="C:\Documents and Settings\Сальникова_\Мои документы\Информатика\картинки комп и СМИ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1785936" cy="2041070"/>
          </a:xfrm>
          <a:prstGeom prst="rect">
            <a:avLst/>
          </a:prstGeom>
          <a:noFill/>
        </p:spPr>
      </p:pic>
      <p:pic>
        <p:nvPicPr>
          <p:cNvPr id="55302" name="Picture 6" descr="C:\Documents and Settings\Сальникова_\Мои документы\Информатика\картинки комп и СМИ\computer_prikols_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14290"/>
            <a:ext cx="1733565" cy="1723163"/>
          </a:xfrm>
          <a:prstGeom prst="rect">
            <a:avLst/>
          </a:prstGeom>
          <a:noFill/>
        </p:spPr>
      </p:pic>
    </p:spTree>
  </p:cSld>
  <p:clrMapOvr>
    <a:masterClrMapping/>
  </p:clrMapOvr>
  <p:transition advTm="8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C:\Documents and Settings\Admin\Рабочий стол\education_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60977">
            <a:off x="625783" y="282030"/>
            <a:ext cx="7786687" cy="622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394161">
            <a:off x="1494290" y="1622540"/>
            <a:ext cx="28914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274638" algn="ctr" eaLnBrk="1" hangingPunct="1">
              <a:buFont typeface="Wingdings 2" pitchFamily="18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Будучи специалистом,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программист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специализируется на предметной области, которая охватывает знания, навыки и умения, которыми способен качественно овладеть один человек. </a:t>
            </a:r>
          </a:p>
          <a:p>
            <a:pPr marL="88900" indent="274638" algn="ctr" eaLnBrk="1" hangingPunct="1">
              <a:buFont typeface="Wingdings 2" pitchFamily="18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Широта предметной области и качество навыков для программиста индивидуальны. </a:t>
            </a:r>
            <a:endParaRPr lang="en-US" sz="1600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331998">
            <a:off x="4855764" y="1489481"/>
            <a:ext cx="1928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Они зависят от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трудового опыта, образования, интеллекта, врождённых наклонностей, силы воли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конъюнктуры вакансий                       программистов</a:t>
            </a:r>
            <a:endParaRPr lang="ru-RU" dirty="0"/>
          </a:p>
        </p:txBody>
      </p:sp>
    </p:spTree>
  </p:cSld>
  <p:clrMapOvr>
    <a:masterClrMapping/>
  </p:clrMapOvr>
  <p:transition advTm="23735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Admin\Рабочий стол\Презентация\Сама призентация\Blue-Screen-of-Death-Windows_XP_BSOD.pn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  <p:custDataLst>
      <p:tags r:id="rId1"/>
    </p:custDataLst>
  </p:cSld>
  <p:clrMapOvr>
    <a:masterClrMapping/>
  </p:clrMapOvr>
  <p:transition spd="med" advTm="35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ic_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571868" y="500042"/>
            <a:ext cx="50720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FF0000"/>
                </a:solidFill>
              </a:rPr>
              <a:t>На заседании Совета безопасности Российской Федерации по стратегическим информационным технологиям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Дмитрий </a:t>
            </a:r>
            <a:r>
              <a:rPr lang="ru-RU" b="1" dirty="0">
                <a:solidFill>
                  <a:srgbClr val="FF0000"/>
                </a:solidFill>
              </a:rPr>
              <a:t>Анатольевич Медведев заявил о необходимости дальнейшего развития компьютерных технологий.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500166" y="4143381"/>
            <a:ext cx="43577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И что весьма </a:t>
            </a:r>
            <a:r>
              <a:rPr lang="ru-RU" b="1" i="1" dirty="0" smtClean="0">
                <a:solidFill>
                  <a:srgbClr val="FF0000"/>
                </a:solidFill>
              </a:rPr>
              <a:t>примечательно: </a:t>
            </a:r>
            <a:r>
              <a:rPr lang="ru-RU" b="1" i="1" dirty="0">
                <a:solidFill>
                  <a:srgbClr val="FF0000"/>
                </a:solidFill>
              </a:rPr>
              <a:t>российское образование программистов считается одним из самых </a:t>
            </a:r>
            <a:r>
              <a:rPr lang="ru-RU" b="1" i="1" dirty="0" smtClean="0">
                <a:solidFill>
                  <a:srgbClr val="FF0000"/>
                </a:solidFill>
              </a:rPr>
              <a:t>лучших.  Наших специалистов </a:t>
            </a:r>
            <a:r>
              <a:rPr lang="ru-RU" b="1" i="1" dirty="0">
                <a:solidFill>
                  <a:srgbClr val="FF0000"/>
                </a:solidFill>
              </a:rPr>
              <a:t>ценят во всём мире.</a:t>
            </a:r>
          </a:p>
          <a:p>
            <a:endParaRPr lang="ru-RU" dirty="0"/>
          </a:p>
        </p:txBody>
      </p:sp>
      <p:pic>
        <p:nvPicPr>
          <p:cNvPr id="7174" name="Picture 9" descr="C:\Documents and Settings\Admin\Рабочий стол\Russian_Feder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0"/>
            <a:ext cx="2295514" cy="22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34" y="2643182"/>
            <a:ext cx="59293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Область информационных технологий и программирования является очень приоритетной для Российской Федерации. </a:t>
            </a:r>
          </a:p>
        </p:txBody>
      </p:sp>
    </p:spTree>
  </p:cSld>
  <p:clrMapOvr>
    <a:masterClrMapping/>
  </p:clrMapOvr>
  <p:transition spd="med" advTm="3173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571472" y="571480"/>
            <a:ext cx="307180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Программист</a:t>
            </a:r>
            <a:r>
              <a:rPr lang="ru-RU" sz="2400" dirty="0">
                <a:solidFill>
                  <a:srgbClr val="0070C0"/>
                </a:solidFill>
              </a:rPr>
              <a:t> – </a:t>
            </a:r>
          </a:p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одна из самых востребованных и высокооплачиваемых профессий в России</a:t>
            </a:r>
          </a:p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наше время. </a:t>
            </a:r>
          </a:p>
          <a:p>
            <a:endParaRPr lang="ru-RU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929190" y="3786190"/>
            <a:ext cx="3643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Спрос на рынке труда на программистов высокий, но и конкуренция соответствующая. </a:t>
            </a:r>
          </a:p>
          <a:p>
            <a:r>
              <a:rPr lang="ru-RU" dirty="0">
                <a:solidFill>
                  <a:srgbClr val="FFC000"/>
                </a:solidFill>
              </a:rPr>
              <a:t>Найти интересную и высокооплачиваемую работу </a:t>
            </a:r>
            <a:r>
              <a:rPr lang="ru-RU" dirty="0" smtClean="0">
                <a:solidFill>
                  <a:srgbClr val="FFC000"/>
                </a:solidFill>
              </a:rPr>
              <a:t>удастся </a:t>
            </a:r>
            <a:r>
              <a:rPr lang="ru-RU" dirty="0">
                <a:solidFill>
                  <a:srgbClr val="FFC000"/>
                </a:solidFill>
              </a:rPr>
              <a:t>только в том случае, если вы знаете свое дело </a:t>
            </a:r>
            <a:r>
              <a:rPr lang="ru-RU" b="1" dirty="0">
                <a:solidFill>
                  <a:srgbClr val="FFC000"/>
                </a:solidFill>
              </a:rPr>
              <a:t>«на отлично».</a:t>
            </a:r>
          </a:p>
        </p:txBody>
      </p:sp>
      <p:pic>
        <p:nvPicPr>
          <p:cNvPr id="4" name="Рисунок 3" descr="с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00042"/>
            <a:ext cx="3857652" cy="2584627"/>
          </a:xfrm>
          <a:prstGeom prst="rect">
            <a:avLst/>
          </a:prstGeom>
        </p:spPr>
      </p:pic>
      <p:pic>
        <p:nvPicPr>
          <p:cNvPr id="6" name="Picture 13" descr="IMG_3942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500034" y="3786190"/>
            <a:ext cx="3643338" cy="25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81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500042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Программист: гений поневоле.</a:t>
            </a:r>
            <a:endParaRPr kumimoji="0" lang="ru-RU" sz="2400" b="1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его голове цифры, алгоритмы и оригинальные идеи складываются в полезные, простые и доступные программы, способные облегчить жизнь миллионам пользователей персональных компьютеров.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19459" name="Picture 3" descr="C:\Documents and Settings\Сальникова_\Мои документы\Информатика\картинки комп и СМИ\1982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3641173" cy="31075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3857628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Хорошим стартом карьеры может стать присоединение к группе программистов при разработке какого-либо проекта. Крупные проекты часто привлекают внимание западных компаний, которые «перекупают» российских программистов.</a:t>
            </a:r>
            <a:endParaRPr lang="ru-RU" dirty="0"/>
          </a:p>
        </p:txBody>
      </p:sp>
      <p:pic>
        <p:nvPicPr>
          <p:cNvPr id="10" name="Picture 12" descr="Рисунок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71678"/>
            <a:ext cx="2143140" cy="159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23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00760" y="6643710"/>
            <a:ext cx="2686040" cy="212950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Проблема утечки мозгов </a:t>
            </a:r>
            <a:r>
              <a:rPr lang="ru-RU" sz="32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– это проблема организации, которая не может предоставить хорошие условия труда и зарплату для программиста. Мозги у программиста никуда не утекают, потому выбор перспективной и высокооплачиваемой работы в пользу патриотических и других чувств, подтверждает наличие этих самых мозгов.</a:t>
            </a:r>
            <a:endParaRPr lang="ru-RU" sz="32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214290"/>
            <a:ext cx="464347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«утечки мозгов»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профессии – одна из самых острых. Впрочем, и в России сегодня у программистов работы предостаточно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нужны как отечественным компаниям-разработчикам программного обеспечения, так и любой фирме, где существует компьютерная сеть и необходимо адаптировать и настраивать ПО для нужд организации.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лидерам рынка IT в России можно отнести «Лабораторию Касперского»,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R-Style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ЛАНИТ, EPAM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071942"/>
            <a:ext cx="5786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Проблема утечки мозгов </a:t>
            </a:r>
            <a:r>
              <a:rPr lang="ru-RU" dirty="0" smtClean="0"/>
              <a:t>– это проблема организации, которая не может предоставить хорошие условия труда и зарплату для программиста. Мозги у программиста никуда не утекают, потому выбор перспективной и высокооплачиваемой работы в пользу патриотических и других чувств, подтверждает наличие этих самых мозгов.</a:t>
            </a:r>
            <a:endParaRPr lang="ru-RU" dirty="0"/>
          </a:p>
        </p:txBody>
      </p:sp>
      <p:pic>
        <p:nvPicPr>
          <p:cNvPr id="9" name="Picture 8" descr="1195034041_o_ljubvi_i_stihi1161185907_i_1619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292483" cy="3198794"/>
          </a:xfrm>
          <a:prstGeom prst="rect">
            <a:avLst/>
          </a:prstGeom>
          <a:noFill/>
        </p:spPr>
      </p:pic>
      <p:pic>
        <p:nvPicPr>
          <p:cNvPr id="11" name="Picture 2" descr="C:\Documents and Settings\Сальникова_\Мои документы\Информатика\картинки комп и СМИ\537309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362186" cy="147636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37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:\Documents and Settings\Admin\Рабочий стол\Russian_Fede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6215074" cy="62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20" y="2000240"/>
            <a:ext cx="6072179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/>
              <a:t>ИТАК…</a:t>
            </a:r>
          </a:p>
        </p:txBody>
      </p:sp>
    </p:spTree>
  </p:cSld>
  <p:clrMapOvr>
    <a:masterClrMapping/>
  </p:clrMapOvr>
  <p:transition spd="med" advTm="14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Admin\Рабочий стол\Презентация\Сама призентация\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Чем же программист занимается?</a:t>
            </a:r>
          </a:p>
        </p:txBody>
      </p:sp>
    </p:spTree>
  </p:cSld>
  <p:clrMapOvr>
    <a:masterClrMapping/>
  </p:clrMapOvr>
  <p:transition advTm="1969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Admin\Рабочий стол\Презентация\Сама призентация\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Чем же программист занимается?</a:t>
            </a:r>
          </a:p>
        </p:txBody>
      </p:sp>
      <p:pic>
        <p:nvPicPr>
          <p:cNvPr id="11268" name="Picture 2" descr="C:\Documents and Settings\Admin\Рабочий стол\Презентация\Сама призентация\New Canv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7929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7929562" cy="2857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Программист — это специалист,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занимающийся разработкой алгоритмов и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программ на основе их математических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моделей. </a:t>
            </a:r>
          </a:p>
        </p:txBody>
      </p:sp>
    </p:spTree>
  </p:cSld>
  <p:clrMapOvr>
    <a:masterClrMapping/>
  </p:clrMapOvr>
  <p:transition advTm="5781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1004</Words>
  <Application>Microsoft Office PowerPoint</Application>
  <PresentationFormat>Экран (4:3)</PresentationFormat>
  <Paragraphs>91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AGBengaly</vt:lpstr>
      <vt:lpstr>Arial</vt:lpstr>
      <vt:lpstr>Calibri</vt:lpstr>
      <vt:lpstr>Times New Roman</vt:lpstr>
      <vt:lpstr>Verdana</vt:lpstr>
      <vt:lpstr>Wingdings 2</vt:lpstr>
      <vt:lpstr>1_Аспект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же программист занимается?</vt:lpstr>
      <vt:lpstr>Чем же программист занимается?</vt:lpstr>
      <vt:lpstr>Условно программистов можно разделить на три категории:</vt:lpstr>
      <vt:lpstr>Условно программистов можно разделить на три категории:</vt:lpstr>
      <vt:lpstr>Условно программистов можно разделить на три категории:</vt:lpstr>
      <vt:lpstr>Условно программистов можно разделить на три категории:</vt:lpstr>
      <vt:lpstr>Личные качества  программиста</vt:lpstr>
      <vt:lpstr>Личные качества  программиста</vt:lpstr>
      <vt:lpstr>Личные качества  программиста</vt:lpstr>
      <vt:lpstr>Личные качества  программиста</vt:lpstr>
      <vt:lpstr>Презентация PowerPoint</vt:lpstr>
      <vt:lpstr>Места работы</vt:lpstr>
      <vt:lpstr>Плюсы профессии</vt:lpstr>
      <vt:lpstr>Минусы профессии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программист</dc:title>
  <dc:creator>Admin</dc:creator>
  <cp:lastModifiedBy>Сальникова Александра Владимировна</cp:lastModifiedBy>
  <cp:revision>153</cp:revision>
  <dcterms:created xsi:type="dcterms:W3CDTF">2011-03-31T07:22:40Z</dcterms:created>
  <dcterms:modified xsi:type="dcterms:W3CDTF">2018-12-28T10:35:33Z</dcterms:modified>
</cp:coreProperties>
</file>