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4" r:id="rId3"/>
    <p:sldId id="307" r:id="rId4"/>
    <p:sldId id="308" r:id="rId5"/>
    <p:sldId id="275" r:id="rId6"/>
    <p:sldId id="276" r:id="rId7"/>
    <p:sldId id="277" r:id="rId8"/>
    <p:sldId id="278" r:id="rId9"/>
    <p:sldId id="279" r:id="rId10"/>
    <p:sldId id="258" r:id="rId11"/>
    <p:sldId id="30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2" r:id="rId24"/>
    <p:sldId id="271" r:id="rId25"/>
    <p:sldId id="270" r:id="rId26"/>
    <p:sldId id="273" r:id="rId27"/>
    <p:sldId id="274" r:id="rId28"/>
    <p:sldId id="281" r:id="rId29"/>
    <p:sldId id="282" r:id="rId30"/>
    <p:sldId id="283" r:id="rId31"/>
    <p:sldId id="284" r:id="rId32"/>
    <p:sldId id="285" r:id="rId33"/>
    <p:sldId id="310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12" r:id="rId45"/>
    <p:sldId id="298" r:id="rId46"/>
    <p:sldId id="313" r:id="rId47"/>
    <p:sldId id="299" r:id="rId48"/>
    <p:sldId id="314" r:id="rId49"/>
    <p:sldId id="300" r:id="rId50"/>
    <p:sldId id="315" r:id="rId51"/>
    <p:sldId id="301" r:id="rId52"/>
    <p:sldId id="303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09D3-3B39-49FA-816D-1C55AD0D7EE9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7D87-BE09-401D-B311-9AD75526C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18" Type="http://schemas.openxmlformats.org/officeDocument/2006/relationships/slide" Target="slide29.xml"/><Relationship Id="rId3" Type="http://schemas.openxmlformats.org/officeDocument/2006/relationships/slide" Target="slide14.xml"/><Relationship Id="rId21" Type="http://schemas.openxmlformats.org/officeDocument/2006/relationships/slide" Target="slide32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17" Type="http://schemas.openxmlformats.org/officeDocument/2006/relationships/slide" Target="slide28.xml"/><Relationship Id="rId2" Type="http://schemas.openxmlformats.org/officeDocument/2006/relationships/slide" Target="slide13.xml"/><Relationship Id="rId16" Type="http://schemas.openxmlformats.org/officeDocument/2006/relationships/slide" Target="slide27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slide" Target="slide26.xml"/><Relationship Id="rId10" Type="http://schemas.openxmlformats.org/officeDocument/2006/relationships/slide" Target="slide21.xml"/><Relationship Id="rId19" Type="http://schemas.openxmlformats.org/officeDocument/2006/relationships/slide" Target="slide30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slide" Target="slide25.xml"/><Relationship Id="rId22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44.xml"/><Relationship Id="rId7" Type="http://schemas.openxmlformats.org/officeDocument/2006/relationships/slide" Target="slide40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slide" Target="slide43.xml"/><Relationship Id="rId5" Type="http://schemas.openxmlformats.org/officeDocument/2006/relationships/slide" Target="slide39.xml"/><Relationship Id="rId10" Type="http://schemas.openxmlformats.org/officeDocument/2006/relationships/slide" Target="slide42.xml"/><Relationship Id="rId4" Type="http://schemas.openxmlformats.org/officeDocument/2006/relationships/slide" Target="slide37.xml"/><Relationship Id="rId9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4773" y="3620728"/>
            <a:ext cx="85344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Интегрированный урок для 6 класса по истории и математике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103" y="766916"/>
            <a:ext cx="982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3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7951" y="386367"/>
            <a:ext cx="23401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7445" y="1578077"/>
            <a:ext cx="699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86983" y="1875954"/>
            <a:ext cx="5041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МАСТЕРОВ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9019" y="5530645"/>
            <a:ext cx="763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ГКОУ СКОШИ 52</a:t>
            </a:r>
          </a:p>
          <a:p>
            <a:pPr algn="ctr"/>
            <a:r>
              <a:rPr lang="ru-RU" sz="3200" b="1" dirty="0" smtClean="0"/>
              <a:t>Москва 2016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94272" y="4955458"/>
            <a:ext cx="858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Работа учителей </a:t>
            </a:r>
            <a:r>
              <a:rPr lang="ru-RU" sz="2800" b="1" dirty="0" err="1" smtClean="0"/>
              <a:t>Манаенковой</a:t>
            </a:r>
            <a:r>
              <a:rPr lang="ru-RU" sz="2800" b="1" dirty="0" smtClean="0"/>
              <a:t> Р.П. и Воробьевой Л.И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26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685" y="185556"/>
            <a:ext cx="105687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На каждой улице средневекового города Вы, ученики мастеров, должны отгадать выражения средневековья и объяснить их значение.</a:t>
            </a:r>
          </a:p>
          <a:p>
            <a:pPr algn="ctr"/>
            <a:r>
              <a:rPr lang="ru-RU" sz="4400" b="1" dirty="0" smtClean="0"/>
              <a:t> Но задания усложняются. </a:t>
            </a:r>
          </a:p>
          <a:p>
            <a:pPr algn="ctr"/>
            <a:r>
              <a:rPr lang="ru-RU" sz="4400" b="1" dirty="0" smtClean="0"/>
              <a:t>Ваши знания хочет проверить Великий магистр -математик. </a:t>
            </a:r>
          </a:p>
          <a:p>
            <a:pPr algn="ctr"/>
            <a:r>
              <a:rPr lang="ru-RU" sz="4400" b="1" dirty="0" smtClean="0"/>
              <a:t>В этой игре могут участвовать обе команды.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006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jy\Pictures\alley-973078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77381" y="501445"/>
            <a:ext cx="4365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Улица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83" y="3244334"/>
            <a:ext cx="121506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Крылатые выражения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8755"/>
              </p:ext>
            </p:extLst>
          </p:nvPr>
        </p:nvGraphicFramePr>
        <p:xfrm>
          <a:off x="233033" y="586927"/>
          <a:ext cx="11664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00"/>
                <a:gridCol w="1944000"/>
                <a:gridCol w="1944000"/>
                <a:gridCol w="1944000"/>
                <a:gridCol w="1944000"/>
                <a:gridCol w="1944000"/>
              </a:tblGrid>
              <a:tr h="94488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«Крылатые выражения»</a:t>
                      </a:r>
                      <a:endParaRPr lang="ru-RU" sz="2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Первое выражение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2" action="ppaction://hlinksldjump"/>
                        </a:rPr>
                        <a:t>10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3" action="ppaction://hlinksldjump"/>
                        </a:rPr>
                        <a:t>20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4" action="ppaction://hlinksldjump"/>
                        </a:rPr>
                        <a:t>30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5" action="ppaction://hlinksldjump"/>
                        </a:rPr>
                        <a:t>40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6" action="ppaction://hlinksldjump"/>
                        </a:rPr>
                        <a:t>50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Второе выражение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7" action="ppaction://hlinksldjump"/>
                        </a:rPr>
                        <a:t>10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8" action="ppaction://hlinksldjump"/>
                        </a:rPr>
                        <a:t>20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9" action="ppaction://hlinksldjump"/>
                        </a:rPr>
                        <a:t>30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0" action="ppaction://hlinksldjump"/>
                        </a:rPr>
                        <a:t>40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1" action="ppaction://hlinksldjump"/>
                        </a:rPr>
                        <a:t>50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Третье выражение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2" action="ppaction://hlinksldjump"/>
                        </a:rPr>
                        <a:t>10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3" action="ppaction://hlinksldjump"/>
                        </a:rPr>
                        <a:t>20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4" action="ppaction://hlinksldjump"/>
                        </a:rPr>
                        <a:t>30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5" action="ppaction://hlinksldjump"/>
                        </a:rPr>
                        <a:t>40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6" action="ppaction://hlinksldjump"/>
                        </a:rPr>
                        <a:t>50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Четвёртое</a:t>
                      </a:r>
                      <a:r>
                        <a:rPr lang="ru-RU" sz="2800" baseline="0" dirty="0" smtClean="0"/>
                        <a:t> выражение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7" action="ppaction://hlinksldjump"/>
                        </a:rPr>
                        <a:t>10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8" action="ppaction://hlinksldjump"/>
                        </a:rPr>
                        <a:t>20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19" action="ppaction://hlinksldjump"/>
                        </a:rPr>
                        <a:t>30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20" action="ppaction://hlinksldjump"/>
                        </a:rPr>
                        <a:t>40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hlinkClick r:id="rId21" action="ppaction://hlinksldjump"/>
                        </a:rPr>
                        <a:t>50</a:t>
                      </a:r>
                      <a:endParaRPr lang="ru-RU" sz="2800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Выгнутая вниз стрелка 4">
            <a:hlinkClick r:id="rId22" action="ppaction://hlinksldjump"/>
          </p:cNvPr>
          <p:cNvSpPr/>
          <p:nvPr/>
        </p:nvSpPr>
        <p:spPr>
          <a:xfrm>
            <a:off x="10707329" y="5633883"/>
            <a:ext cx="811161" cy="7964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993921"/>
            <a:ext cx="174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213" y="4822720"/>
            <a:ext cx="6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городской 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4555" y="1637071"/>
            <a:ext cx="831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5342" y="2005781"/>
            <a:ext cx="84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10943303" y="6091084"/>
            <a:ext cx="929149" cy="560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6310" y="663677"/>
            <a:ext cx="2524125" cy="1476375"/>
          </a:xfrm>
          <a:prstGeom prst="rect">
            <a:avLst/>
          </a:prstGeom>
          <a:noFill/>
        </p:spPr>
      </p:pic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4297" y="4896464"/>
            <a:ext cx="398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 </a:t>
            </a:r>
            <a:r>
              <a:rPr lang="ru-RU" sz="6000" b="1" dirty="0" smtClean="0"/>
              <a:t>воздух</a:t>
            </a:r>
            <a:endParaRPr lang="ru-RU" sz="6000" b="1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10810568" y="5899355"/>
            <a:ext cx="1061883" cy="663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2220" y="634181"/>
            <a:ext cx="2314575" cy="1495425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0142" y="2757948"/>
            <a:ext cx="733425" cy="1485900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5586" y="4881717"/>
            <a:ext cx="3318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делает</a:t>
            </a:r>
            <a:endParaRPr lang="ru-RU" sz="6000" b="1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10795819" y="5987845"/>
            <a:ext cx="943897" cy="6489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535" y="560439"/>
            <a:ext cx="2181225" cy="14859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3948" y="2728451"/>
            <a:ext cx="733425" cy="147637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1" y="4807974"/>
            <a:ext cx="5265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свободным</a:t>
            </a:r>
            <a:endParaRPr lang="ru-RU" sz="6000" b="1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10943303" y="6091085"/>
            <a:ext cx="973393" cy="589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316" y="457200"/>
            <a:ext cx="3419475" cy="14859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8193" y="2492478"/>
            <a:ext cx="733425" cy="14859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9368" y="4513006"/>
            <a:ext cx="9247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Городской воздух делает свободным</a:t>
            </a:r>
            <a:endParaRPr lang="ru-RU" sz="6000" b="1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10958052" y="5973096"/>
            <a:ext cx="988142" cy="6489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587" y="309716"/>
            <a:ext cx="4000500" cy="14859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6465" y="2227007"/>
            <a:ext cx="1457325" cy="1476375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135" y="4822723"/>
            <a:ext cx="435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b="1" dirty="0" smtClean="0"/>
              <a:t>улица</a:t>
            </a:r>
            <a:endParaRPr lang="ru-RU" sz="6000" b="1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943303" y="6017342"/>
            <a:ext cx="1017639" cy="6341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974" y="3052916"/>
            <a:ext cx="163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522" y="442452"/>
            <a:ext cx="2181225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8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155" y="5147187"/>
            <a:ext cx="5840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одного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840065" y="5958349"/>
            <a:ext cx="1106129" cy="6784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2154" y="353962"/>
            <a:ext cx="1457325" cy="14859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1871" y="2492478"/>
            <a:ext cx="733425" cy="1485900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jy\Pictures\carcassonne-526189__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5808" cy="4042401"/>
          </a:xfrm>
          <a:prstGeom prst="rect">
            <a:avLst/>
          </a:prstGeom>
          <a:noFill/>
        </p:spPr>
      </p:pic>
      <p:pic>
        <p:nvPicPr>
          <p:cNvPr id="1027" name="Picture 3" descr="C:\Users\bjy\Pictures\castle-1194887__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059" y="1100297"/>
            <a:ext cx="4183402" cy="4120632"/>
          </a:xfrm>
          <a:prstGeom prst="rect">
            <a:avLst/>
          </a:prstGeom>
          <a:noFill/>
        </p:spPr>
      </p:pic>
      <p:pic>
        <p:nvPicPr>
          <p:cNvPr id="51201" name="Picture 1" descr="C:\Users\bjy\Pictures\220px-Lomonosov-house_marbur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348" y="2982458"/>
            <a:ext cx="3947652" cy="3875542"/>
          </a:xfrm>
          <a:prstGeom prst="rect">
            <a:avLst/>
          </a:prstGeom>
          <a:noFill/>
        </p:spPr>
      </p:pic>
      <p:pic>
        <p:nvPicPr>
          <p:cNvPr id="5" name="Picture 3" descr="C:\Users\bjy\Pictures\france-1105974__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1202" name="Picture 2" descr="C:\Users\bjy\Pictures\toledo-726944__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2000" cy="698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7445" y="5014452"/>
            <a:ext cx="5678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6000" b="1" dirty="0" smtClean="0"/>
              <a:t>чело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95820" y="6120581"/>
            <a:ext cx="1120877" cy="73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6465" y="353962"/>
            <a:ext cx="1819275" cy="149542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6684" y="2639961"/>
            <a:ext cx="1200150" cy="1485900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2413" y="4616245"/>
            <a:ext cx="5132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века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95820" y="5914104"/>
            <a:ext cx="1091380" cy="73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3290" y="501445"/>
            <a:ext cx="3419475" cy="14859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0426" y="2462981"/>
            <a:ext cx="733425" cy="14859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2762" y="5132438"/>
            <a:ext cx="7919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Улица одного человека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972801" y="6046839"/>
            <a:ext cx="914400" cy="619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838" y="545691"/>
            <a:ext cx="4000500" cy="14859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5613" y="2698955"/>
            <a:ext cx="361950" cy="14859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2349" y="4321277"/>
            <a:ext cx="445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что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884310" y="5943601"/>
            <a:ext cx="988142" cy="707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4013" y="457200"/>
            <a:ext cx="3114675" cy="14763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0207" y="2669458"/>
            <a:ext cx="2079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7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32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4710" y="4837471"/>
            <a:ext cx="6946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 </a:t>
            </a:r>
            <a:r>
              <a:rPr lang="ru-RU" sz="6000" b="1" dirty="0" smtClean="0"/>
              <a:t>с возу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972800" y="6061587"/>
            <a:ext cx="958645" cy="575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0206" y="294968"/>
            <a:ext cx="1819275" cy="14859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3883" y="2197510"/>
            <a:ext cx="733425" cy="149542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6219" y="4409768"/>
            <a:ext cx="699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6000" b="1" dirty="0" smtClean="0"/>
              <a:t>упало,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1002299" y="6135330"/>
            <a:ext cx="929148" cy="5161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8194" y="265471"/>
            <a:ext cx="1819275" cy="149542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1871" y="2271251"/>
            <a:ext cx="361950" cy="14859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142" y="4940710"/>
            <a:ext cx="6091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6000" b="1" dirty="0" smtClean="0"/>
              <a:t>то пропало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913807" y="6046839"/>
            <a:ext cx="973392" cy="575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7251" y="737419"/>
            <a:ext cx="3419475" cy="14954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4103" y="2684206"/>
            <a:ext cx="361950" cy="1476375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933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3393" y="4984955"/>
            <a:ext cx="9896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Что с возу упало, то пропало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958051" y="5973099"/>
            <a:ext cx="943896" cy="545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6529" y="486697"/>
            <a:ext cx="4000500" cy="14859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5678" y="2418736"/>
            <a:ext cx="1819275" cy="1485900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1057" y="4424516"/>
            <a:ext cx="3347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вассал 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338619" y="6017342"/>
            <a:ext cx="1209368" cy="663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2503" y="398206"/>
            <a:ext cx="2390775" cy="14954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465" y="2344994"/>
            <a:ext cx="191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10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2413" y="4483509"/>
            <a:ext cx="5427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моего 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95821" y="6032089"/>
            <a:ext cx="1047135" cy="5604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1148" y="560439"/>
            <a:ext cx="1457325" cy="149542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5613" y="2610464"/>
            <a:ext cx="361950" cy="14859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кан_20160212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4836313" cy="6858000"/>
          </a:xfrm>
          <a:prstGeom prst="rect">
            <a:avLst/>
          </a:prstGeom>
          <a:noFill/>
        </p:spPr>
      </p:pic>
      <p:pic>
        <p:nvPicPr>
          <p:cNvPr id="6147" name="Picture 3" descr="E:\Скан_20160212 (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723" y="0"/>
            <a:ext cx="73692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7226" y="4571999"/>
            <a:ext cx="6769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вассала -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294374" y="5899355"/>
            <a:ext cx="1297858" cy="575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7974" y="368710"/>
            <a:ext cx="1819275" cy="14954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9526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5393" y="2448232"/>
            <a:ext cx="361950" cy="14859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659" y="4454014"/>
            <a:ext cx="572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 не мой вассал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840064" y="5958349"/>
            <a:ext cx="1106129" cy="619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2284" y="309716"/>
            <a:ext cx="3419475" cy="14859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1652" y="2182761"/>
            <a:ext cx="733425" cy="14859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948" y="4291781"/>
            <a:ext cx="11720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Вассал моего вассала – не мой вассал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220632" y="5987845"/>
            <a:ext cx="1224116" cy="6341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071" y="368710"/>
            <a:ext cx="4000500" cy="14859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9431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10" y="2344994"/>
            <a:ext cx="2109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0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jy\Pictures\city-995782__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70333" y="1105818"/>
            <a:ext cx="33858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Улица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6003" y="3480309"/>
            <a:ext cx="88505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Словарных слов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7303" y="855162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u="sng" dirty="0" smtClean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8723" y="855162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9286" y="855162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1122" y="855162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3326" y="855162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4658" y="3077498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u="sng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6078" y="3077498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8284" y="3077498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88477" y="3077498"/>
            <a:ext cx="1312606" cy="12388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Выгнутая вниз стрелка 14">
            <a:hlinkClick r:id="rId3" action="ppaction://hlinksldjump"/>
          </p:cNvPr>
          <p:cNvSpPr/>
          <p:nvPr/>
        </p:nvSpPr>
        <p:spPr>
          <a:xfrm>
            <a:off x="10412361" y="5294671"/>
            <a:ext cx="825910" cy="6931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9349" y="855162"/>
            <a:ext cx="923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hlinkClick r:id="rId4" action="ppaction://hlinksldjump"/>
              </a:rPr>
              <a:t>№1</a:t>
            </a:r>
            <a:endParaRPr lang="ru-RU" sz="3200" b="1" u="sng" dirty="0" smtClean="0">
              <a:solidFill>
                <a:srgbClr val="FF0000"/>
              </a:solidFill>
              <a:hlinkClick r:id="rId4" action="ppaction://hlinksldjump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hlinkClick r:id="rId4" action="ppaction://hlinksldjump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hlinkClick r:id="rId4" action="ppaction://hlinksldjump"/>
              </a:rPr>
              <a:t>0</a:t>
            </a:r>
            <a:endParaRPr lang="ru-RU" sz="3200" b="1" dirty="0" smtClean="0"/>
          </a:p>
          <a:p>
            <a:endParaRPr lang="ru-RU" sz="32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485258" y="855162"/>
            <a:ext cx="939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5" action="ppaction://hlinksldjump"/>
              </a:rPr>
              <a:t>№2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hlinkClick r:id="rId5" action="ppaction://hlinksldjump"/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0143" y="855162"/>
            <a:ext cx="870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6" action="ppaction://hlinksldjump"/>
              </a:rPr>
              <a:t>№3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hlinkClick r:id="rId6" action="ppaction://hlinksldjump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hlinkClick r:id="rId6" action="ppaction://hlinksldjump"/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9051" y="855162"/>
            <a:ext cx="867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7" action="ppaction://hlinksldjump"/>
              </a:rPr>
              <a:t>№4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hlinkClick r:id="rId7" action="ppaction://hlinksldjump"/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9765" y="855162"/>
            <a:ext cx="91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2" action="ppaction://hlinksldjump"/>
              </a:rPr>
              <a:t>№5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hlinkClick r:id="rId2" action="ppaction://hlinksldjump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hlinkClick r:id="rId2" action="ppaction://hlinksldjump"/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9384" y="3112155"/>
            <a:ext cx="994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8" action="ppaction://hlinksldjump"/>
              </a:rPr>
              <a:t>№6</a:t>
            </a:r>
          </a:p>
          <a:p>
            <a:pPr algn="ctr"/>
            <a:r>
              <a:rPr lang="ru-RU" sz="3200" b="1" u="sng" dirty="0" smtClean="0">
                <a:hlinkClick r:id="rId8" action="ppaction://hlinksldjump"/>
              </a:rPr>
              <a:t>20</a:t>
            </a:r>
            <a:endParaRPr lang="ru-RU" sz="32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4916407" y="3077498"/>
            <a:ext cx="845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9" action="ppaction://hlinksldjump"/>
              </a:rPr>
              <a:t>№7</a:t>
            </a:r>
          </a:p>
          <a:p>
            <a:pPr algn="ctr"/>
            <a:r>
              <a:rPr lang="ru-RU" sz="3200" b="1" u="sng" dirty="0" smtClean="0">
                <a:hlinkClick r:id="rId9" action="ppaction://hlinksldjump"/>
              </a:rPr>
              <a:t>20</a:t>
            </a:r>
            <a:endParaRPr lang="ru-RU" sz="32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6751700" y="3077498"/>
            <a:ext cx="905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hlinkClick r:id="rId10" action="ppaction://hlinksldjump"/>
              </a:rPr>
              <a:t>№8</a:t>
            </a:r>
          </a:p>
          <a:p>
            <a:pPr algn="ctr"/>
            <a:r>
              <a:rPr lang="ru-RU" sz="3200" b="1" u="sng" dirty="0" smtClean="0">
                <a:hlinkClick r:id="rId10" action="ppaction://hlinksldjump"/>
              </a:rPr>
              <a:t>20</a:t>
            </a:r>
            <a:endParaRPr lang="ru-RU" sz="32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8773064" y="3112155"/>
            <a:ext cx="974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hlinkClick r:id="rId11" action="ppaction://hlinksldjump"/>
              </a:rPr>
              <a:t>№9</a:t>
            </a:r>
          </a:p>
          <a:p>
            <a:pPr algn="ctr"/>
            <a:r>
              <a:rPr lang="ru-RU" sz="3200" b="1" u="sng" dirty="0" smtClean="0">
                <a:hlinkClick r:id="rId11" action="ppaction://hlinksldjump"/>
              </a:rPr>
              <a:t>20</a:t>
            </a:r>
            <a:endParaRPr lang="ru-RU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8388" y="3111909"/>
            <a:ext cx="4866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Шампань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219" y="737109"/>
            <a:ext cx="11267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Наиболее известная ярмарка на северо-востоке Франции. </a:t>
            </a:r>
            <a:endParaRPr lang="ru-RU" sz="6000" b="1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722078" y="5899354"/>
            <a:ext cx="973393" cy="6341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174" y="4100052"/>
            <a:ext cx="5589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ростовщик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323" y="427703"/>
            <a:ext cx="7905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Человек, живущий за счет денежных процентов.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07330" y="6032090"/>
            <a:ext cx="1135625" cy="604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4232787"/>
            <a:ext cx="3908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товар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543" y="501445"/>
            <a:ext cx="7949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То, что производил ремесленник на продажу. 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66323" y="6105833"/>
            <a:ext cx="1032387" cy="5456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361" y="3937819"/>
            <a:ext cx="5678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подмастерье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703" y="840658"/>
            <a:ext cx="6489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«Помощник» мастера.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840064" y="5987846"/>
            <a:ext cx="1032387" cy="663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5432" y="4085303"/>
            <a:ext cx="5810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старшина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4774" y="412955"/>
            <a:ext cx="7698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Глава цеха, избиравшийся мастерами</a:t>
            </a:r>
            <a:r>
              <a:rPr lang="ru-RU" sz="6000" dirty="0" smtClean="0"/>
              <a:t>. </a:t>
            </a:r>
            <a:endParaRPr lang="ru-RU" sz="60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95821" y="5987846"/>
            <a:ext cx="1017637" cy="5899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кан_20160212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42" y="0"/>
            <a:ext cx="6170213" cy="6858000"/>
          </a:xfrm>
          <a:prstGeom prst="rect">
            <a:avLst/>
          </a:prstGeom>
          <a:noFill/>
        </p:spPr>
      </p:pic>
      <p:pic>
        <p:nvPicPr>
          <p:cNvPr id="7171" name="Picture 3" descr="E:\Скан_20160212 (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059" y="0"/>
            <a:ext cx="5864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0994" y="3849328"/>
            <a:ext cx="281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устав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52" y="737419"/>
            <a:ext cx="11459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Правила, обязательные для всех членов цеха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722079" y="5943599"/>
            <a:ext cx="1194618" cy="6194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116" y="4247535"/>
            <a:ext cx="4085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коммуна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459" y="1047135"/>
            <a:ext cx="11385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Города, освободившиеся от власти сеньора.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913806" y="6061587"/>
            <a:ext cx="1032389" cy="589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393" y="3642852"/>
            <a:ext cx="4778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ратуша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943" y="988142"/>
            <a:ext cx="1122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Здание городского совета.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938388" y="6002595"/>
            <a:ext cx="1253612" cy="648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121" y="3347884"/>
            <a:ext cx="4247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цех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955" y="383458"/>
            <a:ext cx="11474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Союз мастеров-ремесленников одной специальности </a:t>
            </a:r>
            <a:endParaRPr lang="ru-RU" sz="6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0353368" y="5825613"/>
            <a:ext cx="1076632" cy="486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jy\Pictures\lubeck-434504__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49107" y="338902"/>
            <a:ext cx="33858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Улица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9409" y="3244334"/>
            <a:ext cx="71731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Отгадайкино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03987" y="1401096"/>
            <a:ext cx="1755058" cy="15633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152333" y="1444043"/>
            <a:ext cx="1755058" cy="15633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91316" y="3323303"/>
            <a:ext cx="1755058" cy="15633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57948" y="1465248"/>
            <a:ext cx="104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hlinkClick r:id="rId2" action="ppaction://hlinksldjump"/>
              </a:rPr>
              <a:t>№1</a:t>
            </a:r>
            <a:endParaRPr lang="ru-RU" sz="3200" b="1" u="sng" dirty="0" smtClean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8522898" y="1597985"/>
            <a:ext cx="122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hlinkClick r:id="rId3" action="ppaction://hlinksldjump"/>
              </a:rPr>
              <a:t>№2</a:t>
            </a:r>
            <a:endParaRPr lang="ru-RU" sz="3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909697" y="3323303"/>
            <a:ext cx="91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hlinkClick r:id="rId3" action="ppaction://hlinksldjump"/>
              </a:rPr>
              <a:t>№3</a:t>
            </a:r>
            <a:endParaRPr lang="ru-RU" sz="3200" b="1" u="sng" dirty="0"/>
          </a:p>
        </p:txBody>
      </p:sp>
      <p:sp>
        <p:nvSpPr>
          <p:cNvPr id="10" name="Выгнутая вниз стрелка 9">
            <a:hlinkClick r:id="rId4" action="ppaction://hlinksldjump"/>
          </p:cNvPr>
          <p:cNvSpPr/>
          <p:nvPr/>
        </p:nvSpPr>
        <p:spPr>
          <a:xfrm>
            <a:off x="10604090" y="5442154"/>
            <a:ext cx="914400" cy="9733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9848" y="2000883"/>
            <a:ext cx="119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8156" y="2182315"/>
            <a:ext cx="741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3985" y="3976777"/>
            <a:ext cx="74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40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4" y="914400"/>
            <a:ext cx="9925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2,15 ∙ (3,24 : 0,9 – 2,37)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49329" y="2934929"/>
            <a:ext cx="4601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2,6445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Первый слог-бог солнца в Египте,</a:t>
            </a:r>
          </a:p>
          <a:p>
            <a:pPr algn="ctr"/>
            <a:r>
              <a:rPr lang="ru-RU" sz="5400" b="1" dirty="0" smtClean="0"/>
              <a:t> второй </a:t>
            </a:r>
            <a:r>
              <a:rPr lang="ru-RU" sz="5400" b="1" dirty="0" err="1" smtClean="0"/>
              <a:t>слог-короткое</a:t>
            </a:r>
            <a:r>
              <a:rPr lang="ru-RU" sz="5400" b="1" dirty="0" smtClean="0"/>
              <a:t> торжественное музыкальное приветствие,</a:t>
            </a:r>
          </a:p>
          <a:p>
            <a:pPr algn="ctr"/>
            <a:r>
              <a:rPr lang="ru-RU" sz="5400" b="1" dirty="0" smtClean="0"/>
              <a:t> третий слог- начальная буква алфавита; </a:t>
            </a:r>
          </a:p>
          <a:p>
            <a:pPr algn="ctr"/>
            <a:r>
              <a:rPr lang="ru-RU" sz="5400" b="1" dirty="0" smtClean="0"/>
              <a:t>целое- здание городского совета в средневековом городе </a:t>
            </a:r>
            <a:endParaRPr lang="ru-RU" sz="5400" b="1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633587" y="5869858"/>
            <a:ext cx="1017639" cy="575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35018" y="5663068"/>
            <a:ext cx="98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4891" y="3451123"/>
            <a:ext cx="18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3728" y="5663070"/>
            <a:ext cx="1435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туш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9836" y="5648322"/>
            <a:ext cx="914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а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794" y="648929"/>
            <a:ext cx="870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3,17 ∙ (2,48 : 0,4 – 3,26)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7316" y="2374490"/>
            <a:ext cx="5265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9,3198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191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Первый слог-небольшой </a:t>
            </a:r>
            <a:r>
              <a:rPr lang="ru-RU" sz="5400" b="1" dirty="0" err="1" smtClean="0"/>
              <a:t>ресторан,где</a:t>
            </a:r>
            <a:r>
              <a:rPr lang="ru-RU" sz="5400" b="1" dirty="0" smtClean="0"/>
              <a:t> посетителей обслуживают за стойкой, </a:t>
            </a:r>
          </a:p>
          <a:p>
            <a:pPr algn="ctr"/>
            <a:r>
              <a:rPr lang="ru-RU" sz="5400" b="1" dirty="0" smtClean="0"/>
              <a:t>Второй </a:t>
            </a:r>
            <a:r>
              <a:rPr lang="ru-RU" sz="5400" b="1" dirty="0" err="1" smtClean="0"/>
              <a:t>слог-русское</a:t>
            </a:r>
            <a:r>
              <a:rPr lang="ru-RU" sz="5400" b="1" dirty="0" smtClean="0"/>
              <a:t> национальное блюдо,</a:t>
            </a:r>
          </a:p>
          <a:p>
            <a:pPr algn="ctr"/>
            <a:r>
              <a:rPr lang="ru-RU" sz="5400" b="1" dirty="0" smtClean="0"/>
              <a:t> третий слог-предлог; </a:t>
            </a:r>
          </a:p>
          <a:p>
            <a:pPr algn="ctr"/>
            <a:r>
              <a:rPr lang="ru-RU" sz="5400" b="1" dirty="0" smtClean="0"/>
              <a:t>целое- одна из феодальных повинностей </a:t>
            </a:r>
          </a:p>
          <a:p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10781071" y="6120581"/>
            <a:ext cx="884903" cy="471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80272" y="5648632"/>
            <a:ext cx="153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Бар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111" y="5621111"/>
            <a:ext cx="138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щи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3975" y="5663382"/>
            <a:ext cx="109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48" y="781665"/>
            <a:ext cx="985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6,17 ∙ (8,44 : 0,8 – 0,55)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87445" y="2816942"/>
            <a:ext cx="7256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61,7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1096" y="191729"/>
            <a:ext cx="90112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 Первый слог-кусок земли, </a:t>
            </a:r>
          </a:p>
          <a:p>
            <a:pPr algn="ctr"/>
            <a:r>
              <a:rPr lang="ru-RU" sz="4800" b="1" dirty="0" smtClean="0"/>
              <a:t>второй слог-мычание коровы, </a:t>
            </a:r>
          </a:p>
          <a:p>
            <a:pPr algn="ctr"/>
            <a:r>
              <a:rPr lang="ru-RU" sz="4800" b="1" dirty="0" smtClean="0"/>
              <a:t>третий слог-предлог; </a:t>
            </a:r>
          </a:p>
          <a:p>
            <a:pPr algn="ctr"/>
            <a:r>
              <a:rPr lang="ru-RU" sz="4800" b="1" dirty="0" err="1" smtClean="0"/>
              <a:t>целое-свободный</a:t>
            </a:r>
            <a:r>
              <a:rPr lang="ru-RU" sz="4800" b="1" dirty="0" smtClean="0"/>
              <a:t> средневековый город </a:t>
            </a:r>
          </a:p>
          <a:p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10604090" y="5899355"/>
            <a:ext cx="929149" cy="530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29549" y="4439265"/>
            <a:ext cx="157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Ком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1872" y="4424517"/>
            <a:ext cx="115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му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007" y="4439266"/>
            <a:ext cx="1091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2344993" y="1533832"/>
            <a:ext cx="7934633" cy="228600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5"/>
              </a:avLst>
            </a:prstTxWarp>
          </a:bodyPr>
          <a:lstStyle/>
          <a:p>
            <a:pPr algn="ctr" rtl="0"/>
            <a:r>
              <a:rPr lang="ru-RU" sz="6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Спасибо за урок!</a:t>
            </a:r>
            <a:endParaRPr lang="ru-RU" sz="6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89"/>
            <a:ext cx="12192000" cy="693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" y="0"/>
            <a:ext cx="12018415" cy="686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380</Words>
  <Application>Microsoft Office PowerPoint</Application>
  <PresentationFormat>Широкоэкранный</PresentationFormat>
  <Paragraphs>138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И. Воробьева</dc:creator>
  <cp:lastModifiedBy>Раиса Манаенкова</cp:lastModifiedBy>
  <cp:revision>94</cp:revision>
  <dcterms:created xsi:type="dcterms:W3CDTF">2016-02-12T06:52:38Z</dcterms:created>
  <dcterms:modified xsi:type="dcterms:W3CDTF">2016-02-14T14:10:56Z</dcterms:modified>
</cp:coreProperties>
</file>