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3" r:id="rId6"/>
    <p:sldId id="289" r:id="rId7"/>
    <p:sldId id="264" r:id="rId8"/>
    <p:sldId id="266" r:id="rId9"/>
    <p:sldId id="267" r:id="rId10"/>
    <p:sldId id="268" r:id="rId11"/>
    <p:sldId id="292" r:id="rId12"/>
    <p:sldId id="293" r:id="rId13"/>
    <p:sldId id="288" r:id="rId14"/>
    <p:sldId id="270" r:id="rId15"/>
    <p:sldId id="271" r:id="rId16"/>
    <p:sldId id="272" r:id="rId17"/>
    <p:sldId id="273" r:id="rId18"/>
    <p:sldId id="274" r:id="rId19"/>
    <p:sldId id="278" r:id="rId20"/>
    <p:sldId id="291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E804-CEC6-4578-BE73-7C96F99746C6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C1CBC92-1C7C-42B4-8DA1-C746B322A79F}">
      <dgm:prSet phldrT="[Текст]" custT="1"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rPr>
            <a:t>Варят стекло в специальной печи;</a:t>
          </a:r>
          <a:endParaRPr lang="ru-RU" sz="1400" dirty="0">
            <a:solidFill>
              <a:schemeClr val="bg2">
                <a:lumMod val="25000"/>
              </a:schemeClr>
            </a:solidFill>
            <a:latin typeface="Century" pitchFamily="18" charset="0"/>
          </a:endParaRPr>
        </a:p>
      </dgm:t>
    </dgm:pt>
    <dgm:pt modelId="{9E9260E6-1E41-45D0-BB84-8395BB55AB4A}" type="parTrans" cxnId="{1F477B78-1296-4B00-859D-C0DB5CB3CB92}">
      <dgm:prSet/>
      <dgm:spPr/>
      <dgm:t>
        <a:bodyPr/>
        <a:lstStyle/>
        <a:p>
          <a:endParaRPr lang="ru-RU"/>
        </a:p>
      </dgm:t>
    </dgm:pt>
    <dgm:pt modelId="{E05EB660-4635-4BF4-8BEA-650943AEF900}" type="sibTrans" cxnId="{1F477B78-1296-4B00-859D-C0DB5CB3CB92}">
      <dgm:prSet/>
      <dgm:spPr/>
      <dgm:t>
        <a:bodyPr/>
        <a:lstStyle/>
        <a:p>
          <a:endParaRPr lang="ru-RU"/>
        </a:p>
      </dgm:t>
    </dgm:pt>
    <dgm:pt modelId="{EF7F5D52-D6B2-4F15-8878-E03035CA2441}">
      <dgm:prSet phldrT="[Текст]" custT="1"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rPr>
            <a:t>Выравнивают стекло катком, охлаждают;</a:t>
          </a:r>
          <a:endParaRPr lang="ru-RU" sz="1400" dirty="0">
            <a:solidFill>
              <a:schemeClr val="bg2">
                <a:lumMod val="25000"/>
              </a:schemeClr>
            </a:solidFill>
            <a:latin typeface="Century" pitchFamily="18" charset="0"/>
          </a:endParaRPr>
        </a:p>
      </dgm:t>
    </dgm:pt>
    <dgm:pt modelId="{934B125C-3459-4AE2-9914-1DA12E7FE992}" type="parTrans" cxnId="{D67F4B8B-B14F-4B75-8947-DD20CCF8CC4B}">
      <dgm:prSet/>
      <dgm:spPr/>
      <dgm:t>
        <a:bodyPr/>
        <a:lstStyle/>
        <a:p>
          <a:endParaRPr lang="ru-RU"/>
        </a:p>
      </dgm:t>
    </dgm:pt>
    <dgm:pt modelId="{0DB1A3D9-B7C5-44C5-8D46-E1CB4584CE1E}" type="sibTrans" cxnId="{D67F4B8B-B14F-4B75-8947-DD20CCF8CC4B}">
      <dgm:prSet/>
      <dgm:spPr/>
      <dgm:t>
        <a:bodyPr/>
        <a:lstStyle/>
        <a:p>
          <a:endParaRPr lang="ru-RU"/>
        </a:p>
      </dgm:t>
    </dgm:pt>
    <dgm:pt modelId="{37815F75-97A8-4BAB-96FD-20DA3C37474D}">
      <dgm:prSet phldrT="[Текст]" custT="1"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rPr>
            <a:t>Покрывают заднюю сторону раствором серебра.</a:t>
          </a:r>
          <a:endParaRPr lang="ru-RU" sz="1400" dirty="0">
            <a:solidFill>
              <a:schemeClr val="bg2">
                <a:lumMod val="25000"/>
              </a:schemeClr>
            </a:solidFill>
            <a:latin typeface="Century" pitchFamily="18" charset="0"/>
          </a:endParaRPr>
        </a:p>
      </dgm:t>
    </dgm:pt>
    <dgm:pt modelId="{C940070A-E157-41F9-A241-6CE7BB695932}" type="parTrans" cxnId="{4A679227-E906-4001-8BBA-49E92636581C}">
      <dgm:prSet/>
      <dgm:spPr/>
      <dgm:t>
        <a:bodyPr/>
        <a:lstStyle/>
        <a:p>
          <a:endParaRPr lang="ru-RU"/>
        </a:p>
      </dgm:t>
    </dgm:pt>
    <dgm:pt modelId="{7A0D1610-F43D-4FE5-8389-E92BDB3D71B3}" type="sibTrans" cxnId="{4A679227-E906-4001-8BBA-49E92636581C}">
      <dgm:prSet/>
      <dgm:spPr/>
      <dgm:t>
        <a:bodyPr/>
        <a:lstStyle/>
        <a:p>
          <a:endParaRPr lang="ru-RU"/>
        </a:p>
      </dgm:t>
    </dgm:pt>
    <dgm:pt modelId="{9D5B752D-B2DD-46E0-A8EB-330F749591FE}" type="pres">
      <dgm:prSet presAssocID="{99E6E804-CEC6-4578-BE73-7C96F99746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DB1EB-BB4C-4795-9E28-7D01FBD3AAED}" type="pres">
      <dgm:prSet presAssocID="{2C1CBC92-1C7C-42B4-8DA1-C746B322A79F}" presName="parentLin" presStyleCnt="0"/>
      <dgm:spPr/>
    </dgm:pt>
    <dgm:pt modelId="{DBE90353-BB2F-43A7-8BB2-590F2E8210E0}" type="pres">
      <dgm:prSet presAssocID="{2C1CBC92-1C7C-42B4-8DA1-C746B322A7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DA4468-6C3E-450C-96E1-4E71FFEFDEB7}" type="pres">
      <dgm:prSet presAssocID="{2C1CBC92-1C7C-42B4-8DA1-C746B322A7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19D6C-327F-409F-B1DA-32D103D0DC14}" type="pres">
      <dgm:prSet presAssocID="{2C1CBC92-1C7C-42B4-8DA1-C746B322A79F}" presName="negativeSpace" presStyleCnt="0"/>
      <dgm:spPr/>
    </dgm:pt>
    <dgm:pt modelId="{28C518A5-5F20-4307-AEF5-F8CD02FC11AD}" type="pres">
      <dgm:prSet presAssocID="{2C1CBC92-1C7C-42B4-8DA1-C746B322A79F}" presName="childText" presStyleLbl="conFgAcc1" presStyleIdx="0" presStyleCnt="3">
        <dgm:presLayoutVars>
          <dgm:bulletEnabled val="1"/>
        </dgm:presLayoutVars>
      </dgm:prSet>
      <dgm:spPr/>
    </dgm:pt>
    <dgm:pt modelId="{BC189300-97FF-4DC9-8956-E4C2EBBFC271}" type="pres">
      <dgm:prSet presAssocID="{E05EB660-4635-4BF4-8BEA-650943AEF900}" presName="spaceBetweenRectangles" presStyleCnt="0"/>
      <dgm:spPr/>
    </dgm:pt>
    <dgm:pt modelId="{AD7B3BE4-5E43-4473-85AB-2B8264389ACD}" type="pres">
      <dgm:prSet presAssocID="{EF7F5D52-D6B2-4F15-8878-E03035CA2441}" presName="parentLin" presStyleCnt="0"/>
      <dgm:spPr/>
    </dgm:pt>
    <dgm:pt modelId="{44FAA603-A7BB-4D4F-A313-2664D3915441}" type="pres">
      <dgm:prSet presAssocID="{EF7F5D52-D6B2-4F15-8878-E03035CA24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58F8E0-F31A-405F-8179-FE84399BB5D7}" type="pres">
      <dgm:prSet presAssocID="{EF7F5D52-D6B2-4F15-8878-E03035CA24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5CFAC-C9F1-4F44-9719-1DCFEA081EDA}" type="pres">
      <dgm:prSet presAssocID="{EF7F5D52-D6B2-4F15-8878-E03035CA2441}" presName="negativeSpace" presStyleCnt="0"/>
      <dgm:spPr/>
    </dgm:pt>
    <dgm:pt modelId="{F2532931-2706-42AC-9668-4CB462F95435}" type="pres">
      <dgm:prSet presAssocID="{EF7F5D52-D6B2-4F15-8878-E03035CA2441}" presName="childText" presStyleLbl="conFgAcc1" presStyleIdx="1" presStyleCnt="3" custLinFactY="10172" custLinFactNeighborX="-34340" custLinFactNeighborY="100000">
        <dgm:presLayoutVars>
          <dgm:bulletEnabled val="1"/>
        </dgm:presLayoutVars>
      </dgm:prSet>
      <dgm:spPr/>
    </dgm:pt>
    <dgm:pt modelId="{5E9CB259-46F6-4717-A6B9-6A0334BC8AB2}" type="pres">
      <dgm:prSet presAssocID="{0DB1A3D9-B7C5-44C5-8D46-E1CB4584CE1E}" presName="spaceBetweenRectangles" presStyleCnt="0"/>
      <dgm:spPr/>
    </dgm:pt>
    <dgm:pt modelId="{A3080E6B-5A74-448E-9334-E3276ECC1DCE}" type="pres">
      <dgm:prSet presAssocID="{37815F75-97A8-4BAB-96FD-20DA3C37474D}" presName="parentLin" presStyleCnt="0"/>
      <dgm:spPr/>
    </dgm:pt>
    <dgm:pt modelId="{EAFDE39A-249E-45E7-A688-F34D241FF18F}" type="pres">
      <dgm:prSet presAssocID="{37815F75-97A8-4BAB-96FD-20DA3C37474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BD608F-E8F6-4A99-9954-3404C47E451C}" type="pres">
      <dgm:prSet presAssocID="{37815F75-97A8-4BAB-96FD-20DA3C3747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99C37-FF18-4038-AB5B-BD22E16DD3BF}" type="pres">
      <dgm:prSet presAssocID="{37815F75-97A8-4BAB-96FD-20DA3C37474D}" presName="negativeSpace" presStyleCnt="0"/>
      <dgm:spPr/>
    </dgm:pt>
    <dgm:pt modelId="{F1C91B0D-DDBC-4F16-BC5D-481744EF5638}" type="pres">
      <dgm:prSet presAssocID="{37815F75-97A8-4BAB-96FD-20DA3C3747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FB7394-6483-4C21-98ED-8DAFE532441C}" type="presOf" srcId="{37815F75-97A8-4BAB-96FD-20DA3C37474D}" destId="{5DBD608F-E8F6-4A99-9954-3404C47E451C}" srcOrd="1" destOrd="0" presId="urn:microsoft.com/office/officeart/2005/8/layout/list1"/>
    <dgm:cxn modelId="{C928E090-A85A-4602-8491-6A9C7F96D9D7}" type="presOf" srcId="{2C1CBC92-1C7C-42B4-8DA1-C746B322A79F}" destId="{C0DA4468-6C3E-450C-96E1-4E71FFEFDEB7}" srcOrd="1" destOrd="0" presId="urn:microsoft.com/office/officeart/2005/8/layout/list1"/>
    <dgm:cxn modelId="{C83C3150-5D37-4BBA-9161-C20E660796E0}" type="presOf" srcId="{EF7F5D52-D6B2-4F15-8878-E03035CA2441}" destId="{44FAA603-A7BB-4D4F-A313-2664D3915441}" srcOrd="0" destOrd="0" presId="urn:microsoft.com/office/officeart/2005/8/layout/list1"/>
    <dgm:cxn modelId="{B4C5971A-5B70-406B-9285-BAC5E03D8D1B}" type="presOf" srcId="{37815F75-97A8-4BAB-96FD-20DA3C37474D}" destId="{EAFDE39A-249E-45E7-A688-F34D241FF18F}" srcOrd="0" destOrd="0" presId="urn:microsoft.com/office/officeart/2005/8/layout/list1"/>
    <dgm:cxn modelId="{1F477B78-1296-4B00-859D-C0DB5CB3CB92}" srcId="{99E6E804-CEC6-4578-BE73-7C96F99746C6}" destId="{2C1CBC92-1C7C-42B4-8DA1-C746B322A79F}" srcOrd="0" destOrd="0" parTransId="{9E9260E6-1E41-45D0-BB84-8395BB55AB4A}" sibTransId="{E05EB660-4635-4BF4-8BEA-650943AEF900}"/>
    <dgm:cxn modelId="{D540EBC8-577B-4F54-8019-CD30F23B9A26}" type="presOf" srcId="{2C1CBC92-1C7C-42B4-8DA1-C746B322A79F}" destId="{DBE90353-BB2F-43A7-8BB2-590F2E8210E0}" srcOrd="0" destOrd="0" presId="urn:microsoft.com/office/officeart/2005/8/layout/list1"/>
    <dgm:cxn modelId="{F9B17AD3-B87E-43F0-B787-15AD7E15703B}" type="presOf" srcId="{99E6E804-CEC6-4578-BE73-7C96F99746C6}" destId="{9D5B752D-B2DD-46E0-A8EB-330F749591FE}" srcOrd="0" destOrd="0" presId="urn:microsoft.com/office/officeart/2005/8/layout/list1"/>
    <dgm:cxn modelId="{D67F4B8B-B14F-4B75-8947-DD20CCF8CC4B}" srcId="{99E6E804-CEC6-4578-BE73-7C96F99746C6}" destId="{EF7F5D52-D6B2-4F15-8878-E03035CA2441}" srcOrd="1" destOrd="0" parTransId="{934B125C-3459-4AE2-9914-1DA12E7FE992}" sibTransId="{0DB1A3D9-B7C5-44C5-8D46-E1CB4584CE1E}"/>
    <dgm:cxn modelId="{96315425-956B-4E23-A919-46BBA1AB04BC}" type="presOf" srcId="{EF7F5D52-D6B2-4F15-8878-E03035CA2441}" destId="{E958F8E0-F31A-405F-8179-FE84399BB5D7}" srcOrd="1" destOrd="0" presId="urn:microsoft.com/office/officeart/2005/8/layout/list1"/>
    <dgm:cxn modelId="{4A679227-E906-4001-8BBA-49E92636581C}" srcId="{99E6E804-CEC6-4578-BE73-7C96F99746C6}" destId="{37815F75-97A8-4BAB-96FD-20DA3C37474D}" srcOrd="2" destOrd="0" parTransId="{C940070A-E157-41F9-A241-6CE7BB695932}" sibTransId="{7A0D1610-F43D-4FE5-8389-E92BDB3D71B3}"/>
    <dgm:cxn modelId="{885659AB-5ACE-43AC-9D5A-2B5C98B39D6C}" type="presParOf" srcId="{9D5B752D-B2DD-46E0-A8EB-330F749591FE}" destId="{E7BDB1EB-BB4C-4795-9E28-7D01FBD3AAED}" srcOrd="0" destOrd="0" presId="urn:microsoft.com/office/officeart/2005/8/layout/list1"/>
    <dgm:cxn modelId="{C50758CF-B12D-4747-84A2-532F2F9173D7}" type="presParOf" srcId="{E7BDB1EB-BB4C-4795-9E28-7D01FBD3AAED}" destId="{DBE90353-BB2F-43A7-8BB2-590F2E8210E0}" srcOrd="0" destOrd="0" presId="urn:microsoft.com/office/officeart/2005/8/layout/list1"/>
    <dgm:cxn modelId="{ED55C1CB-3D50-417F-80C5-A7FCCF4CA76D}" type="presParOf" srcId="{E7BDB1EB-BB4C-4795-9E28-7D01FBD3AAED}" destId="{C0DA4468-6C3E-450C-96E1-4E71FFEFDEB7}" srcOrd="1" destOrd="0" presId="urn:microsoft.com/office/officeart/2005/8/layout/list1"/>
    <dgm:cxn modelId="{97FCA804-BC0F-417A-AFD9-02007F1A1B5E}" type="presParOf" srcId="{9D5B752D-B2DD-46E0-A8EB-330F749591FE}" destId="{AC519D6C-327F-409F-B1DA-32D103D0DC14}" srcOrd="1" destOrd="0" presId="urn:microsoft.com/office/officeart/2005/8/layout/list1"/>
    <dgm:cxn modelId="{BE753005-5A85-49E9-A90F-DDC1D46F5608}" type="presParOf" srcId="{9D5B752D-B2DD-46E0-A8EB-330F749591FE}" destId="{28C518A5-5F20-4307-AEF5-F8CD02FC11AD}" srcOrd="2" destOrd="0" presId="urn:microsoft.com/office/officeart/2005/8/layout/list1"/>
    <dgm:cxn modelId="{A6C26FDC-2664-4C28-B258-94759E8760C4}" type="presParOf" srcId="{9D5B752D-B2DD-46E0-A8EB-330F749591FE}" destId="{BC189300-97FF-4DC9-8956-E4C2EBBFC271}" srcOrd="3" destOrd="0" presId="urn:microsoft.com/office/officeart/2005/8/layout/list1"/>
    <dgm:cxn modelId="{9FC21120-FDB0-40EF-B57B-55604FC2E8FD}" type="presParOf" srcId="{9D5B752D-B2DD-46E0-A8EB-330F749591FE}" destId="{AD7B3BE4-5E43-4473-85AB-2B8264389ACD}" srcOrd="4" destOrd="0" presId="urn:microsoft.com/office/officeart/2005/8/layout/list1"/>
    <dgm:cxn modelId="{17F329FB-0F37-4A1F-9F08-4D150B3DB372}" type="presParOf" srcId="{AD7B3BE4-5E43-4473-85AB-2B8264389ACD}" destId="{44FAA603-A7BB-4D4F-A313-2664D3915441}" srcOrd="0" destOrd="0" presId="urn:microsoft.com/office/officeart/2005/8/layout/list1"/>
    <dgm:cxn modelId="{41B24ACF-AEAB-467D-B569-CA224E323735}" type="presParOf" srcId="{AD7B3BE4-5E43-4473-85AB-2B8264389ACD}" destId="{E958F8E0-F31A-405F-8179-FE84399BB5D7}" srcOrd="1" destOrd="0" presId="urn:microsoft.com/office/officeart/2005/8/layout/list1"/>
    <dgm:cxn modelId="{55221EDF-1D7A-429C-A625-AFA3716655BF}" type="presParOf" srcId="{9D5B752D-B2DD-46E0-A8EB-330F749591FE}" destId="{6275CFAC-C9F1-4F44-9719-1DCFEA081EDA}" srcOrd="5" destOrd="0" presId="urn:microsoft.com/office/officeart/2005/8/layout/list1"/>
    <dgm:cxn modelId="{348CCBC5-17DF-413E-954B-A1AC112BBD9E}" type="presParOf" srcId="{9D5B752D-B2DD-46E0-A8EB-330F749591FE}" destId="{F2532931-2706-42AC-9668-4CB462F95435}" srcOrd="6" destOrd="0" presId="urn:microsoft.com/office/officeart/2005/8/layout/list1"/>
    <dgm:cxn modelId="{F885CAFE-7308-406C-B1DA-B572FCA1A8C3}" type="presParOf" srcId="{9D5B752D-B2DD-46E0-A8EB-330F749591FE}" destId="{5E9CB259-46F6-4717-A6B9-6A0334BC8AB2}" srcOrd="7" destOrd="0" presId="urn:microsoft.com/office/officeart/2005/8/layout/list1"/>
    <dgm:cxn modelId="{0EEBF79F-94F0-4159-93A1-F14BA50DA3BC}" type="presParOf" srcId="{9D5B752D-B2DD-46E0-A8EB-330F749591FE}" destId="{A3080E6B-5A74-448E-9334-E3276ECC1DCE}" srcOrd="8" destOrd="0" presId="urn:microsoft.com/office/officeart/2005/8/layout/list1"/>
    <dgm:cxn modelId="{CF01231E-AB9C-4506-BAD7-0BEA38AF8B71}" type="presParOf" srcId="{A3080E6B-5A74-448E-9334-E3276ECC1DCE}" destId="{EAFDE39A-249E-45E7-A688-F34D241FF18F}" srcOrd="0" destOrd="0" presId="urn:microsoft.com/office/officeart/2005/8/layout/list1"/>
    <dgm:cxn modelId="{BD18913D-D1C9-4F2A-81BA-41DD100A5B57}" type="presParOf" srcId="{A3080E6B-5A74-448E-9334-E3276ECC1DCE}" destId="{5DBD608F-E8F6-4A99-9954-3404C47E451C}" srcOrd="1" destOrd="0" presId="urn:microsoft.com/office/officeart/2005/8/layout/list1"/>
    <dgm:cxn modelId="{3E4105A4-4D94-4C96-A4C6-EA02E74EC698}" type="presParOf" srcId="{9D5B752D-B2DD-46E0-A8EB-330F749591FE}" destId="{94B99C37-FF18-4038-AB5B-BD22E16DD3BF}" srcOrd="9" destOrd="0" presId="urn:microsoft.com/office/officeart/2005/8/layout/list1"/>
    <dgm:cxn modelId="{09E7E44C-753C-48E1-84B8-9962F0926E17}" type="presParOf" srcId="{9D5B752D-B2DD-46E0-A8EB-330F749591FE}" destId="{F1C91B0D-DDBC-4F16-BC5D-481744EF56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18A5-5F20-4307-AEF5-F8CD02FC11AD}">
      <dsp:nvSpPr>
        <dsp:cNvPr id="0" name=""/>
        <dsp:cNvSpPr/>
      </dsp:nvSpPr>
      <dsp:spPr>
        <a:xfrm>
          <a:off x="0" y="335123"/>
          <a:ext cx="45365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A4468-6C3E-450C-96E1-4E71FFEFDEB7}">
      <dsp:nvSpPr>
        <dsp:cNvPr id="0" name=""/>
        <dsp:cNvSpPr/>
      </dsp:nvSpPr>
      <dsp:spPr>
        <a:xfrm>
          <a:off x="226825" y="54683"/>
          <a:ext cx="3175552" cy="560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rPr>
            <a:t>Варят стекло в специальной печи;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Century" pitchFamily="18" charset="0"/>
          </a:endParaRPr>
        </a:p>
      </dsp:txBody>
      <dsp:txXfrm>
        <a:off x="254205" y="82063"/>
        <a:ext cx="3120792" cy="506120"/>
      </dsp:txXfrm>
    </dsp:sp>
    <dsp:sp modelId="{F2532931-2706-42AC-9668-4CB462F95435}">
      <dsp:nvSpPr>
        <dsp:cNvPr id="0" name=""/>
        <dsp:cNvSpPr/>
      </dsp:nvSpPr>
      <dsp:spPr>
        <a:xfrm>
          <a:off x="0" y="1348267"/>
          <a:ext cx="45365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8F8E0-F31A-405F-8179-FE84399BB5D7}">
      <dsp:nvSpPr>
        <dsp:cNvPr id="0" name=""/>
        <dsp:cNvSpPr/>
      </dsp:nvSpPr>
      <dsp:spPr>
        <a:xfrm>
          <a:off x="226825" y="916523"/>
          <a:ext cx="3175552" cy="560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rPr>
            <a:t>Выравнивают стекло катком, охлаждают;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Century" pitchFamily="18" charset="0"/>
          </a:endParaRPr>
        </a:p>
      </dsp:txBody>
      <dsp:txXfrm>
        <a:off x="254205" y="943903"/>
        <a:ext cx="3120792" cy="506120"/>
      </dsp:txXfrm>
    </dsp:sp>
    <dsp:sp modelId="{F1C91B0D-DDBC-4F16-BC5D-481744EF5638}">
      <dsp:nvSpPr>
        <dsp:cNvPr id="0" name=""/>
        <dsp:cNvSpPr/>
      </dsp:nvSpPr>
      <dsp:spPr>
        <a:xfrm>
          <a:off x="0" y="2058804"/>
          <a:ext cx="45365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D608F-E8F6-4A99-9954-3404C47E451C}">
      <dsp:nvSpPr>
        <dsp:cNvPr id="0" name=""/>
        <dsp:cNvSpPr/>
      </dsp:nvSpPr>
      <dsp:spPr>
        <a:xfrm>
          <a:off x="226825" y="1778364"/>
          <a:ext cx="3175552" cy="5608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rPr>
            <a:t>Покрывают заднюю сторону специальной амальгамой.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Century" pitchFamily="18" charset="0"/>
          </a:endParaRPr>
        </a:p>
      </dsp:txBody>
      <dsp:txXfrm>
        <a:off x="254205" y="1805744"/>
        <a:ext cx="312079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FEA97E-EBB0-4299-8DA1-62DB0856DAD5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71944-8383-4164-9A7D-9F99BBC0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6504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2960C9-D4DD-4392-A22B-38D8FFDD87E7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50CA5-667F-485B-A40B-3C434B0A1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3339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F330-C876-44E5-AE76-2C1931234919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3007-C456-483E-BAFE-36CD39D4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2CF6-CB40-45AC-860B-CD074FC0E84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9304-A4F7-4280-B826-F861FB8AD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6993-3CEB-4406-B939-1414CEE57FC1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876B-EAE5-4D6F-B5A8-0FA67F23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1417-2A20-48C6-9B74-FE6506D94303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C468-CB55-42CA-9552-207BE1ADF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B514-89C4-4C91-B002-581D6F60ED33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09C8-1487-410A-8A9A-5C6FA782D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62EA-E774-4718-8C04-62D31113F728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02B6-81F9-4F80-BDC5-4515324FF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9B72-ECC0-4366-98E0-DA5EBA785532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9765-D7CA-4CDE-BC31-302D9E9E8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F2BF-4FFB-4408-8C9A-5FAE01276ED4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5F67-15ED-466B-B499-5CF58D26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3BB6-4A48-4765-BC4B-7A953E24942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7DA5-C5C2-4B4A-926C-02EB38CD2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E309-25AD-4A02-B16D-1F6A3CF65728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B9E7-0F0B-454E-8768-948016F27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8A9D-1B59-4260-A7B0-82D0689D2F2B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6708-F7D4-4D52-886E-94E6A69BA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5C8B6-288A-4444-A588-5D841DEDAA01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A57B0-EADF-4A7F-9C85-1F3BF38CF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8850" y="4365625"/>
            <a:ext cx="4125913" cy="21590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latin typeface="Century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75351" cy="3024336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Century" pitchFamily="18" charset="0"/>
              </a:rPr>
              <a:t>Проект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 «Свет мой, зеркальце, скажи!»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050" name="Picture 2" descr="G:\зеркала\зеркала еще\9edf3de18899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64320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672" y="661177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 dirty="0" smtClean="0">
                <a:latin typeface="Century Schoolbook" pitchFamily="18" charset="0"/>
              </a:rPr>
              <a:t> </a:t>
            </a:r>
            <a:endParaRPr lang="ru-RU" sz="1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sz="quarter" idx="13"/>
          </p:nvPr>
        </p:nvSpPr>
        <p:spPr>
          <a:xfrm>
            <a:off x="250825" y="476250"/>
            <a:ext cx="8713788" cy="61214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	</a:t>
            </a:r>
            <a:r>
              <a:rPr lang="ru-RU" smtClean="0">
                <a:latin typeface="Century" pitchFamily="18" charset="0"/>
              </a:rPr>
              <a:t>Зеркало всегда казалось людям немного волшебным предметом, в нем есть какая-то загадка. Поэтому  во всех этих сказках зеркалам приписываются загадочные и волшебные свойства.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	Кроме сказок,  зеркала встречаются в стихах , рассказах и баснях.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2781300"/>
            <a:ext cx="53943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785795"/>
            <a:ext cx="6511925" cy="785818"/>
          </a:xfrm>
        </p:spPr>
        <p:txBody>
          <a:bodyPr/>
          <a:lstStyle/>
          <a:p>
            <a:r>
              <a:rPr lang="ru-RU" dirty="0" smtClean="0"/>
              <a:t>Наши опыты и эксперименты.</a:t>
            </a:r>
            <a:endParaRPr lang="ru-RU" dirty="0"/>
          </a:p>
        </p:txBody>
      </p:sp>
      <p:pic>
        <p:nvPicPr>
          <p:cNvPr id="5" name="Содержимое 4" descr="IMG_079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46450" cy="2509838"/>
          </a:xfrm>
        </p:spPr>
      </p:pic>
      <p:pic>
        <p:nvPicPr>
          <p:cNvPr id="6" name="Содержимое 5" descr="IMG_078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214686"/>
            <a:ext cx="3346450" cy="2509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078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4282" y="315288"/>
            <a:ext cx="4000528" cy="2827959"/>
          </a:xfrm>
        </p:spPr>
      </p:pic>
      <p:pic>
        <p:nvPicPr>
          <p:cNvPr id="6" name="Содержимое 5" descr="IMG_078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571480"/>
            <a:ext cx="3727452" cy="2795590"/>
          </a:xfrm>
        </p:spPr>
      </p:pic>
      <p:pic>
        <p:nvPicPr>
          <p:cNvPr id="8" name="Рисунок 7" descr="IMG_0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357562"/>
            <a:ext cx="466725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entury Schoolbook" pitchFamily="18" charset="0"/>
              </a:rPr>
              <a:t>Свойства зеркала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12968" cy="3474720"/>
          </a:xfrm>
        </p:spPr>
        <p:txBody>
          <a:bodyPr/>
          <a:lstStyle/>
          <a:p>
            <a:r>
              <a:rPr lang="ru-RU" dirty="0">
                <a:latin typeface="Century" pitchFamily="18" charset="0"/>
              </a:rPr>
              <a:t>З</a:t>
            </a:r>
            <a:r>
              <a:rPr lang="ru-RU" dirty="0" smtClean="0">
                <a:latin typeface="Century" pitchFamily="18" charset="0"/>
              </a:rPr>
              <a:t>еркало отражает </a:t>
            </a:r>
            <a:r>
              <a:rPr lang="ru-RU" u="sng" dirty="0">
                <a:latin typeface="Century" pitchFamily="18" charset="0"/>
              </a:rPr>
              <a:t>луч света.</a:t>
            </a:r>
          </a:p>
          <a:p>
            <a:r>
              <a:rPr lang="ru-RU" sz="2400" dirty="0" smtClean="0">
                <a:latin typeface="Century" pitchFamily="18" charset="0"/>
              </a:rPr>
              <a:t>Зеркало </a:t>
            </a:r>
            <a:r>
              <a:rPr lang="ru-RU" sz="2400" dirty="0">
                <a:latin typeface="Century" pitchFamily="18" charset="0"/>
              </a:rPr>
              <a:t>отражает </a:t>
            </a:r>
            <a:r>
              <a:rPr lang="ru-RU" sz="2400" u="sng" dirty="0">
                <a:latin typeface="Century" pitchFamily="18" charset="0"/>
              </a:rPr>
              <a:t>все то, что находится перед ним</a:t>
            </a:r>
            <a:r>
              <a:rPr lang="ru-RU" sz="2400" dirty="0">
                <a:latin typeface="Century" pitchFamily="18" charset="0"/>
              </a:rPr>
              <a:t>. Но только не совсем точно, а меняя право на лево и наоборот. </a:t>
            </a:r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Зеркало </a:t>
            </a:r>
            <a:r>
              <a:rPr lang="ru-RU" sz="2400" dirty="0">
                <a:latin typeface="Century Schoolbook" pitchFamily="18" charset="0"/>
              </a:rPr>
              <a:t>имеет </a:t>
            </a:r>
            <a:r>
              <a:rPr lang="ru-RU" sz="2400" dirty="0" smtClean="0">
                <a:latin typeface="Century Schoolbook" pitchFamily="18" charset="0"/>
              </a:rPr>
              <a:t>свойство </a:t>
            </a:r>
            <a:r>
              <a:rPr lang="ru-RU" sz="2400" u="sng" dirty="0">
                <a:latin typeface="Century Schoolbook" pitchFamily="18" charset="0"/>
              </a:rPr>
              <a:t>многократно</a:t>
            </a:r>
            <a:r>
              <a:rPr lang="ru-RU" sz="2400" dirty="0">
                <a:latin typeface="Century Schoolbook" pitchFamily="18" charset="0"/>
              </a:rPr>
              <a:t> отражать предметы</a:t>
            </a:r>
            <a:r>
              <a:rPr lang="ru-RU" sz="2400" dirty="0" smtClean="0">
                <a:latin typeface="Century Schoolbook" pitchFamily="18" charset="0"/>
              </a:rPr>
              <a:t>.</a:t>
            </a:r>
          </a:p>
          <a:p>
            <a:r>
              <a:rPr lang="ru-RU" sz="2400" dirty="0" smtClean="0">
                <a:latin typeface="Century Schoolbook" pitchFamily="18" charset="0"/>
              </a:rPr>
              <a:t>Зеркало </a:t>
            </a:r>
            <a:r>
              <a:rPr lang="ru-RU" sz="2400" dirty="0">
                <a:latin typeface="Century Schoolbook" pitchFamily="18" charset="0"/>
              </a:rPr>
              <a:t>отражает </a:t>
            </a:r>
            <a:r>
              <a:rPr lang="ru-RU" sz="2400" u="sng" dirty="0">
                <a:latin typeface="Century Schoolbook" pitchFamily="18" charset="0"/>
              </a:rPr>
              <a:t>тепло.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8496300" cy="3475037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Применение зеркала в современном мире.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   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                                  </a:t>
            </a:r>
            <a:r>
              <a:rPr lang="ru-RU" b="1" dirty="0" smtClean="0">
                <a:latin typeface="Century" pitchFamily="18" charset="0"/>
              </a:rPr>
              <a:t>Украшение интерьера 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768" y="2924944"/>
            <a:ext cx="2582682" cy="319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0050" y="2928677"/>
            <a:ext cx="2448272" cy="322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23928" y="3096274"/>
            <a:ext cx="1997968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6"/>
          <p:cNvSpPr>
            <a:spLocks noGrp="1"/>
          </p:cNvSpPr>
          <p:nvPr>
            <p:ph sz="quarter" idx="13"/>
          </p:nvPr>
        </p:nvSpPr>
        <p:spPr>
          <a:xfrm>
            <a:off x="250825" y="396875"/>
            <a:ext cx="8713788" cy="63055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                                        </a:t>
            </a:r>
            <a:r>
              <a:rPr lang="ru-RU" b="1" dirty="0" smtClean="0">
                <a:latin typeface="Century" pitchFamily="18" charset="0"/>
              </a:rPr>
              <a:t>В медицине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          Стоматолог                                           Лор-врач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                                        </a:t>
            </a:r>
            <a:r>
              <a:rPr lang="ru-RU" b="1" dirty="0" smtClean="0">
                <a:latin typeface="Century" pitchFamily="18" charset="0"/>
              </a:rPr>
              <a:t>Водители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         Велосипедисты                               Автомобилисты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083" y="1194642"/>
            <a:ext cx="2805814" cy="187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16866" y="4437112"/>
            <a:ext cx="2232248" cy="167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057071" y="1196752"/>
            <a:ext cx="2806890" cy="187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315020" y="4437112"/>
            <a:ext cx="2290991" cy="167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6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3950" y="2565400"/>
            <a:ext cx="13938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sz="quarter" idx="13"/>
          </p:nvPr>
        </p:nvSpPr>
        <p:spPr>
          <a:xfrm>
            <a:off x="179388" y="396875"/>
            <a:ext cx="8785225" cy="620077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        Парикмахеры                                  Ателье, магазины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Для приготовления и хранения продуктов</a:t>
            </a: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8" y="908720"/>
            <a:ext cx="3614936" cy="2403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056" y="892898"/>
            <a:ext cx="3198259" cy="239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4652963"/>
            <a:ext cx="20494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2800" y="4591050"/>
            <a:ext cx="1873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319588"/>
            <a:ext cx="1463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638" y="2997200"/>
            <a:ext cx="223043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6200000">
            <a:off x="-119858" y="713848"/>
            <a:ext cx="3092463" cy="2061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1" name="Объект 2"/>
          <p:cNvSpPr>
            <a:spLocks noGrp="1"/>
          </p:cNvSpPr>
          <p:nvPr>
            <p:ph sz="quarter" idx="13"/>
          </p:nvPr>
        </p:nvSpPr>
        <p:spPr>
          <a:xfrm>
            <a:off x="307975" y="908050"/>
            <a:ext cx="8785225" cy="2089150"/>
          </a:xfrm>
        </p:spPr>
        <p:txBody>
          <a:bodyPr/>
          <a:lstStyle/>
          <a:p>
            <a:pPr marL="44450" indent="0"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b="1" smtClean="0">
                <a:latin typeface="Century" pitchFamily="18" charset="0"/>
              </a:rPr>
              <a:t>Для развлечений </a:t>
            </a:r>
          </a:p>
          <a:p>
            <a:pPr marL="44450" indent="0"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smtClean="0">
                <a:latin typeface="Century" pitchFamily="18" charset="0"/>
              </a:rPr>
              <a:t>(игры, игрушки).</a:t>
            </a:r>
          </a:p>
          <a:p>
            <a:pPr marL="44450" indent="0"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b="1" smtClean="0">
                <a:latin typeface="Century" pitchFamily="18" charset="0"/>
              </a:rPr>
              <a:t>В цирке </a:t>
            </a:r>
          </a:p>
          <a:p>
            <a:pPr marL="44450" indent="0"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smtClean="0">
                <a:latin typeface="Century" pitchFamily="18" charset="0"/>
              </a:rPr>
              <a:t>( комната кривых зеркал,</a:t>
            </a:r>
          </a:p>
          <a:p>
            <a:pPr marL="44450" indent="0"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smtClean="0">
                <a:latin typeface="Century" pitchFamily="18" charset="0"/>
              </a:rPr>
              <a:t>фокусы)</a:t>
            </a:r>
          </a:p>
          <a:p>
            <a:pPr marL="44450" indent="0"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b="1" smtClean="0">
                <a:latin typeface="Century" pitchFamily="18" charset="0"/>
              </a:rPr>
              <a:t>Зеркальные фотоаппараты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823802" y="194557"/>
            <a:ext cx="206422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6200000">
            <a:off x="5185874" y="3758952"/>
            <a:ext cx="3275856" cy="21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16200000">
            <a:off x="880397" y="3758952"/>
            <a:ext cx="3275856" cy="21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8569325" cy="752475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b="1" smtClean="0">
                <a:latin typeface="Century" pitchFamily="18" charset="0"/>
              </a:rPr>
              <a:t>Военные и космонавты</a:t>
            </a: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511" y="1268760"/>
            <a:ext cx="7674513" cy="488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3284984"/>
            <a:ext cx="3887787" cy="272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284984"/>
            <a:ext cx="2922290" cy="2927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14475" y="452412"/>
            <a:ext cx="6511925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Century" pitchFamily="18" charset="0"/>
              </a:rPr>
              <a:t>Зеркало будущего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155575" y="1565275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entury" pitchFamily="18" charset="0"/>
                <a:ea typeface="Adobe Gothic Std B" pitchFamily="34" charset="-128"/>
              </a:rPr>
              <a:t>	Американские ученые придумали, как еще можно будет использовать зеркало в будущем. Они</a:t>
            </a:r>
            <a:r>
              <a:rPr lang="ru-RU" dirty="0">
                <a:latin typeface="Century" pitchFamily="18" charset="0"/>
              </a:rPr>
              <a:t> </a:t>
            </a:r>
            <a:r>
              <a:rPr lang="ru-RU" dirty="0">
                <a:latin typeface="Century" pitchFamily="18" charset="0"/>
                <a:ea typeface="Adobe Gothic Std B" pitchFamily="34" charset="-128"/>
              </a:rPr>
              <a:t>предложили уложить зеркальные элементы в дорожное покрытие. Такая дорога пригодится для электромобилей, которые будут заряжаться прямо во время пути по 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3"/>
          </p:nvPr>
        </p:nvSpPr>
        <p:spPr>
          <a:xfrm>
            <a:off x="683568" y="731839"/>
            <a:ext cx="7704856" cy="2481262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z="2400" b="1" dirty="0">
                <a:latin typeface="Century" pitchFamily="18" charset="0"/>
              </a:rPr>
              <a:t> </a:t>
            </a:r>
            <a:r>
              <a:rPr lang="ru-RU" sz="2400" b="1" dirty="0" smtClean="0">
                <a:latin typeface="Century" pitchFamily="18" charset="0"/>
              </a:rPr>
              <a:t>Объект исследования:</a:t>
            </a:r>
            <a:r>
              <a:rPr lang="ru-RU" sz="2400" dirty="0" smtClean="0">
                <a:latin typeface="Century" pitchFamily="18" charset="0"/>
              </a:rPr>
              <a:t> </a:t>
            </a:r>
            <a:r>
              <a:rPr lang="ru-RU" sz="2000" dirty="0" smtClean="0">
                <a:latin typeface="Century" pitchFamily="18" charset="0"/>
              </a:rPr>
              <a:t>зеркало.</a:t>
            </a:r>
          </a:p>
          <a:p>
            <a:pPr algn="just" eaLnBrk="1" hangingPunct="1">
              <a:buFont typeface="Georgia" pitchFamily="18" charset="0"/>
              <a:buNone/>
            </a:pPr>
            <a:endParaRPr lang="ru-RU" sz="2000" dirty="0" smtClean="0">
              <a:latin typeface="Century" pitchFamily="18" charset="0"/>
            </a:endParaRPr>
          </a:p>
          <a:p>
            <a:pPr algn="just" eaLnBrk="1" hangingPunct="1">
              <a:buFont typeface="Georgia" pitchFamily="18" charset="0"/>
              <a:buNone/>
            </a:pPr>
            <a:r>
              <a:rPr lang="ru-RU" sz="2000" b="1" dirty="0" smtClean="0">
                <a:latin typeface="Century" pitchFamily="18" charset="0"/>
              </a:rPr>
              <a:t> </a:t>
            </a:r>
            <a:r>
              <a:rPr lang="ru-RU" sz="2400" b="1" dirty="0" smtClean="0">
                <a:latin typeface="Century" pitchFamily="18" charset="0"/>
              </a:rPr>
              <a:t>Предмет исследования:</a:t>
            </a:r>
            <a:r>
              <a:rPr lang="ru-RU" sz="2400" dirty="0" smtClean="0">
                <a:latin typeface="Century" pitchFamily="18" charset="0"/>
              </a:rPr>
              <a:t> </a:t>
            </a:r>
            <a:r>
              <a:rPr lang="ru-RU" sz="2000" dirty="0" smtClean="0">
                <a:latin typeface="Century" pitchFamily="18" charset="0"/>
              </a:rPr>
              <a:t>свойства зеркала.</a:t>
            </a:r>
          </a:p>
        </p:txBody>
      </p:sp>
      <p:pic>
        <p:nvPicPr>
          <p:cNvPr id="17414" name="Picture 6" descr="becti_net_r241843d13t90152n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852936"/>
            <a:ext cx="2593975" cy="345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28605"/>
            <a:ext cx="6511925" cy="1214446"/>
          </a:xfrm>
        </p:spPr>
        <p:txBody>
          <a:bodyPr/>
          <a:lstStyle/>
          <a:p>
            <a:r>
              <a:rPr lang="ru-RU" dirty="0" smtClean="0"/>
              <a:t>Изготовление зеркал из цветной бумаги.</a:t>
            </a:r>
            <a:endParaRPr lang="ru-RU" dirty="0"/>
          </a:p>
        </p:txBody>
      </p:sp>
      <p:pic>
        <p:nvPicPr>
          <p:cNvPr id="5" name="Содержимое 4" descr="IMG_078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3346450" cy="2509838"/>
          </a:xfrm>
        </p:spPr>
      </p:pic>
      <p:pic>
        <p:nvPicPr>
          <p:cNvPr id="6" name="Содержимое 5" descr="IMG_0781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3714752"/>
            <a:ext cx="3346450" cy="2509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500174"/>
            <a:ext cx="7175351" cy="3425283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                           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434012"/>
          </a:xfrm>
        </p:spPr>
        <p:txBody>
          <a:bodyPr/>
          <a:lstStyle/>
          <a:p>
            <a:pPr marL="387350" indent="-342900" eaLnBrk="1" hangingPunct="1">
              <a:buFont typeface="Georgia" pitchFamily="18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latin typeface="Century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Узнать, что такое зеркало и может ли современный человек обойтись без зеркал.</a:t>
            </a:r>
          </a:p>
          <a:p>
            <a:pPr marL="387350" indent="-34290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387350" indent="-342900" eaLnBrk="1" hangingPunct="1">
              <a:buFont typeface="Georgia" pitchFamily="18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87350" indent="-342900" eaLnBrk="1" hangingPunct="1">
              <a:buFont typeface="Georgia" pitchFamily="18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Узнать об истории возникновения зеркал;</a:t>
            </a:r>
          </a:p>
          <a:p>
            <a:pPr marL="387350" indent="-342900" eaLnBrk="1" hangingPunct="1">
              <a:buFont typeface="Georgia" pitchFamily="18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практических опытов определить свойства зеркал;</a:t>
            </a:r>
          </a:p>
          <a:p>
            <a:pPr marL="387350" indent="-342900" eaLnBrk="1" hangingPunct="1">
              <a:buFont typeface="Georgia" pitchFamily="18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Выяснить, где применяются зеркала  в современном мире.</a:t>
            </a:r>
          </a:p>
          <a:p>
            <a:pPr marL="387350" indent="-342900" eaLnBrk="1" hangingPunct="1">
              <a:buNone/>
            </a:pPr>
            <a:endParaRPr lang="ru-RU" dirty="0" smtClean="0">
              <a:latin typeface="Century" pitchFamily="18" charset="0"/>
            </a:endParaRPr>
          </a:p>
          <a:p>
            <a:pPr marL="387350" indent="-342900" eaLnBrk="1" hangingPunct="1">
              <a:buFont typeface="Georgia" pitchFamily="18" charset="0"/>
              <a:buAutoNum type="arabicPeriod"/>
            </a:pPr>
            <a:endParaRPr lang="ru-RU" dirty="0" smtClean="0">
              <a:latin typeface="Century" pitchFamily="18" charset="0"/>
            </a:endParaRPr>
          </a:p>
          <a:p>
            <a:pPr marL="387350" indent="-34290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387350" indent="-342900" eaLnBrk="1" hangingPunct="1">
              <a:buFont typeface="Georgia" pitchFamily="18" charset="0"/>
              <a:buAutoNum type="arabicPeriod"/>
            </a:pPr>
            <a:endParaRPr lang="ru-RU" dirty="0" smtClean="0">
              <a:latin typeface="Century" pitchFamily="18" charset="0"/>
            </a:endParaRPr>
          </a:p>
          <a:p>
            <a:pPr marL="387350" indent="-34290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Century" pitchFamily="18" charset="0"/>
              </a:rPr>
              <a:t>План работы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8280400" cy="453707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1.</a:t>
            </a:r>
            <a:r>
              <a:rPr lang="ru-RU" dirty="0" smtClean="0">
                <a:latin typeface="Century" pitchFamily="18" charset="0"/>
              </a:rPr>
              <a:t> Изучение истории возникновения зеркал. 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2.</a:t>
            </a:r>
            <a:r>
              <a:rPr lang="ru-RU" dirty="0" smtClean="0">
                <a:latin typeface="Century" pitchFamily="18" charset="0"/>
              </a:rPr>
              <a:t>Прочитать книги о зеркалах – сказки и рассказы. ( Какие волшебные и загадочные свойства приписывали зеркалам)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3. </a:t>
            </a:r>
            <a:r>
              <a:rPr lang="ru-RU" dirty="0" smtClean="0">
                <a:latin typeface="Century" pitchFamily="18" charset="0"/>
              </a:rPr>
              <a:t>Провести опыты и эксперименты с зеркалами.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4.</a:t>
            </a:r>
            <a:r>
              <a:rPr lang="ru-RU" dirty="0" smtClean="0">
                <a:latin typeface="Century" pitchFamily="18" charset="0"/>
              </a:rPr>
              <a:t>Выяснить, где еще  применяются зеркала.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5. </a:t>
            </a:r>
            <a:r>
              <a:rPr lang="ru-RU" dirty="0" smtClean="0">
                <a:latin typeface="Century" pitchFamily="18" charset="0"/>
              </a:rPr>
              <a:t>Изготовить зеркало своими руками.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sz="quarter" idx="13"/>
          </p:nvPr>
        </p:nvSpPr>
        <p:spPr>
          <a:xfrm>
            <a:off x="250825" y="332656"/>
            <a:ext cx="8713788" cy="6264994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ru-RU" b="1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b="1" dirty="0" smtClean="0">
                <a:latin typeface="Century" pitchFamily="18" charset="0"/>
              </a:rPr>
              <a:t>Как и когда появились зеркала?</a:t>
            </a:r>
            <a:r>
              <a:rPr lang="ru-RU" dirty="0" smtClean="0">
                <a:latin typeface="Century" pitchFamily="18" charset="0"/>
              </a:rPr>
              <a:t>	</a:t>
            </a:r>
            <a:endParaRPr lang="ru-RU" sz="2000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dirty="0" smtClean="0">
                <a:latin typeface="Century" pitchFamily="18" charset="0"/>
              </a:rPr>
              <a:t>	Оказывается, впервые человек увидел свое отражение в луже. Это и было первое «зеркало». Но его нельзя было носить с собой, поэтому человек задумался, как же сделать переносное зеркало? 								Чего он только не пробовал- полировал камни, монеты, золотые и серебряные пластины. Позже стеклодувы покрывали стекло  различными покрытиями. И когда они нашли секрет изготовления настоящего зеркала, очень долго хранили его в секрете.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dirty="0" smtClean="0">
                <a:latin typeface="Century" pitchFamily="18" charset="0"/>
              </a:rPr>
              <a:t>	В России зеркальные стекла появились при Петре </a:t>
            </a:r>
            <a:r>
              <a:rPr lang="en-US" sz="2000" dirty="0" smtClean="0">
                <a:latin typeface="Century" pitchFamily="18" charset="0"/>
              </a:rPr>
              <a:t>I</a:t>
            </a:r>
            <a:r>
              <a:rPr lang="ru-RU" sz="2000" dirty="0" smtClean="0">
                <a:latin typeface="Century" pitchFamily="18" charset="0"/>
              </a:rPr>
              <a:t> и делали их такой громадной величины, что это вызывало удивление во многих странах.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z="2000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8569325" cy="5865812"/>
          </a:xfrm>
        </p:spPr>
        <p:txBody>
          <a:bodyPr/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000" dirty="0" smtClean="0">
                <a:latin typeface="Century" pitchFamily="18" charset="0"/>
              </a:rPr>
              <a:t> «Лента времени», в которой хорошо видно,  как появлялись зеркала, как они постепенно изменялись и какими становились.                       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000" dirty="0" smtClean="0">
              <a:latin typeface="Century" pitchFamily="18" charset="0"/>
            </a:endParaRP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000" dirty="0" smtClean="0">
              <a:latin typeface="Century" pitchFamily="18" charset="0"/>
            </a:endParaRP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000" dirty="0" smtClean="0">
              <a:latin typeface="Century" pitchFamily="18" charset="0"/>
            </a:endParaRP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000" dirty="0" smtClean="0">
              <a:latin typeface="Century" pitchFamily="18" charset="0"/>
            </a:endParaRPr>
          </a:p>
        </p:txBody>
      </p:sp>
      <p:pic>
        <p:nvPicPr>
          <p:cNvPr id="2560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7487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5" name="Содержимое 3" descr="ph04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365625"/>
            <a:ext cx="306546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5" y="620713"/>
            <a:ext cx="65166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5881" y="412569"/>
            <a:ext cx="6511925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Century" pitchFamily="18" charset="0"/>
              </a:rPr>
              <a:t>Как делают зеркала</a:t>
            </a:r>
            <a:endParaRPr lang="ru-RU" dirty="0">
              <a:latin typeface="Century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195736" y="1556792"/>
          <a:ext cx="45365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8496300" cy="59372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О зеркалах  часто писали в сказках и рассказах.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Century" pitchFamily="18" charset="0"/>
              </a:rPr>
              <a:t>	Оказалось, что таких книг не мало.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dirty="0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z="6000" dirty="0" smtClean="0">
              <a:latin typeface="Century" pitchFamily="18" charset="0"/>
            </a:endParaRPr>
          </a:p>
        </p:txBody>
      </p:sp>
      <p:pic>
        <p:nvPicPr>
          <p:cNvPr id="26628" name="Picture 4" descr="1005405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81300"/>
            <a:ext cx="2084387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1279557349_ps_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2781300"/>
            <a:ext cx="1781175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7" descr="1363604019_lzevlctws6qta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781300"/>
            <a:ext cx="2025650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bссссс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708275"/>
            <a:ext cx="1770062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sz="quarter" idx="13"/>
          </p:nvPr>
        </p:nvSpPr>
        <p:spPr>
          <a:xfrm>
            <a:off x="395288" y="404813"/>
            <a:ext cx="8497887" cy="61531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Например, с помощью волшебного зеркала в сказках «Королевство кривых зеркал» и «Алиса в Зазеркалье» можно было попасть в волшебную страну 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В другой сказке- «Гарри Поттер и философский камень»,- зеркало показывало сокровенные мечты человека.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В сказке Пушкина «О мертвой царевне и семи богатырях» зеркало могло разговаривать 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>
                <a:latin typeface="Century" pitchFamily="18" charset="0"/>
              </a:rPr>
              <a:t>А вот в сказке «Снежная королева» зеркало искажало все, что в нем отражалось и показывало только плохое.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>
              <a:latin typeface="Century" pitchFamily="18" charset="0"/>
            </a:endParaRPr>
          </a:p>
        </p:txBody>
      </p:sp>
      <p:pic>
        <p:nvPicPr>
          <p:cNvPr id="27652" name="Picture 4" descr="1300725335_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221163"/>
            <a:ext cx="25193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yhst-63024657953310_2109_140307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076700"/>
            <a:ext cx="1760538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any2fbimgload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221163"/>
            <a:ext cx="14573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1077</TotalTime>
  <Words>354</Words>
  <Application>Microsoft Office PowerPoint</Application>
  <PresentationFormat>Экран (4:3)</PresentationFormat>
  <Paragraphs>106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Проект  «Свет мой, зеркальце, скажи!»</vt:lpstr>
      <vt:lpstr>Слайд 2</vt:lpstr>
      <vt:lpstr>Слайд 3</vt:lpstr>
      <vt:lpstr>План работы</vt:lpstr>
      <vt:lpstr>Слайд 5</vt:lpstr>
      <vt:lpstr>Слайд 6</vt:lpstr>
      <vt:lpstr>Как делают зеркала</vt:lpstr>
      <vt:lpstr>Слайд 8</vt:lpstr>
      <vt:lpstr>Слайд 9</vt:lpstr>
      <vt:lpstr>Слайд 10</vt:lpstr>
      <vt:lpstr>Наши опыты и эксперименты.</vt:lpstr>
      <vt:lpstr>Слайд 12</vt:lpstr>
      <vt:lpstr>Свойства зеркала</vt:lpstr>
      <vt:lpstr>Слайд 14</vt:lpstr>
      <vt:lpstr>Слайд 15</vt:lpstr>
      <vt:lpstr>Слайд 16</vt:lpstr>
      <vt:lpstr>Слайд 17</vt:lpstr>
      <vt:lpstr>Слайд 18</vt:lpstr>
      <vt:lpstr>Слайд 19</vt:lpstr>
      <vt:lpstr>Изготовление зеркал из цветной бумаги.</vt:lpstr>
      <vt:lpstr>Спасибо за                    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«Волшебный мир зазеркалья»</dc:title>
  <dc:creator>Галина Николаевна</dc:creator>
  <cp:lastModifiedBy>Алекс</cp:lastModifiedBy>
  <cp:revision>94</cp:revision>
  <dcterms:created xsi:type="dcterms:W3CDTF">2013-12-06T11:01:04Z</dcterms:created>
  <dcterms:modified xsi:type="dcterms:W3CDTF">2014-04-25T16:17:51Z</dcterms:modified>
</cp:coreProperties>
</file>