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300" r:id="rId5"/>
    <p:sldId id="302" r:id="rId6"/>
    <p:sldId id="304" r:id="rId7"/>
    <p:sldId id="306" r:id="rId8"/>
    <p:sldId id="275" r:id="rId9"/>
    <p:sldId id="322" r:id="rId10"/>
    <p:sldId id="321" r:id="rId11"/>
    <p:sldId id="299" r:id="rId12"/>
    <p:sldId id="297" r:id="rId13"/>
    <p:sldId id="316" r:id="rId14"/>
    <p:sldId id="298" r:id="rId15"/>
    <p:sldId id="315" r:id="rId16"/>
    <p:sldId id="314" r:id="rId17"/>
    <p:sldId id="320" r:id="rId18"/>
    <p:sldId id="31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8" r:id="rId27"/>
    <p:sldId id="289" r:id="rId28"/>
    <p:sldId id="284" r:id="rId29"/>
    <p:sldId id="29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66"/>
    <a:srgbClr val="FF0000"/>
    <a:srgbClr val="9C04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0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18FF-8D39-4052-8109-85E18F9A3244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CB9B-79E3-41A7-99BF-4689A67E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952" cy="68922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3333FF"/>
                </a:solidFill>
                <a:latin typeface="Monotype Corsiva" pitchFamily="66" charset="0"/>
              </a:rPr>
              <a:t>«Игра – основной вид деятельности решения задач воспитательно-образовательного </a:t>
            </a:r>
            <a:r>
              <a:rPr lang="ru-RU" sz="4000" b="1" dirty="0" smtClean="0">
                <a:solidFill>
                  <a:srgbClr val="3333FF"/>
                </a:solidFill>
                <a:latin typeface="Monotype Corsiva" pitchFamily="66" charset="0"/>
              </a:rPr>
              <a:t>процесса </a:t>
            </a:r>
            <a:r>
              <a:rPr lang="ru-RU" sz="4000" b="1" dirty="0" smtClean="0">
                <a:solidFill>
                  <a:srgbClr val="3333FF"/>
                </a:solidFill>
                <a:latin typeface="Monotype Corsiva" pitchFamily="66" charset="0"/>
              </a:rPr>
              <a:t>в ДОУ»</a:t>
            </a:r>
            <a:endParaRPr lang="ru-RU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14752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Воспитатель МБДОУ «ЦРР – детский сад № 10» </a:t>
            </a:r>
          </a:p>
          <a:p>
            <a:pPr algn="ctr"/>
            <a:r>
              <a:rPr lang="ru-RU" dirty="0" err="1" smtClean="0">
                <a:solidFill>
                  <a:srgbClr val="7030A0"/>
                </a:solidFill>
                <a:latin typeface="Monotype Corsiva" pitchFamily="66" charset="0"/>
              </a:rPr>
              <a:t>Герьятович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Олеся Сергеевна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928670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Monotype Corsiva" pitchFamily="66" charset="0"/>
              </a:rPr>
              <a:t>Воспитательные игры.  («Природа и человек», «Мое облако», «Лесник»)</a:t>
            </a:r>
          </a:p>
        </p:txBody>
      </p:sp>
      <p:pic>
        <p:nvPicPr>
          <p:cNvPr id="2050" name="Picture 2" descr="C:\Users\Alex\Desktop\музыка\IMG-20180821-WA0022.jpg"/>
          <p:cNvPicPr>
            <a:picLocks noChangeAspect="1" noChangeArrowheads="1"/>
          </p:cNvPicPr>
          <p:nvPr/>
        </p:nvPicPr>
        <p:blipFill>
          <a:blip r:embed="rId3"/>
          <a:srcRect t="18644" b="10169"/>
          <a:stretch>
            <a:fillRect/>
          </a:stretch>
        </p:blipFill>
        <p:spPr bwMode="auto">
          <a:xfrm>
            <a:off x="1500166" y="1714488"/>
            <a:ext cx="2870901" cy="363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lex\Desktop\музыка\IMG-20180821-WA0052.jpg"/>
          <p:cNvPicPr>
            <a:picLocks noChangeAspect="1" noChangeArrowheads="1"/>
          </p:cNvPicPr>
          <p:nvPr/>
        </p:nvPicPr>
        <p:blipFill>
          <a:blip r:embed="rId4"/>
          <a:srcRect t="27586"/>
          <a:stretch>
            <a:fillRect/>
          </a:stretch>
        </p:blipFill>
        <p:spPr bwMode="auto">
          <a:xfrm>
            <a:off x="4500562" y="1428736"/>
            <a:ext cx="3330783" cy="428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pic>
        <p:nvPicPr>
          <p:cNvPr id="7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9176952" cy="68922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7356" y="714356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Monotype Corsiva" pitchFamily="66" charset="0"/>
              </a:rPr>
              <a:t>Развивающие игры. (Сосчитай глазами», «Я и мои друзья», «Запретные движения»)</a:t>
            </a:r>
          </a:p>
        </p:txBody>
      </p:sp>
      <p:pic>
        <p:nvPicPr>
          <p:cNvPr id="3074" name="Picture 2" descr="C:\Users\Alex\Desktop\музыка\IMG-20180821-WA0043.jpg"/>
          <p:cNvPicPr>
            <a:picLocks noChangeAspect="1" noChangeArrowheads="1"/>
          </p:cNvPicPr>
          <p:nvPr/>
        </p:nvPicPr>
        <p:blipFill>
          <a:blip r:embed="rId3"/>
          <a:srcRect t="9654" r="14754"/>
          <a:stretch>
            <a:fillRect/>
          </a:stretch>
        </p:blipFill>
        <p:spPr bwMode="auto">
          <a:xfrm>
            <a:off x="1785918" y="1428736"/>
            <a:ext cx="3714744" cy="221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lex\Desktop\музыка\IMG-20180821-WA0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285860"/>
            <a:ext cx="2219043" cy="394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lex\Desktop\музыка\IMG-20180821-WA0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6889" y="3643313"/>
            <a:ext cx="1687724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857233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Monotype Corsiva" pitchFamily="66" charset="0"/>
              </a:rPr>
              <a:t>Обучающие игры.  («Угадай , какое число пропущено», «12 месяцев», «Поездка»)</a:t>
            </a:r>
          </a:p>
        </p:txBody>
      </p:sp>
      <p:pic>
        <p:nvPicPr>
          <p:cNvPr id="4098" name="Picture 2" descr="C:\Users\Alex\Desktop\музыка\IMG-20180821-WA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431798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lex\Desktop\музыка\IMG-20180821-WA0049.jpg"/>
          <p:cNvPicPr>
            <a:picLocks noChangeAspect="1" noChangeArrowheads="1"/>
          </p:cNvPicPr>
          <p:nvPr/>
        </p:nvPicPr>
        <p:blipFill>
          <a:blip r:embed="rId4"/>
          <a:srcRect b="23728"/>
          <a:stretch>
            <a:fillRect/>
          </a:stretch>
        </p:blipFill>
        <p:spPr bwMode="auto">
          <a:xfrm>
            <a:off x="5214942" y="1285860"/>
            <a:ext cx="237083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857233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Monotype Corsiva" pitchFamily="66" charset="0"/>
              </a:rPr>
              <a:t>Тренировочные игры. («Поменяйся местами», «День и ночь», «Воевода»)</a:t>
            </a:r>
          </a:p>
        </p:txBody>
      </p:sp>
      <p:pic>
        <p:nvPicPr>
          <p:cNvPr id="5122" name="Picture 2" descr="C:\Users\Alex\Desktop\музыка\IMG-20180821-WA0047.jpg"/>
          <p:cNvPicPr>
            <a:picLocks noChangeAspect="1" noChangeArrowheads="1"/>
          </p:cNvPicPr>
          <p:nvPr/>
        </p:nvPicPr>
        <p:blipFill>
          <a:blip r:embed="rId3"/>
          <a:srcRect t="11250" b="9999"/>
          <a:stretch>
            <a:fillRect/>
          </a:stretch>
        </p:blipFill>
        <p:spPr bwMode="auto">
          <a:xfrm>
            <a:off x="1571604" y="1643050"/>
            <a:ext cx="214311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Alex\Desktop\музыка\IMG-20180821-WA0065.jpg"/>
          <p:cNvPicPr>
            <a:picLocks noChangeAspect="1" noChangeArrowheads="1"/>
          </p:cNvPicPr>
          <p:nvPr/>
        </p:nvPicPr>
        <p:blipFill>
          <a:blip r:embed="rId4"/>
          <a:srcRect b="16363"/>
          <a:stretch>
            <a:fillRect/>
          </a:stretch>
        </p:blipFill>
        <p:spPr bwMode="auto">
          <a:xfrm>
            <a:off x="4714876" y="1500174"/>
            <a:ext cx="221010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5918" y="785795"/>
            <a:ext cx="6072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Monotype Corsiva" pitchFamily="66" charset="0"/>
              </a:rPr>
              <a:t>Продуктивные игры. («Рыбы», «Зверье мое») </a:t>
            </a:r>
            <a:endParaRPr lang="ru-RU" sz="2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Alex\Desktop\музыка\IMG-20180821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357298"/>
            <a:ext cx="192881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lex\Desktop\музыка\IMG-20180821-WA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85860"/>
            <a:ext cx="208954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30415" y="928670"/>
            <a:ext cx="5113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Monotype Corsiva" pitchFamily="66" charset="0"/>
              </a:rPr>
              <a:t>Творческие игры. («День рождения куклы», « Что за фигура») </a:t>
            </a:r>
            <a:endParaRPr lang="ru-RU" sz="2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Alex\Desktop\музыка\IMG-20180821-WA0036.jpg"/>
          <p:cNvPicPr>
            <a:picLocks noChangeAspect="1" noChangeArrowheads="1"/>
          </p:cNvPicPr>
          <p:nvPr/>
        </p:nvPicPr>
        <p:blipFill>
          <a:blip r:embed="rId3"/>
          <a:srcRect b="20975"/>
          <a:stretch>
            <a:fillRect/>
          </a:stretch>
        </p:blipFill>
        <p:spPr bwMode="auto">
          <a:xfrm>
            <a:off x="1571604" y="1643050"/>
            <a:ext cx="2745874" cy="3857652"/>
          </a:xfrm>
          <a:prstGeom prst="rect">
            <a:avLst/>
          </a:prstGeom>
          <a:noFill/>
        </p:spPr>
      </p:pic>
      <p:pic>
        <p:nvPicPr>
          <p:cNvPr id="7171" name="Picture 3" descr="C:\Users\Alex\Desktop\музыка\IMG-20180821-WA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736"/>
            <a:ext cx="2089548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928670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928670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Monotype Corsiva" pitchFamily="66" charset="0"/>
              </a:rPr>
              <a:t>Коммуникативные игры. («Клеевой ручеек», «Нос к носу», «Слепец и поводырь») </a:t>
            </a:r>
            <a:endParaRPr lang="ru-RU" sz="2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Alex\Desktop\музыка\IMG-20180821-WA0041.jpg"/>
          <p:cNvPicPr>
            <a:picLocks noChangeAspect="1" noChangeArrowheads="1"/>
          </p:cNvPicPr>
          <p:nvPr/>
        </p:nvPicPr>
        <p:blipFill>
          <a:blip r:embed="rId3"/>
          <a:srcRect b="10714"/>
          <a:stretch>
            <a:fillRect/>
          </a:stretch>
        </p:blipFill>
        <p:spPr bwMode="auto">
          <a:xfrm>
            <a:off x="1500166" y="1785926"/>
            <a:ext cx="225028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Alex\Desktop\музыка\IMG-20180821-WA0037.jpg"/>
          <p:cNvPicPr>
            <a:picLocks noChangeAspect="1" noChangeArrowheads="1"/>
          </p:cNvPicPr>
          <p:nvPr/>
        </p:nvPicPr>
        <p:blipFill>
          <a:blip r:embed="rId4"/>
          <a:srcRect l="9375"/>
          <a:stretch>
            <a:fillRect/>
          </a:stretch>
        </p:blipFill>
        <p:spPr bwMode="auto">
          <a:xfrm>
            <a:off x="3786182" y="1571612"/>
            <a:ext cx="4833939" cy="300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0232" y="857232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Monotype Corsiva" pitchFamily="66" charset="0"/>
              </a:rPr>
              <a:t>Диагностические игры. (« Замкни цепочку», «Где живешь?») </a:t>
            </a:r>
            <a:endParaRPr lang="ru-RU" sz="2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Alex\Desktop\музыка\IMG-20180821-WA0023.jpg"/>
          <p:cNvPicPr>
            <a:picLocks noChangeAspect="1" noChangeArrowheads="1"/>
          </p:cNvPicPr>
          <p:nvPr/>
        </p:nvPicPr>
        <p:blipFill>
          <a:blip r:embed="rId3"/>
          <a:srcRect b="27659"/>
          <a:stretch>
            <a:fillRect/>
          </a:stretch>
        </p:blipFill>
        <p:spPr bwMode="auto">
          <a:xfrm>
            <a:off x="1643042" y="1714488"/>
            <a:ext cx="2444108" cy="3143272"/>
          </a:xfrm>
          <a:prstGeom prst="rect">
            <a:avLst/>
          </a:prstGeom>
          <a:noFill/>
        </p:spPr>
      </p:pic>
      <p:pic>
        <p:nvPicPr>
          <p:cNvPr id="9219" name="Picture 3" descr="C:\Users\Alex\Desktop\музыка\IMG-20180821-WA0054.jpg"/>
          <p:cNvPicPr>
            <a:picLocks noChangeAspect="1" noChangeArrowheads="1"/>
          </p:cNvPicPr>
          <p:nvPr/>
        </p:nvPicPr>
        <p:blipFill>
          <a:blip r:embed="rId4"/>
          <a:srcRect b="19959"/>
          <a:stretch>
            <a:fillRect/>
          </a:stretch>
        </p:blipFill>
        <p:spPr bwMode="auto">
          <a:xfrm>
            <a:off x="4786314" y="1643050"/>
            <a:ext cx="2214578" cy="315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9286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  <a:latin typeface="Monotype Corsiva" pitchFamily="66" charset="0"/>
              </a:rPr>
              <a:t>Профориентационные игры. («Кто что делает?», «Кто это знает и умеет»)</a:t>
            </a:r>
            <a:endParaRPr lang="ru-RU" sz="2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10243" name="Picture 3" descr="C:\Users\Alex\Desktop\музыка\IMG-20180821-WA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643050"/>
            <a:ext cx="2469062" cy="438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Alex\Desktop\музыка\IMG-20180821-WA0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643050"/>
            <a:ext cx="2357454" cy="419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5" name="Прямоугольник 4"/>
          <p:cNvSpPr/>
          <p:nvPr/>
        </p:nvSpPr>
        <p:spPr>
          <a:xfrm>
            <a:off x="4143372" y="2143116"/>
            <a:ext cx="122413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0066"/>
                </a:solidFill>
                <a:latin typeface="Monotype Corsiva" pitchFamily="66" charset="0"/>
              </a:rPr>
              <a:t>ИГРЫ</a:t>
            </a:r>
            <a:endParaRPr lang="ru-RU" sz="2800" b="1" dirty="0">
              <a:solidFill>
                <a:srgbClr val="CC0066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908720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Дидактические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2143116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Строительные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000240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Словесные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356992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Подвижные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356992"/>
            <a:ext cx="30963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Театрализованные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908720"/>
            <a:ext cx="259228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 предметами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заместителями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908720"/>
            <a:ext cx="19442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Творческие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4581128"/>
            <a:ext cx="31683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Настольно - печатные</a:t>
            </a:r>
            <a:endParaRPr lang="ru-RU" sz="2400" dirty="0">
              <a:solidFill>
                <a:srgbClr val="0070C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929190" y="285749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786182" y="3571876"/>
            <a:ext cx="171451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14942" y="1714488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4214810" y="1857364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3214678" y="1714488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8" idx="3"/>
          </p:cNvCxnSpPr>
          <p:nvPr/>
        </p:nvCxnSpPr>
        <p:spPr>
          <a:xfrm rot="10800000" flipV="1">
            <a:off x="3663826" y="2224814"/>
            <a:ext cx="507476" cy="171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750463" y="2964653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3"/>
          </p:cNvCxnSpPr>
          <p:nvPr/>
        </p:nvCxnSpPr>
        <p:spPr>
          <a:xfrm>
            <a:off x="5367508" y="2503156"/>
            <a:ext cx="347500" cy="211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12168" y="476672"/>
            <a:ext cx="68042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ведущий вид деятельности детей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– что может быть интересней и значимей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ребенка?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и  радость, и познание, и творчество. Это то,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ради чего ребенок идет в детский сад.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«Игра имеет в жизни ребенка такое же значение,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у взрослого деятельность – работа, служба.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Каков ребенок в игре таков  во многом он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будет и в работе, когда вырастет. Поэтому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воспитание будущего деятеля происходит,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прежде всего, в игре…»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А. С. Макаренко.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29246" y="548680"/>
            <a:ext cx="70289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игре развивается способность к воображению,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образному мышлению, в процессе игры дети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приобщаются к элементарным общепринятым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нормам и правилам взаимоотношения со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сверстниками и взрослыми.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9" name="Picture 2" descr="G:\DCIM\118___01\IMG_0178.JPG"/>
          <p:cNvPicPr>
            <a:picLocks noChangeAspect="1" noChangeArrowheads="1"/>
          </p:cNvPicPr>
          <p:nvPr/>
        </p:nvPicPr>
        <p:blipFill>
          <a:blip r:embed="rId3" cstate="print"/>
          <a:srcRect r="3125" b="16634"/>
          <a:stretch>
            <a:fillRect/>
          </a:stretch>
        </p:blipFill>
        <p:spPr bwMode="auto">
          <a:xfrm>
            <a:off x="2214546" y="2500306"/>
            <a:ext cx="442915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29247" y="548680"/>
            <a:ext cx="80938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Игра – это средство </a:t>
            </a:r>
            <a:r>
              <a:rPr lang="ru-RU" sz="2400" dirty="0" smtClean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приобщения детей к социальной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действительности.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Picture 2" descr="C:\Users\Alex\Pictures\img054.jpg"/>
          <p:cNvPicPr>
            <a:picLocks noChangeAspect="1" noChangeArrowheads="1"/>
          </p:cNvPicPr>
          <p:nvPr/>
        </p:nvPicPr>
        <p:blipFill>
          <a:blip r:embed="rId3" cstate="print"/>
          <a:srcRect l="12634" t="4590" r="31778" b="62359"/>
          <a:stretch>
            <a:fillRect/>
          </a:stretch>
        </p:blipFill>
        <p:spPr bwMode="auto">
          <a:xfrm>
            <a:off x="642910" y="1357298"/>
            <a:ext cx="314327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C:\Users\Alex\Pictures\img051.jpg"/>
          <p:cNvPicPr>
            <a:picLocks noChangeAspect="1" noChangeArrowheads="1"/>
          </p:cNvPicPr>
          <p:nvPr/>
        </p:nvPicPr>
        <p:blipFill>
          <a:blip r:embed="rId4" cstate="print"/>
          <a:srcRect l="7789" t="4953" r="25029" b="66037"/>
          <a:stretch>
            <a:fillRect/>
          </a:stretch>
        </p:blipFill>
        <p:spPr bwMode="auto">
          <a:xfrm>
            <a:off x="3786182" y="2071678"/>
            <a:ext cx="492922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29247" y="548680"/>
            <a:ext cx="76851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Игра – это развитие воображения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 формирование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интересов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Picture 3" descr="G:\DCIM\118___01\IMG_0184.JPG"/>
          <p:cNvPicPr>
            <a:picLocks noChangeAspect="1" noChangeArrowheads="1"/>
          </p:cNvPicPr>
          <p:nvPr/>
        </p:nvPicPr>
        <p:blipFill>
          <a:blip r:embed="rId3" cstate="print"/>
          <a:srcRect r="19048"/>
          <a:stretch>
            <a:fillRect/>
          </a:stretch>
        </p:blipFill>
        <p:spPr bwMode="auto">
          <a:xfrm>
            <a:off x="1214414" y="1428736"/>
            <a:ext cx="2428892" cy="225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DCIM\118___01\IMG_0187.JPG"/>
          <p:cNvPicPr>
            <a:picLocks noChangeAspect="1" noChangeArrowheads="1"/>
          </p:cNvPicPr>
          <p:nvPr/>
        </p:nvPicPr>
        <p:blipFill>
          <a:blip r:embed="rId4" cstate="print"/>
          <a:srcRect t="16782" r="17693"/>
          <a:stretch>
            <a:fillRect/>
          </a:stretch>
        </p:blipFill>
        <p:spPr bwMode="auto">
          <a:xfrm>
            <a:off x="3857620" y="2143116"/>
            <a:ext cx="3987795" cy="30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pic>
        <p:nvPicPr>
          <p:cNvPr id="7" name="Picture 2" descr="C:\Users\Alex\Pictures\img043.jpg"/>
          <p:cNvPicPr>
            <a:picLocks noChangeAspect="1" noChangeArrowheads="1"/>
          </p:cNvPicPr>
          <p:nvPr/>
        </p:nvPicPr>
        <p:blipFill>
          <a:blip r:embed="rId3" cstate="print"/>
          <a:srcRect l="7750" t="6097" r="36200" b="65835"/>
          <a:stretch>
            <a:fillRect/>
          </a:stretch>
        </p:blipFill>
        <p:spPr bwMode="auto">
          <a:xfrm rot="20706074">
            <a:off x="611154" y="413918"/>
            <a:ext cx="3538590" cy="243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DCIM\118___01\IMG_0188.JPG"/>
          <p:cNvPicPr>
            <a:picLocks noChangeAspect="1" noChangeArrowheads="1"/>
          </p:cNvPicPr>
          <p:nvPr/>
        </p:nvPicPr>
        <p:blipFill>
          <a:blip r:embed="rId4"/>
          <a:srcRect t="16535" r="17548"/>
          <a:stretch>
            <a:fillRect/>
          </a:stretch>
        </p:blipFill>
        <p:spPr bwMode="auto">
          <a:xfrm>
            <a:off x="4000496" y="428604"/>
            <a:ext cx="5318133" cy="403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DCIM\118___01\IMG_0193.JPG"/>
          <p:cNvPicPr>
            <a:picLocks noChangeAspect="1" noChangeArrowheads="1"/>
          </p:cNvPicPr>
          <p:nvPr/>
        </p:nvPicPr>
        <p:blipFill>
          <a:blip r:embed="rId5" cstate="print"/>
          <a:srcRect l="6723" t="19650" r="18674"/>
          <a:stretch>
            <a:fillRect/>
          </a:stretch>
        </p:blipFill>
        <p:spPr bwMode="auto">
          <a:xfrm>
            <a:off x="642910" y="3286124"/>
            <a:ext cx="3857652" cy="311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960112" y="548680"/>
            <a:ext cx="6040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Игра – это средство повышения речевой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детей.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2232424" cy="396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00108"/>
            <a:ext cx="2451217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pic>
        <p:nvPicPr>
          <p:cNvPr id="7" name="Picture 2" descr="G:\DCIM\118___01\IMG_0186.JPG"/>
          <p:cNvPicPr>
            <a:picLocks noChangeAspect="1" noChangeArrowheads="1"/>
          </p:cNvPicPr>
          <p:nvPr/>
        </p:nvPicPr>
        <p:blipFill>
          <a:blip r:embed="rId3"/>
          <a:srcRect l="20246" b="17561"/>
          <a:stretch>
            <a:fillRect/>
          </a:stretch>
        </p:blipFill>
        <p:spPr bwMode="auto">
          <a:xfrm>
            <a:off x="1857356" y="785794"/>
            <a:ext cx="5346691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G:\DCIM\118___01\IMG_0174.JPG"/>
          <p:cNvPicPr>
            <a:picLocks noChangeAspect="1" noChangeArrowheads="1"/>
          </p:cNvPicPr>
          <p:nvPr/>
        </p:nvPicPr>
        <p:blipFill>
          <a:blip r:embed="rId3" cstate="print"/>
          <a:srcRect r="20023" b="451"/>
          <a:stretch>
            <a:fillRect/>
          </a:stretch>
        </p:blipFill>
        <p:spPr bwMode="auto">
          <a:xfrm>
            <a:off x="2428860" y="1285860"/>
            <a:ext cx="428628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" name="Прямоугольник 2"/>
          <p:cNvSpPr/>
          <p:nvPr/>
        </p:nvSpPr>
        <p:spPr>
          <a:xfrm>
            <a:off x="2286000" y="64291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детской игры в контексте ФГОС ДО: 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аспекта решения этой проблемы.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4133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создает условия для целенаправленного развития воли и эмоций;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дошкольном детстве существует как особая деятельность и как форма организации жизнедеятельности;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силу наличия в ней правил способствует развитию произвольности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37059" y="548680"/>
            <a:ext cx="74637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Monotype Corsiva" pitchFamily="66" charset="0"/>
              </a:rPr>
              <a:t>Результаты использования игр в работе.</a:t>
            </a:r>
          </a:p>
          <a:p>
            <a:r>
              <a:rPr lang="ru-RU" sz="2400" dirty="0" smtClean="0">
                <a:solidFill>
                  <a:srgbClr val="9C047F"/>
                </a:solidFill>
              </a:rPr>
              <a:t>Дети легче усваивают и запоминают материал занятия;</a:t>
            </a:r>
          </a:p>
          <a:p>
            <a:r>
              <a:rPr lang="ru-RU" sz="2400" dirty="0" smtClean="0">
                <a:solidFill>
                  <a:srgbClr val="9C047F"/>
                </a:solidFill>
              </a:rPr>
              <a:t>Дети получают удовольствие от игры;</a:t>
            </a:r>
          </a:p>
          <a:p>
            <a:r>
              <a:rPr lang="ru-RU" sz="2400" dirty="0" smtClean="0">
                <a:solidFill>
                  <a:srgbClr val="9C047F"/>
                </a:solidFill>
              </a:rPr>
              <a:t>Проявляют желание повторить их в самостоятельной </a:t>
            </a:r>
          </a:p>
          <a:p>
            <a:r>
              <a:rPr lang="ru-RU" sz="2400" dirty="0" smtClean="0">
                <a:solidFill>
                  <a:srgbClr val="9C047F"/>
                </a:solidFill>
              </a:rPr>
              <a:t>деятельности;</a:t>
            </a:r>
          </a:p>
          <a:p>
            <a:r>
              <a:rPr lang="ru-RU" sz="2400" dirty="0" smtClean="0">
                <a:solidFill>
                  <a:srgbClr val="9C047F"/>
                </a:solidFill>
              </a:rPr>
              <a:t>В процессе игры дети приобретают специальные </a:t>
            </a:r>
          </a:p>
          <a:p>
            <a:r>
              <a:rPr lang="ru-RU" sz="2400" dirty="0" smtClean="0">
                <a:solidFill>
                  <a:srgbClr val="9C047F"/>
                </a:solidFill>
              </a:rPr>
              <a:t>знания, умения, навыки.</a:t>
            </a:r>
          </a:p>
          <a:p>
            <a:r>
              <a:rPr lang="ru-RU" sz="2400" dirty="0" smtClean="0">
                <a:solidFill>
                  <a:srgbClr val="9C047F"/>
                </a:solidFill>
              </a:rPr>
              <a:t>Повышается уровень развития у детей познавательной</a:t>
            </a:r>
          </a:p>
          <a:p>
            <a:r>
              <a:rPr lang="ru-RU" sz="2400" dirty="0" smtClean="0">
                <a:solidFill>
                  <a:srgbClr val="9C047F"/>
                </a:solidFill>
              </a:rPr>
              <a:t> активности, творческих способностей.</a:t>
            </a:r>
            <a:endParaRPr lang="ru-RU" sz="2400" dirty="0">
              <a:solidFill>
                <a:srgbClr val="9C047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1000108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C0066"/>
                </a:solidFill>
                <a:latin typeface="Monotype Corsiva" pitchFamily="66" charset="0"/>
                <a:cs typeface="Times New Roman" panose="02020603050405020304" pitchFamily="18" charset="0"/>
              </a:rPr>
              <a:t>Игра – это огромное светлое окно, через которое в духовный мир ребенка вливается живительный поток представлений, понятий об окружающем мире». </a:t>
            </a:r>
          </a:p>
          <a:p>
            <a:pPr algn="just"/>
            <a:r>
              <a:rPr lang="ru-RU" sz="2800" b="1" dirty="0" smtClean="0">
                <a:solidFill>
                  <a:srgbClr val="CC0066"/>
                </a:solidFill>
                <a:latin typeface="Monotype Corsiva" pitchFamily="66" charset="0"/>
                <a:cs typeface="Times New Roman" panose="02020603050405020304" pitchFamily="18" charset="0"/>
              </a:rPr>
              <a:t>                                     В. А. Сухомлинский</a:t>
            </a:r>
            <a:endParaRPr lang="ru-RU" sz="2800" b="1" dirty="0">
              <a:solidFill>
                <a:srgbClr val="CC0066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87624" y="715336"/>
            <a:ext cx="74168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Функции игры.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Развлекательная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(развлечь, доставить удовольствие, пробудить интерес у ребенка). Функция  связана с созданием определённого комфорта благоприятной атмосферы, душевной радости .Игра обладает магией, способной давать пищу фантазии выводящей в  развлекательность.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235743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66"/>
                </a:solidFill>
                <a:latin typeface="Monotype Corsiva" pitchFamily="66" charset="0"/>
              </a:rPr>
              <a:t>Спасибо за внимание!</a:t>
            </a:r>
            <a:endParaRPr lang="ru-RU" sz="4800" b="1" dirty="0">
              <a:solidFill>
                <a:srgbClr val="CC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952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714357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Коммуникативная.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142985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совместных коммуникативных играх я наблюдаю активное повышение  энергии в результате игрового взаимодействия, сопереживания, состязания. Многие игры моих детей отличаются, прежде всего коллективным характером; несут заряд коммуникативной деятельности, общения. В игровой деятельности детей существуют абсолютно реальные общественные отношения, складывающиеся между играющимися.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785794"/>
            <a:ext cx="735811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Диагностическая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. Дети подводят итоги игры (что произошло, чем закончилось, делают выводы).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 Они сами в игре проверяют (самодиагностируют) свои силы, возможности в свободных действиях, самовыражаясь и самоутверждая себя. Игра побуждает их к самопознанию и одновременно создает условия внутренней активности личности. Игра наиболее объективна, выявляет ресурсы интеллекта, двигательный потенциал, творческие задатки и характер, качество межличностных отношений детей друг с другом.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571480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Коррекционная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Психологическая коррекция в игре происходит естественно, смотрю чтобы все дети усвоили правила и сюжет игры, вношу изменения в условия игры, направляю игру в нужное русло. Коррекционные игры способны оказать помощь детям с отклоняющимся поведением, помочь им справиться с переживаниями, препятствующими их нормальному самочувствию и общению со сверстниками в группе.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785794"/>
            <a:ext cx="621510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9C047F"/>
                </a:solidFill>
                <a:latin typeface="Monotype Corsiva" pitchFamily="66" charset="0"/>
              </a:rPr>
              <a:t>Социализация </a:t>
            </a:r>
          </a:p>
          <a:p>
            <a:pPr algn="just"/>
            <a:r>
              <a:rPr lang="ru-RU" sz="2400" dirty="0" smtClean="0">
                <a:solidFill>
                  <a:srgbClr val="9C047F"/>
                </a:solidFill>
                <a:latin typeface="Monotype Corsiva" pitchFamily="66" charset="0"/>
              </a:rPr>
              <a:t>Дети обучаются правильному поведению во время игры. Шумных  детей привлекаю, учу дружеским  взаимоотношениям перед игрой, во время игры. Уточняю правила и условия поведения.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1285860"/>
            <a:ext cx="7416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По характеру воспитательно-образовательного процесса  выделяются следующие игры: </a:t>
            </a:r>
          </a:p>
          <a:p>
            <a:pPr algn="ctr"/>
            <a:endParaRPr lang="ru-RU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4287"/>
            <a:ext cx="9176952" cy="6892287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785794"/>
            <a:ext cx="74168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  <a:latin typeface="Monotype Corsiva" pitchFamily="66" charset="0"/>
              </a:rPr>
              <a:t>Познавательные игры. ( «Что кому», «Где это можно купить», «Вершки  и корешки»)</a:t>
            </a:r>
          </a:p>
          <a:p>
            <a:pPr algn="ctr"/>
            <a:endParaRPr lang="ru-RU" sz="2800" dirty="0" smtClean="0"/>
          </a:p>
        </p:txBody>
      </p:sp>
      <p:pic>
        <p:nvPicPr>
          <p:cNvPr id="2" name="Picture 2" descr="C:\Users\Alex\Desktop\музыка\IMG-20180821-WA0030.jpg"/>
          <p:cNvPicPr>
            <a:picLocks noChangeAspect="1" noChangeArrowheads="1"/>
          </p:cNvPicPr>
          <p:nvPr/>
        </p:nvPicPr>
        <p:blipFill>
          <a:blip r:embed="rId3"/>
          <a:srcRect t="16330" b="12903"/>
          <a:stretch>
            <a:fillRect/>
          </a:stretch>
        </p:blipFill>
        <p:spPr bwMode="auto">
          <a:xfrm>
            <a:off x="1500166" y="1857364"/>
            <a:ext cx="2725617" cy="3429024"/>
          </a:xfrm>
          <a:prstGeom prst="rect">
            <a:avLst/>
          </a:prstGeom>
          <a:noFill/>
        </p:spPr>
      </p:pic>
      <p:pic>
        <p:nvPicPr>
          <p:cNvPr id="1027" name="Picture 3" descr="C:\Users\Alex\Desktop\музыка\IMG-20180821-WA0070.jpg"/>
          <p:cNvPicPr>
            <a:picLocks noChangeAspect="1" noChangeArrowheads="1"/>
          </p:cNvPicPr>
          <p:nvPr/>
        </p:nvPicPr>
        <p:blipFill>
          <a:blip r:embed="rId4"/>
          <a:srcRect t="14894"/>
          <a:stretch>
            <a:fillRect/>
          </a:stretch>
        </p:blipFill>
        <p:spPr bwMode="auto">
          <a:xfrm>
            <a:off x="4786314" y="1571612"/>
            <a:ext cx="2357454" cy="3566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636</Words>
  <Application>Microsoft Office PowerPoint</Application>
  <PresentationFormat>Экран (4:3)</PresentationFormat>
  <Paragraphs>76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«Игра – основной вид деятельности решения задач воспитательно-образовательного процесса в ДОУ»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Познавательно-творческий проект</dc:title>
  <dc:creator>user</dc:creator>
  <cp:lastModifiedBy>Alex</cp:lastModifiedBy>
  <cp:revision>42</cp:revision>
  <dcterms:created xsi:type="dcterms:W3CDTF">2015-11-08T18:02:43Z</dcterms:created>
  <dcterms:modified xsi:type="dcterms:W3CDTF">2019-02-06T07:48:00Z</dcterms:modified>
</cp:coreProperties>
</file>