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70" r:id="rId4"/>
    <p:sldId id="271" r:id="rId5"/>
    <p:sldId id="273" r:id="rId6"/>
    <p:sldId id="274" r:id="rId7"/>
    <p:sldId id="275" r:id="rId8"/>
    <p:sldId id="267" r:id="rId9"/>
    <p:sldId id="268" r:id="rId10"/>
    <p:sldId id="266" r:id="rId11"/>
    <p:sldId id="272" r:id="rId12"/>
    <p:sldId id="258" r:id="rId13"/>
    <p:sldId id="256" r:id="rId14"/>
    <p:sldId id="261" r:id="rId15"/>
    <p:sldId id="259" r:id="rId16"/>
    <p:sldId id="260" r:id="rId17"/>
    <p:sldId id="262" r:id="rId18"/>
    <p:sldId id="265" r:id="rId19"/>
    <p:sldId id="263" r:id="rId20"/>
    <p:sldId id="264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6" autoAdjust="0"/>
    <p:restoredTop sz="94660"/>
  </p:normalViewPr>
  <p:slideViewPr>
    <p:cSldViewPr>
      <p:cViewPr varScale="1">
        <p:scale>
          <a:sx n="69" d="100"/>
          <a:sy n="69" d="100"/>
        </p:scale>
        <p:origin x="-13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902153" cy="1080120"/>
          </a:xfrm>
        </p:spPr>
        <p:txBody>
          <a:bodyPr>
            <a:scene3d>
              <a:camera prst="orthographicFront">
                <a:rot lat="600000" lon="0" rev="0"/>
              </a:camera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lang="ru-RU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Ё</a:t>
            </a:r>
            <a:r>
              <a:rPr lang="ru-RU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Ы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Й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</a:t>
            </a:r>
            <a:r>
              <a:rPr lang="ru-RU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Ы</a:t>
            </a:r>
            <a:r>
              <a:rPr lang="ru-RU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</a:t>
            </a:r>
            <a:r>
              <a:rPr lang="ru-RU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" y="1790966"/>
            <a:ext cx="5760640" cy="53012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119675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Упражнение-сказка для формирования вокально-хоровых навыков детей старшего дошкольного возраста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5157192"/>
            <a:ext cx="3131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музыкальный  руководитель МБДОУ «Детский сад №143» Гора Юлия Вадимовна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9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39193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приложение </a:t>
            </a:r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99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4680520" cy="5589240"/>
          </a:xfrm>
          <a:prstGeom prst="rect">
            <a:avLst/>
          </a:prstGeom>
        </p:spPr>
      </p:pic>
      <p:pic>
        <p:nvPicPr>
          <p:cNvPr id="2050" name="Picture 2" descr="C:\Users\Zver\Downloads\photofacefun_com_1549563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3285381" cy="276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19998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приложение </a:t>
            </a:r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3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4" y="-26252"/>
            <a:ext cx="9156964" cy="6884252"/>
          </a:xfrm>
        </p:spPr>
      </p:pic>
      <p:sp>
        <p:nvSpPr>
          <p:cNvPr id="10" name="Прямоугольник 9"/>
          <p:cNvSpPr/>
          <p:nvPr/>
        </p:nvSpPr>
        <p:spPr>
          <a:xfrm>
            <a:off x="1115902" y="5494098"/>
            <a:ext cx="720080" cy="792088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76209" y="5057800"/>
            <a:ext cx="685800" cy="122413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51993" y="4625752"/>
            <a:ext cx="684941" cy="16561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36934" y="4265712"/>
            <a:ext cx="645483" cy="20162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82417" y="3833664"/>
            <a:ext cx="648073" cy="24482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782417" y="383366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782417" y="3829619"/>
            <a:ext cx="1365646" cy="0"/>
          </a:xfrm>
          <a:prstGeom prst="line">
            <a:avLst/>
          </a:prstGeom>
          <a:ln w="1905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004048" y="3800070"/>
            <a:ext cx="2808313" cy="2452522"/>
          </a:xfrm>
          <a:prstGeom prst="line">
            <a:avLst/>
          </a:prstGeom>
          <a:ln w="1905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56159" y="116632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приложение </a:t>
            </a:r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9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Равнобедренный треугольник 4"/>
          <p:cNvSpPr/>
          <p:nvPr/>
        </p:nvSpPr>
        <p:spPr>
          <a:xfrm>
            <a:off x="3933636" y="5013176"/>
            <a:ext cx="1276728" cy="1008112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95736" y="3861048"/>
            <a:ext cx="4608512" cy="2016224"/>
          </a:xfrm>
          <a:prstGeom prst="line">
            <a:avLst/>
          </a:prstGeom>
          <a:ln w="2540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239437" y="3318164"/>
            <a:ext cx="275844" cy="648072"/>
          </a:xfrm>
          <a:prstGeom prst="line">
            <a:avLst/>
          </a:prstGeom>
          <a:ln w="1905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6819770" y="5373216"/>
            <a:ext cx="272510" cy="648072"/>
          </a:xfrm>
          <a:prstGeom prst="line">
            <a:avLst/>
          </a:prstGeom>
          <a:ln w="1905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9512" y="116632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приложение </a:t>
            </a:r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48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56792"/>
            <a:ext cx="2880320" cy="44387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приложение </a:t>
            </a:r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8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Овал 4"/>
          <p:cNvSpPr/>
          <p:nvPr/>
        </p:nvSpPr>
        <p:spPr>
          <a:xfrm>
            <a:off x="5868144" y="1988840"/>
            <a:ext cx="698376" cy="64807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42964" y="5877272"/>
            <a:ext cx="698376" cy="64807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635896" y="5553236"/>
            <a:ext cx="698376" cy="64807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04048" y="5877272"/>
            <a:ext cx="698376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444208" y="5618673"/>
            <a:ext cx="698376" cy="64807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072288" y="1813457"/>
            <a:ext cx="698376" cy="64807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464077" y="2112665"/>
            <a:ext cx="698376" cy="64807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142964" y="2131100"/>
            <a:ext cx="698376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80757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приложение 8</a:t>
            </a:r>
          </a:p>
        </p:txBody>
      </p:sp>
    </p:spTree>
    <p:extLst>
      <p:ext uri="{BB962C8B-B14F-4D97-AF65-F5344CB8AC3E}">
        <p14:creationId xmlns:p14="http://schemas.microsoft.com/office/powerpoint/2010/main" val="328654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Овал 4"/>
          <p:cNvSpPr/>
          <p:nvPr/>
        </p:nvSpPr>
        <p:spPr>
          <a:xfrm>
            <a:off x="6166137" y="1864295"/>
            <a:ext cx="698376" cy="64807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42964" y="5877272"/>
            <a:ext cx="698376" cy="64807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635896" y="5553236"/>
            <a:ext cx="698376" cy="64807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04048" y="5877272"/>
            <a:ext cx="698376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444208" y="5618673"/>
            <a:ext cx="698376" cy="64807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072288" y="1813457"/>
            <a:ext cx="698376" cy="64807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639339" y="1970405"/>
            <a:ext cx="698376" cy="64807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051720" y="1988840"/>
            <a:ext cx="698376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002382" y="3789040"/>
            <a:ext cx="698376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421476" y="3789040"/>
            <a:ext cx="698376" cy="64807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219176" y="3864973"/>
            <a:ext cx="698376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051720" y="3789040"/>
            <a:ext cx="698376" cy="64807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16632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приложение 8</a:t>
            </a:r>
          </a:p>
        </p:txBody>
      </p:sp>
    </p:spTree>
    <p:extLst>
      <p:ext uri="{BB962C8B-B14F-4D97-AF65-F5344CB8AC3E}">
        <p14:creationId xmlns:p14="http://schemas.microsoft.com/office/powerpoint/2010/main" val="13996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8F1D1"/>
              </a:clrFrom>
              <a:clrTo>
                <a:srgbClr val="C8F1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39" y="1700808"/>
            <a:ext cx="2487321" cy="26642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приложение 9</a:t>
            </a:r>
          </a:p>
        </p:txBody>
      </p:sp>
    </p:spTree>
    <p:extLst>
      <p:ext uri="{BB962C8B-B14F-4D97-AF65-F5344CB8AC3E}">
        <p14:creationId xmlns:p14="http://schemas.microsoft.com/office/powerpoint/2010/main" val="16001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8F1D1"/>
              </a:clrFrom>
              <a:clrTo>
                <a:srgbClr val="C8F1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29" y="1726898"/>
            <a:ext cx="2564904" cy="25649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182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приложение </a:t>
            </a:r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49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8F1D1"/>
              </a:clrFrom>
              <a:clrTo>
                <a:srgbClr val="C8F1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52" y="1700808"/>
            <a:ext cx="2492896" cy="27089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182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приложение </a:t>
            </a:r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9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106" y="0"/>
            <a:ext cx="9122893" cy="68580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+mj-lt"/>
              <a:buAutoNum type="romanUcPeriod"/>
            </a:pPr>
            <a:r>
              <a:rPr lang="ru-RU" sz="1400" b="1" i="1" dirty="0">
                <a:latin typeface="Arial" pitchFamily="34" charset="0"/>
                <a:cs typeface="Arial" pitchFamily="34" charset="0"/>
              </a:rPr>
              <a:t>Пояснительная записка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Упражнение сказка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«Весёлый язычок»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– это пособие предназначенное для работы с детьми старшего дошкольного возраста на музыкальных занятиях и включает в себя:</a:t>
            </a:r>
          </a:p>
          <a:p>
            <a:pPr indent="-228600">
              <a:spcBef>
                <a:spcPts val="0"/>
              </a:spcBef>
              <a:buFont typeface="+mj-lt"/>
              <a:buAutoNum type="arabicPeriod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Сказку в стихотворной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форме,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которая содержит в себе ряд упражнений направленных на развитие вокально-хоровых навыков детей, таких как:</a:t>
            </a:r>
          </a:p>
          <a:p>
            <a:pPr>
              <a:spcBef>
                <a:spcPts val="0"/>
              </a:spcBef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Артикуляция</a:t>
            </a:r>
          </a:p>
          <a:p>
            <a:pPr>
              <a:spcBef>
                <a:spcPts val="0"/>
              </a:spcBef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Дыхание</a:t>
            </a:r>
          </a:p>
          <a:p>
            <a:pPr>
              <a:spcBef>
                <a:spcPts val="0"/>
              </a:spcBef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Звукообразование</a:t>
            </a:r>
          </a:p>
          <a:p>
            <a:pPr>
              <a:spcBef>
                <a:spcPts val="0"/>
              </a:spcBef>
            </a:pPr>
            <a:r>
              <a:rPr lang="ru-RU" sz="1400" dirty="0" err="1">
                <a:latin typeface="Arial" pitchFamily="34" charset="0"/>
                <a:cs typeface="Arial" pitchFamily="34" charset="0"/>
              </a:rPr>
              <a:t>Звуковедение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Чистота интонации</a:t>
            </a:r>
          </a:p>
          <a:p>
            <a:pPr>
              <a:spcBef>
                <a:spcPts val="0"/>
              </a:spcBef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Динамика</a:t>
            </a:r>
          </a:p>
          <a:p>
            <a:pPr>
              <a:spcBef>
                <a:spcPts val="0"/>
              </a:spcBef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Ритм</a:t>
            </a:r>
          </a:p>
          <a:p>
            <a:pPr>
              <a:spcBef>
                <a:spcPts val="0"/>
              </a:spcBef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Выразительность</a:t>
            </a:r>
          </a:p>
          <a:p>
            <a:pPr>
              <a:spcBef>
                <a:spcPts val="0"/>
              </a:spcBef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Расширение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диапазона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2.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13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карточек с иллюстрациями к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упражнениям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Нотное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сопровождение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5. Описание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упражнений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400050" indent="-400050">
              <a:spcBef>
                <a:spcPts val="0"/>
              </a:spcBef>
              <a:buFont typeface="+mj-lt"/>
              <a:buAutoNum type="romanUcPeriod" startAt="2"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1400" b="1" i="1" dirty="0">
                <a:latin typeface="Arial" pitchFamily="34" charset="0"/>
                <a:cs typeface="Arial" pitchFamily="34" charset="0"/>
              </a:rPr>
              <a:t>и задачи.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Цель: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формировать вокально-хоровые навыки детей старшего дошкольного возраста, подготовить голосовой и речевой аппарат к пению.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Задачи: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Укреплять и развивать мышцы артикуляционного аппарата;</a:t>
            </a:r>
          </a:p>
          <a:p>
            <a:pPr>
              <a:spcBef>
                <a:spcPts val="0"/>
              </a:spcBef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Способствовать формированию певческого дыхания,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грудобрюшное дыхани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ю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у детей, развитию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продолжительного равномерного выдоха;</a:t>
            </a:r>
          </a:p>
          <a:p>
            <a:pPr>
              <a:spcBef>
                <a:spcPts val="0"/>
              </a:spcBef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Способствовать формированию мягкой атаки звука;</a:t>
            </a:r>
          </a:p>
          <a:p>
            <a:pPr>
              <a:spcBef>
                <a:spcPts val="0"/>
              </a:spcBef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Способствовать освоению приемов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звуковедения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staccato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Legato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non legato)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Способствовать формированию чистоты интонации;</a:t>
            </a:r>
          </a:p>
          <a:p>
            <a:pPr>
              <a:spcBef>
                <a:spcPts val="0"/>
              </a:spcBef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Способствовать расширению диапазона голоса;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Закреплять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правильное положение рта при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пропевание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гласных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Развивать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звуковысотный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слух.</a:t>
            </a:r>
            <a:endParaRPr lang="ru-RU" sz="12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46285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8F1D1"/>
              </a:clrFrom>
              <a:clrTo>
                <a:srgbClr val="C8F1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129" y="1628800"/>
            <a:ext cx="2564904" cy="26369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182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приложение </a:t>
            </a:r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1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892480" cy="6741368"/>
          </a:xfrm>
        </p:spPr>
        <p:txBody>
          <a:bodyPr>
            <a:normAutofit/>
          </a:bodyPr>
          <a:lstStyle/>
          <a:p>
            <a:pPr marL="445770" indent="-400050" algn="ctr">
              <a:buFont typeface="+mj-lt"/>
              <a:buAutoNum type="romanUcPeriod" startAt="4"/>
            </a:pPr>
            <a:r>
              <a:rPr lang="ru-RU" sz="1600" b="1" dirty="0" smtClean="0"/>
              <a:t>Методическая литература</a:t>
            </a:r>
            <a:endParaRPr lang="ru-RU" sz="1600" dirty="0"/>
          </a:p>
          <a:p>
            <a:pPr marL="45720" lvl="0" indent="0">
              <a:buNone/>
            </a:pPr>
            <a:r>
              <a:rPr lang="ru-RU" sz="1600" dirty="0" smtClean="0"/>
              <a:t>1. </a:t>
            </a:r>
            <a:r>
              <a:rPr lang="ru-RU" sz="1600" dirty="0" err="1" smtClean="0"/>
              <a:t>Картушина</a:t>
            </a:r>
            <a:r>
              <a:rPr lang="ru-RU" sz="1600" dirty="0" smtClean="0"/>
              <a:t>  </a:t>
            </a:r>
            <a:r>
              <a:rPr lang="ru-RU" sz="1600" dirty="0"/>
              <a:t>М.Ю. «Вокально-хоровая работа в детском саду» - М.: Издательство «Скрипторий 2003», 2017. -176 с.</a:t>
            </a:r>
          </a:p>
          <a:p>
            <a:pPr marL="45720" lvl="0" indent="0">
              <a:buNone/>
            </a:pPr>
            <a:r>
              <a:rPr lang="ru-RU" sz="1600" dirty="0" smtClean="0"/>
              <a:t>2. Ветлугина </a:t>
            </a:r>
            <a:r>
              <a:rPr lang="ru-RU" sz="1600" dirty="0"/>
              <a:t>Н.А. «Музыкальное воспитание в детском саду» -М.: Просвещение, 1981.</a:t>
            </a:r>
          </a:p>
          <a:p>
            <a:pPr marL="45720" lvl="0" indent="0">
              <a:buNone/>
            </a:pPr>
            <a:r>
              <a:rPr lang="ru-RU" sz="1600" dirty="0" smtClean="0"/>
              <a:t>3. Емельянов </a:t>
            </a:r>
            <a:r>
              <a:rPr lang="ru-RU" sz="1600" dirty="0"/>
              <a:t>В.В «</a:t>
            </a:r>
            <a:r>
              <a:rPr lang="ru-RU" sz="1600" dirty="0" err="1"/>
              <a:t>Фонопедический</a:t>
            </a:r>
            <a:r>
              <a:rPr lang="ru-RU" sz="1600" dirty="0"/>
              <a:t> метод развития голоса»</a:t>
            </a:r>
          </a:p>
          <a:p>
            <a:pPr marL="45720" lvl="0" indent="0">
              <a:buNone/>
            </a:pPr>
            <a:r>
              <a:rPr lang="ru-RU" sz="1600" dirty="0" smtClean="0"/>
              <a:t>4. </a:t>
            </a:r>
            <a:r>
              <a:rPr lang="ru-RU" sz="1600" dirty="0" err="1" smtClean="0"/>
              <a:t>Огороднов</a:t>
            </a:r>
            <a:r>
              <a:rPr lang="ru-RU" sz="1600" dirty="0" smtClean="0"/>
              <a:t> </a:t>
            </a:r>
            <a:r>
              <a:rPr lang="ru-RU" sz="1600" dirty="0"/>
              <a:t>В.Е «Музыкально-певческое воспитание детей в общеобразовательной школе» - Л.: Музыка, 1972</a:t>
            </a:r>
          </a:p>
          <a:p>
            <a:pPr marL="45720" lvl="0" indent="0">
              <a:buNone/>
            </a:pPr>
            <a:r>
              <a:rPr lang="ru-RU" sz="1600" dirty="0" smtClean="0"/>
              <a:t>5. </a:t>
            </a:r>
            <a:r>
              <a:rPr lang="ru-RU" sz="1600" dirty="0" err="1" smtClean="0"/>
              <a:t>Кацер</a:t>
            </a:r>
            <a:r>
              <a:rPr lang="ru-RU" sz="1600" dirty="0" smtClean="0"/>
              <a:t> </a:t>
            </a:r>
            <a:r>
              <a:rPr lang="ru-RU" sz="1600" dirty="0"/>
              <a:t>О.В «Игровая методика обучения детей пению» — СПб.: Музыкальная палитра, 2005. — 47 с.</a:t>
            </a:r>
          </a:p>
          <a:p>
            <a:pPr marL="45720" lvl="0" indent="0">
              <a:buNone/>
            </a:pPr>
            <a:r>
              <a:rPr lang="ru-RU" sz="1600" dirty="0" smtClean="0"/>
              <a:t>6. </a:t>
            </a:r>
            <a:r>
              <a:rPr lang="ru-RU" sz="1600" dirty="0" err="1" smtClean="0"/>
              <a:t>Краузе</a:t>
            </a:r>
            <a:r>
              <a:rPr lang="ru-RU" sz="1600" dirty="0" smtClean="0"/>
              <a:t> </a:t>
            </a:r>
            <a:r>
              <a:rPr lang="ru-RU" sz="1600" dirty="0"/>
              <a:t>Е «Логопедия» - 2 </a:t>
            </a:r>
            <a:r>
              <a:rPr lang="ru-RU" sz="1600" dirty="0" err="1"/>
              <a:t>изд</a:t>
            </a:r>
            <a:r>
              <a:rPr lang="ru-RU" sz="1600" dirty="0"/>
              <a:t>, </a:t>
            </a:r>
            <a:r>
              <a:rPr lang="ru-RU" sz="1600" dirty="0" err="1"/>
              <a:t>испр</a:t>
            </a:r>
            <a:r>
              <a:rPr lang="ru-RU" sz="1600" dirty="0"/>
              <a:t>. – СПб.: Учитель и ученик, КОРОНА </a:t>
            </a:r>
            <a:r>
              <a:rPr lang="ru-RU" sz="1600" dirty="0" err="1"/>
              <a:t>принт</a:t>
            </a:r>
            <a:r>
              <a:rPr lang="ru-RU" sz="1600" dirty="0"/>
              <a:t>, 2003. – 208 с., ил.</a:t>
            </a:r>
          </a:p>
          <a:p>
            <a:pPr marL="45720" lvl="0" indent="0">
              <a:buNone/>
            </a:pPr>
            <a:r>
              <a:rPr lang="ru-RU" sz="1600" dirty="0" smtClean="0"/>
              <a:t>7. </a:t>
            </a:r>
            <a:r>
              <a:rPr lang="ru-RU" sz="1600" dirty="0" err="1" smtClean="0"/>
              <a:t>Евтодьева</a:t>
            </a:r>
            <a:r>
              <a:rPr lang="ru-RU" sz="1600" dirty="0" smtClean="0"/>
              <a:t> </a:t>
            </a:r>
            <a:r>
              <a:rPr lang="ru-RU" sz="1600" dirty="0"/>
              <a:t>А. А «Методическое и практическое пособие по обучению дошкольников пению и движениям в игровой форме»</a:t>
            </a:r>
          </a:p>
          <a:p>
            <a:pPr marL="45720" lvl="0" indent="0">
              <a:buNone/>
            </a:pPr>
            <a:r>
              <a:rPr lang="ru-RU" sz="1600" dirty="0" smtClean="0"/>
              <a:t>8. </a:t>
            </a:r>
            <a:r>
              <a:rPr lang="ru-RU" sz="1600" dirty="0" err="1" smtClean="0"/>
              <a:t>Тютюнникова</a:t>
            </a:r>
            <a:r>
              <a:rPr lang="ru-RU" sz="1600" dirty="0" smtClean="0"/>
              <a:t>  </a:t>
            </a:r>
            <a:r>
              <a:rPr lang="ru-RU" sz="1600" dirty="0"/>
              <a:t>Т.Э. «Детское ансамблевое </a:t>
            </a:r>
            <a:r>
              <a:rPr lang="ru-RU" sz="1600" dirty="0" err="1"/>
              <a:t>музицирование</a:t>
            </a:r>
            <a:r>
              <a:rPr lang="ru-RU" sz="1600" dirty="0"/>
              <a:t>», «Программы и технологии» - журнал «Музыкальный руководитель» №2, 2004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3660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784976" cy="6552728"/>
          </a:xfrm>
        </p:spPr>
        <p:txBody>
          <a:bodyPr>
            <a:normAutofit lnSpcReduction="10000"/>
          </a:bodyPr>
          <a:lstStyle/>
          <a:p>
            <a:pPr marL="400050" indent="-400050">
              <a:buFont typeface="+mj-lt"/>
              <a:buAutoNum type="romanUcPeriod" startAt="3"/>
            </a:pPr>
            <a:r>
              <a:rPr lang="ru-RU" sz="1400" b="1" dirty="0" smtClean="0"/>
              <a:t>Ход упражнения:</a:t>
            </a:r>
          </a:p>
          <a:p>
            <a:r>
              <a:rPr lang="ru-RU" sz="1400" dirty="0" smtClean="0"/>
              <a:t>1. Жил-был весёлый во рту язычок</a:t>
            </a:r>
          </a:p>
          <a:p>
            <a:r>
              <a:rPr lang="ru-RU" sz="1400" dirty="0" smtClean="0"/>
              <a:t>С ним познакомлю тебя я дружок.</a:t>
            </a:r>
          </a:p>
          <a:p>
            <a:r>
              <a:rPr lang="ru-RU" sz="1400" dirty="0" smtClean="0"/>
              <a:t>Однажды утром он проснулся, </a:t>
            </a:r>
          </a:p>
          <a:p>
            <a:r>
              <a:rPr lang="ru-RU" sz="1400" dirty="0" smtClean="0"/>
              <a:t>С бока на бок повернулся, Вот так! </a:t>
            </a:r>
            <a:r>
              <a:rPr lang="ru-RU" sz="1400" dirty="0" smtClean="0">
                <a:solidFill>
                  <a:srgbClr val="FF0000"/>
                </a:solidFill>
              </a:rPr>
              <a:t>(Упр. «Часики», прил.1)</a:t>
            </a:r>
          </a:p>
          <a:p>
            <a:r>
              <a:rPr lang="ru-RU" sz="1400" dirty="0" smtClean="0"/>
              <a:t>Поздоровался со щёчками, Вот так! </a:t>
            </a:r>
            <a:r>
              <a:rPr lang="ru-RU" sz="1400" dirty="0" smtClean="0">
                <a:solidFill>
                  <a:srgbClr val="FF0000"/>
                </a:solidFill>
              </a:rPr>
              <a:t>(Упр. «Футбол», прил.2)</a:t>
            </a:r>
          </a:p>
          <a:p>
            <a:r>
              <a:rPr lang="ru-RU" sz="1400" dirty="0" smtClean="0"/>
              <a:t>И почистил зубки щёточкой. Вот так! </a:t>
            </a:r>
            <a:r>
              <a:rPr lang="ru-RU" sz="1400" dirty="0" smtClean="0">
                <a:solidFill>
                  <a:srgbClr val="FF0000"/>
                </a:solidFill>
              </a:rPr>
              <a:t>(Упр. «Чистим зубки», прил.3)</a:t>
            </a:r>
          </a:p>
          <a:p>
            <a:r>
              <a:rPr lang="ru-RU" sz="1400" dirty="0" smtClean="0"/>
              <a:t>Широко открыл окошко, Вот так! </a:t>
            </a:r>
            <a:r>
              <a:rPr lang="ru-RU" sz="1400" dirty="0" smtClean="0">
                <a:solidFill>
                  <a:srgbClr val="FF0000"/>
                </a:solidFill>
              </a:rPr>
              <a:t>(Упр. «Окошечко», прил.4)</a:t>
            </a:r>
          </a:p>
          <a:p>
            <a:r>
              <a:rPr lang="ru-RU" sz="1400" dirty="0" smtClean="0"/>
              <a:t>Глубоко вздохнул немножко: Вот так </a:t>
            </a:r>
          </a:p>
          <a:p>
            <a:r>
              <a:rPr lang="ru-RU" sz="1400" dirty="0" smtClean="0"/>
              <a:t>«Хорошо то как опять!»,</a:t>
            </a:r>
          </a:p>
          <a:p>
            <a:r>
              <a:rPr lang="ru-RU" sz="1400" dirty="0" smtClean="0"/>
              <a:t>И отправился гулять.</a:t>
            </a:r>
          </a:p>
          <a:p>
            <a:r>
              <a:rPr lang="ru-RU" sz="1400" dirty="0" smtClean="0"/>
              <a:t>2. Очень любил язычок погулять,</a:t>
            </a:r>
          </a:p>
          <a:p>
            <a:r>
              <a:rPr lang="ru-RU" sz="1400" dirty="0" smtClean="0"/>
              <a:t>И на площадке детской играть.</a:t>
            </a:r>
          </a:p>
          <a:p>
            <a:r>
              <a:rPr lang="ru-RU" sz="1400" dirty="0" smtClean="0"/>
              <a:t>С горки любил язычок покататься, Вот так! </a:t>
            </a:r>
            <a:r>
              <a:rPr lang="ru-RU" sz="1400" dirty="0" smtClean="0">
                <a:solidFill>
                  <a:srgbClr val="FF0000"/>
                </a:solidFill>
              </a:rPr>
              <a:t>(Упр. «Горка», прил.5)</a:t>
            </a:r>
          </a:p>
          <a:p>
            <a:r>
              <a:rPr lang="ru-RU" sz="1400" dirty="0" smtClean="0"/>
              <a:t>И на качелях вверх, вниз покачаться. Вот так! </a:t>
            </a:r>
            <a:r>
              <a:rPr lang="ru-RU" sz="1400" dirty="0" smtClean="0">
                <a:solidFill>
                  <a:srgbClr val="FF0000"/>
                </a:solidFill>
              </a:rPr>
              <a:t>(Упр. «Качели» прил.6)</a:t>
            </a:r>
          </a:p>
          <a:p>
            <a:r>
              <a:rPr lang="ru-RU" sz="1400" dirty="0" smtClean="0"/>
              <a:t>Очень любил язычок помечтать,</a:t>
            </a:r>
          </a:p>
          <a:p>
            <a:r>
              <a:rPr lang="ru-RU" sz="1400" dirty="0" smtClean="0"/>
              <a:t>И на ракете в космос слетать.</a:t>
            </a:r>
          </a:p>
          <a:p>
            <a:r>
              <a:rPr lang="ru-RU" sz="1400" dirty="0" smtClean="0"/>
              <a:t>Вот он к ракете мчится быстрей,</a:t>
            </a:r>
          </a:p>
          <a:p>
            <a:r>
              <a:rPr lang="ru-RU" sz="1400" dirty="0" smtClean="0"/>
              <a:t>Чтобы отправиться в космос скорей. Вот так! </a:t>
            </a:r>
            <a:r>
              <a:rPr lang="ru-RU" sz="1400" dirty="0" smtClean="0">
                <a:solidFill>
                  <a:srgbClr val="FF0000"/>
                </a:solidFill>
              </a:rPr>
              <a:t>(Упр. «Ракета», прил.7)</a:t>
            </a:r>
          </a:p>
          <a:p>
            <a:r>
              <a:rPr lang="ru-RU" sz="1400" dirty="0" smtClean="0"/>
              <a:t>Посмотрите-ка ребятки,</a:t>
            </a:r>
          </a:p>
          <a:p>
            <a:r>
              <a:rPr lang="ru-RU" sz="1400" dirty="0" smtClean="0"/>
              <a:t>Что он видит на площадке?</a:t>
            </a:r>
          </a:p>
          <a:p>
            <a:r>
              <a:rPr lang="ru-RU" sz="1400" dirty="0" smtClean="0"/>
              <a:t>Развесёлые, цветные, яркие да озорные,</a:t>
            </a:r>
          </a:p>
          <a:p>
            <a:r>
              <a:rPr lang="ru-RU" sz="1400" dirty="0" smtClean="0"/>
              <a:t>Кто же весело так скачет?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0112" y="1124744"/>
            <a:ext cx="2771800" cy="503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62473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1400" dirty="0" smtClean="0"/>
              <a:t>Ну конечно это? (мячик) </a:t>
            </a:r>
            <a:r>
              <a:rPr lang="ru-RU" sz="1400" dirty="0" smtClean="0">
                <a:solidFill>
                  <a:srgbClr val="FF0000"/>
                </a:solidFill>
              </a:rPr>
              <a:t>(Упр. «Мячики», прил.8)</a:t>
            </a:r>
          </a:p>
          <a:p>
            <a:pPr marL="45720" indent="0">
              <a:buNone/>
            </a:pPr>
            <a:r>
              <a:rPr lang="ru-RU" sz="1400" dirty="0" smtClean="0"/>
              <a:t>Поиграем мы с мячом, его песенку споем. Вот так!</a:t>
            </a:r>
          </a:p>
          <a:p>
            <a:pPr marL="45720" indent="0">
              <a:buNone/>
            </a:pPr>
            <a:r>
              <a:rPr lang="ru-RU" sz="1400" dirty="0" smtClean="0"/>
              <a:t>3. Накатался, наигрался, и в осенний лес помчался,</a:t>
            </a:r>
          </a:p>
          <a:p>
            <a:pPr marL="45720" indent="0">
              <a:buNone/>
            </a:pPr>
            <a:r>
              <a:rPr lang="ru-RU" sz="1400" dirty="0" smtClean="0"/>
              <a:t>Он по листикам идёт, громко песенку поёт. Вот так! </a:t>
            </a:r>
            <a:r>
              <a:rPr lang="ru-RU" sz="1400" dirty="0" smtClean="0">
                <a:solidFill>
                  <a:srgbClr val="FF0000"/>
                </a:solidFill>
              </a:rPr>
              <a:t>(прил.9,10,11,12)</a:t>
            </a:r>
          </a:p>
          <a:p>
            <a:pPr marL="45720" indent="0">
              <a:buNone/>
            </a:pPr>
            <a:r>
              <a:rPr lang="ru-RU" sz="1400" dirty="0" smtClean="0"/>
              <a:t>ПОПЕВКА 1:</a:t>
            </a:r>
          </a:p>
          <a:p>
            <a:pPr marL="45720" indent="0">
              <a:buNone/>
            </a:pPr>
            <a:endParaRPr lang="ru-RU" sz="1400" dirty="0"/>
          </a:p>
          <a:p>
            <a:pPr marL="45720" indent="0">
              <a:buNone/>
            </a:pPr>
            <a:endParaRPr lang="ru-RU" sz="1400" dirty="0" smtClean="0"/>
          </a:p>
          <a:p>
            <a:pPr marL="45720" indent="0">
              <a:buNone/>
            </a:pPr>
            <a:endParaRPr lang="ru-RU" sz="1400" dirty="0"/>
          </a:p>
          <a:p>
            <a:pPr marL="45720" indent="0">
              <a:buNone/>
            </a:pPr>
            <a:endParaRPr lang="ru-RU" sz="1400" dirty="0" smtClean="0"/>
          </a:p>
          <a:p>
            <a:pPr marL="45720" indent="0">
              <a:buNone/>
            </a:pPr>
            <a:endParaRPr lang="ru-RU" sz="1400" dirty="0"/>
          </a:p>
          <a:p>
            <a:pPr marL="45720" indent="0">
              <a:buNone/>
            </a:pPr>
            <a:r>
              <a:rPr lang="ru-RU" sz="1400" dirty="0" smtClean="0"/>
              <a:t>Налетела тучка вдруг</a:t>
            </a:r>
          </a:p>
          <a:p>
            <a:pPr marL="45720" indent="0">
              <a:buNone/>
            </a:pPr>
            <a:r>
              <a:rPr lang="ru-RU" sz="1400" dirty="0" smtClean="0"/>
              <a:t>И стал слышен капель звук,</a:t>
            </a:r>
          </a:p>
          <a:p>
            <a:pPr marL="45720" indent="0">
              <a:buNone/>
            </a:pPr>
            <a:r>
              <a:rPr lang="ru-RU" sz="1400" dirty="0" smtClean="0"/>
              <a:t>На листочки дождик льёт,</a:t>
            </a:r>
          </a:p>
          <a:p>
            <a:pPr marL="45720" indent="0">
              <a:buNone/>
            </a:pPr>
            <a:r>
              <a:rPr lang="ru-RU" sz="1400" dirty="0" smtClean="0"/>
              <a:t>Свою песенку поет. Вот так!</a:t>
            </a:r>
          </a:p>
          <a:p>
            <a:pPr marL="45720" indent="0">
              <a:buNone/>
            </a:pPr>
            <a:r>
              <a:rPr lang="ru-RU" sz="1400" dirty="0" smtClean="0"/>
              <a:t>ПОПЕВКА 2:</a:t>
            </a:r>
          </a:p>
          <a:p>
            <a:pPr marL="45720" indent="0">
              <a:buNone/>
            </a:pPr>
            <a:endParaRPr lang="ru-RU" sz="1400" dirty="0"/>
          </a:p>
          <a:p>
            <a:pPr marL="45720" indent="0">
              <a:buNone/>
            </a:pPr>
            <a:endParaRPr lang="ru-RU" sz="1400" dirty="0" smtClean="0"/>
          </a:p>
          <a:p>
            <a:pPr marL="45720" indent="0">
              <a:buNone/>
            </a:pPr>
            <a:endParaRPr lang="ru-RU" sz="1400" dirty="0"/>
          </a:p>
          <a:p>
            <a:pPr marL="45720" indent="0">
              <a:buNone/>
            </a:pPr>
            <a:endParaRPr lang="ru-RU" sz="1400" dirty="0" smtClean="0"/>
          </a:p>
          <a:p>
            <a:pPr marL="45720" indent="0">
              <a:buNone/>
            </a:pPr>
            <a:r>
              <a:rPr lang="ru-RU" sz="1400" dirty="0" smtClean="0"/>
              <a:t>Дождь покапал и прошёл,</a:t>
            </a:r>
          </a:p>
          <a:p>
            <a:pPr marL="45720" indent="0">
              <a:buNone/>
            </a:pPr>
            <a:r>
              <a:rPr lang="ru-RU" sz="1400" dirty="0" smtClean="0"/>
              <a:t>Язычок домой пошёл.</a:t>
            </a:r>
          </a:p>
          <a:p>
            <a:pPr marL="45720" indent="0">
              <a:buNone/>
            </a:pPr>
            <a:endParaRPr lang="ru-RU" sz="1400" dirty="0"/>
          </a:p>
          <a:p>
            <a:pPr marL="45720" indent="0" algn="ctr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КОНЕЦ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01390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2" y="3933056"/>
            <a:ext cx="8793717" cy="126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45770" lvl="0" indent="-400050" algn="ctr">
              <a:buFont typeface="+mj-lt"/>
              <a:buAutoNum type="romanUcPeriod" startAt="4"/>
            </a:pP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Описание упражнений</a:t>
            </a:r>
          </a:p>
          <a:p>
            <a:pPr marL="45720" lvl="0" indent="0">
              <a:buNone/>
            </a:pPr>
            <a:endParaRPr lang="ru-RU" sz="1400" dirty="0" smtClean="0">
              <a:solidFill>
                <a:srgbClr val="FF0000"/>
              </a:solidFill>
            </a:endParaRPr>
          </a:p>
          <a:p>
            <a:pPr marL="45720" lvl="0" indent="0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1. Упражнение </a:t>
            </a:r>
            <a:r>
              <a:rPr lang="ru-RU" sz="1400" dirty="0">
                <a:solidFill>
                  <a:srgbClr val="FF0000"/>
                </a:solidFill>
              </a:rPr>
              <a:t>«Часики» (прил.1)</a:t>
            </a:r>
          </a:p>
          <a:p>
            <a:pPr marL="45720" indent="0">
              <a:buNone/>
            </a:pPr>
            <a:r>
              <a:rPr lang="ru-RU" sz="1400" dirty="0">
                <a:solidFill>
                  <a:srgbClr val="FF0000"/>
                </a:solidFill>
              </a:rPr>
              <a:t>Описание упражнения: </a:t>
            </a:r>
            <a:r>
              <a:rPr lang="ru-RU" sz="1400" dirty="0"/>
              <a:t>открыть рот, улыбнуться. Тянуться языком попеременно то к левому углу рта, то к правому. Повторить 5-10 раз.</a:t>
            </a:r>
          </a:p>
          <a:p>
            <a:pPr marL="45720" indent="0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Цели: </a:t>
            </a:r>
            <a:r>
              <a:rPr lang="ru-RU" sz="1400" dirty="0"/>
              <a:t>Развивать мышцы языка, развивать умение владеть языком.</a:t>
            </a:r>
          </a:p>
          <a:p>
            <a:pPr marL="45720" lvl="0" indent="0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2. Упражнение </a:t>
            </a:r>
            <a:r>
              <a:rPr lang="ru-RU" sz="1400" dirty="0">
                <a:solidFill>
                  <a:srgbClr val="FF0000"/>
                </a:solidFill>
              </a:rPr>
              <a:t>«Футбол» (прил. 2)</a:t>
            </a:r>
          </a:p>
          <a:p>
            <a:pPr marL="45720" indent="0" fontAlgn="base">
              <a:buNone/>
            </a:pPr>
            <a:r>
              <a:rPr lang="ru-RU" sz="1400" dirty="0">
                <a:solidFill>
                  <a:srgbClr val="FF0000"/>
                </a:solidFill>
              </a:rPr>
              <a:t>Описание упражнения: </a:t>
            </a:r>
            <a:r>
              <a:rPr lang="ru-RU" sz="1400" dirty="0"/>
              <a:t>язык поочерёдно упирается в правую и левую щёки, задерживаясь в каждом положении на 3-5 секунд.</a:t>
            </a:r>
          </a:p>
          <a:p>
            <a:pPr marL="45720" indent="0" fontAlgn="base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Цели: </a:t>
            </a:r>
            <a:r>
              <a:rPr lang="ru-RU" sz="1400" dirty="0"/>
              <a:t>укреплять мускулатуру языка и щёк, развивать умение владеть языком.</a:t>
            </a:r>
          </a:p>
          <a:p>
            <a:pPr marL="45720" lvl="0" indent="0" fontAlgn="base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3. Упражнение </a:t>
            </a:r>
            <a:r>
              <a:rPr lang="ru-RU" sz="1400" dirty="0">
                <a:solidFill>
                  <a:srgbClr val="FF0000"/>
                </a:solidFill>
              </a:rPr>
              <a:t>«Чистим зубки» (прил. 3)</a:t>
            </a:r>
          </a:p>
          <a:p>
            <a:pPr marL="45720" indent="0" fontAlgn="base">
              <a:buNone/>
            </a:pPr>
            <a:r>
              <a:rPr lang="ru-RU" sz="1400" dirty="0">
                <a:solidFill>
                  <a:srgbClr val="FF0000"/>
                </a:solidFill>
              </a:rPr>
              <a:t>Описание упражнения:</a:t>
            </a:r>
          </a:p>
          <a:p>
            <a:pPr marL="45720" indent="0" fontAlgn="base">
              <a:buNone/>
            </a:pPr>
            <a:r>
              <a:rPr lang="ru-RU" sz="1400" dirty="0"/>
              <a:t>А) Улыбнуться, показать зубы, приоткрыть рот и кончиком языка «почистить» нижние зубки с внутренней стороны, делая движения языком из стороны в сторону, а потом делая движения снизу вверх.</a:t>
            </a:r>
          </a:p>
          <a:p>
            <a:pPr marL="45720" indent="0" fontAlgn="base">
              <a:buNone/>
            </a:pPr>
            <a:r>
              <a:rPr lang="ru-RU" sz="1400" dirty="0"/>
              <a:t>Б) Улыбнуться, показать зубы, приоткрыть рот и кончиком языка «почистить» верхние зубки с внутренней стороны, делая движения языком из стороны в сторону, а потом делая движения снизу вверх.</a:t>
            </a:r>
          </a:p>
          <a:p>
            <a:pPr marL="45720" indent="0" fontAlgn="base">
              <a:buNone/>
            </a:pPr>
            <a:r>
              <a:rPr lang="ru-RU" sz="1400" dirty="0"/>
              <a:t>В) Улыбнуться, показать зубы, приоткрыть рот и кончиком языка «почистить» верхние зубки с внешней стороны, делая движения языком из стороны в сторону.</a:t>
            </a:r>
          </a:p>
          <a:p>
            <a:pPr marL="45720" indent="0" fontAlgn="base">
              <a:buNone/>
            </a:pPr>
            <a:r>
              <a:rPr lang="ru-RU" sz="1400" dirty="0"/>
              <a:t>Следить за тем, чтобы губы были неподвижны, находились в положении улыбки. Двигая кончиком языка из стороны в сторону, следить, чтобы он находился у десен, а не скользил по верхнему краю зубов. Двигая языком снизу вверх, следить, чтобы кончик языка был широким и начинал движение от корней нижних зубов.</a:t>
            </a:r>
          </a:p>
          <a:p>
            <a:pPr marL="45720" indent="0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Цели: </a:t>
            </a:r>
            <a:r>
              <a:rPr lang="ru-RU" sz="1400" dirty="0" smtClean="0"/>
              <a:t>укрепить и разогреть мышцы языка.</a:t>
            </a:r>
            <a:endParaRPr lang="ru-RU" sz="1400" dirty="0"/>
          </a:p>
          <a:p>
            <a:pPr marL="45720" indent="0">
              <a:buNone/>
            </a:pPr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2809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45720" lvl="0" indent="0">
              <a:buNone/>
            </a:pPr>
            <a:r>
              <a:rPr lang="ru-RU" sz="1400" dirty="0">
                <a:solidFill>
                  <a:srgbClr val="FF0000"/>
                </a:solidFill>
              </a:rPr>
              <a:t>4.  Упражнение «Окошко» (прил.4)</a:t>
            </a:r>
          </a:p>
          <a:p>
            <a:pPr marL="45720" indent="0">
              <a:buNone/>
            </a:pPr>
            <a:r>
              <a:rPr lang="ru-RU" sz="1400" dirty="0">
                <a:solidFill>
                  <a:srgbClr val="FF0000"/>
                </a:solidFill>
              </a:rPr>
              <a:t>Описание упражнения: </a:t>
            </a:r>
            <a:r>
              <a:rPr lang="ru-RU" sz="1400" dirty="0"/>
              <a:t>слегка улыбнуться, медленно открыть рот (как для </a:t>
            </a:r>
            <a:r>
              <a:rPr lang="ru-RU" sz="1400" dirty="0" err="1"/>
              <a:t>пропевания</a:t>
            </a:r>
            <a:r>
              <a:rPr lang="ru-RU" sz="1400" dirty="0"/>
              <a:t> звука «а»: «а-а-а»), подержать рот открытым 5-10 секунд, медленно закрыть.</a:t>
            </a:r>
          </a:p>
          <a:p>
            <a:pPr marL="45720" indent="0">
              <a:buNone/>
            </a:pPr>
            <a:r>
              <a:rPr lang="ru-RU" sz="1400" dirty="0">
                <a:solidFill>
                  <a:srgbClr val="FF0000"/>
                </a:solidFill>
              </a:rPr>
              <a:t>Цели: </a:t>
            </a:r>
            <a:r>
              <a:rPr lang="ru-RU" sz="1400" dirty="0"/>
              <a:t>научиться спокойно открывать и закрывать рот, расслабляя мышцы языка. Удер­живать губы и язык в заданном положении</a:t>
            </a:r>
            <a:r>
              <a:rPr lang="ru-RU" sz="1400" dirty="0" smtClean="0"/>
              <a:t>.</a:t>
            </a:r>
            <a:endParaRPr lang="ru-RU" sz="1400" dirty="0" smtClean="0">
              <a:solidFill>
                <a:srgbClr val="FF0000"/>
              </a:solidFill>
            </a:endParaRPr>
          </a:p>
          <a:p>
            <a:pPr marL="45720" lvl="0" indent="0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5. Упражнение </a:t>
            </a:r>
            <a:r>
              <a:rPr lang="ru-RU" sz="1400" dirty="0">
                <a:solidFill>
                  <a:srgbClr val="FF0000"/>
                </a:solidFill>
              </a:rPr>
              <a:t>на дыхание</a:t>
            </a:r>
          </a:p>
          <a:p>
            <a:pPr marL="45720" indent="0">
              <a:buNone/>
            </a:pPr>
            <a:r>
              <a:rPr lang="ru-RU" sz="1400" dirty="0">
                <a:solidFill>
                  <a:srgbClr val="FF0000"/>
                </a:solidFill>
              </a:rPr>
              <a:t>Описание упражнения: </a:t>
            </a:r>
            <a:r>
              <a:rPr lang="ru-RU" sz="1400" dirty="0"/>
              <a:t>сделать спокойный  глубокий вдох (во время вдоха не должны подниматься плечи). На вдохе удивиться, задержать дыхание от удивления и красоты, и равномерно выдыхая весь воздух, петь ноты «ми» или «фа» или «соль» первой октавы на слог «ах». Повторить 3-4 раза.</a:t>
            </a:r>
          </a:p>
          <a:p>
            <a:pPr marL="45720" indent="0">
              <a:buNone/>
            </a:pPr>
            <a:r>
              <a:rPr lang="ru-RU" sz="1400" dirty="0"/>
              <a:t>Почему в упражнение необходимо возникновение эмоции удивления?</a:t>
            </a:r>
          </a:p>
          <a:p>
            <a:pPr marL="45720" indent="0">
              <a:buNone/>
            </a:pPr>
            <a:r>
              <a:rPr lang="ru-RU" sz="1400" dirty="0"/>
              <a:t>Потому что когда человек удивляется или пугается, он инстинктивно обеспечивает себя физиологически необходимым запасом кислорода, который, в этот момент поднимает мягкое небо, что является основой правильного </a:t>
            </a:r>
            <a:r>
              <a:rPr lang="ru-RU" sz="1400" dirty="0" smtClean="0"/>
              <a:t>звукообразования. </a:t>
            </a:r>
          </a:p>
          <a:p>
            <a:pPr marL="45720" indent="0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Цели:</a:t>
            </a:r>
          </a:p>
          <a:p>
            <a:pPr lvl="0"/>
            <a:r>
              <a:rPr lang="ru-RU" sz="1400" dirty="0" smtClean="0"/>
              <a:t>Тренировать певческого </a:t>
            </a:r>
            <a:r>
              <a:rPr lang="ru-RU" sz="1400" dirty="0"/>
              <a:t>дыхания  (вдох, задержка дыхания, выдох);</a:t>
            </a:r>
          </a:p>
          <a:p>
            <a:pPr lvl="0"/>
            <a:r>
              <a:rPr lang="ru-RU" sz="1400" dirty="0" smtClean="0"/>
              <a:t>Тренировать силу </a:t>
            </a:r>
            <a:r>
              <a:rPr lang="ru-RU" sz="1400" dirty="0"/>
              <a:t>вдоха и выдоха (выдох равномерный); </a:t>
            </a:r>
          </a:p>
          <a:p>
            <a:pPr lvl="0"/>
            <a:r>
              <a:rPr lang="ru-RU" sz="1400" dirty="0" smtClean="0"/>
              <a:t>Формировать мягкую атаку </a:t>
            </a:r>
            <a:r>
              <a:rPr lang="ru-RU" sz="1400" dirty="0"/>
              <a:t>звука.</a:t>
            </a:r>
          </a:p>
          <a:p>
            <a:pPr marL="45720" indent="0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6. Упражнение  </a:t>
            </a:r>
            <a:r>
              <a:rPr lang="ru-RU" sz="1400" dirty="0">
                <a:solidFill>
                  <a:srgbClr val="FF0000"/>
                </a:solidFill>
              </a:rPr>
              <a:t>«Горка» (прил. 5)</a:t>
            </a:r>
          </a:p>
          <a:p>
            <a:pPr marL="45720" indent="0">
              <a:buNone/>
            </a:pPr>
            <a:r>
              <a:rPr lang="ru-RU" sz="1400" dirty="0">
                <a:solidFill>
                  <a:srgbClr val="FF0000"/>
                </a:solidFill>
              </a:rPr>
              <a:t>Описание упражнения: </a:t>
            </a:r>
            <a:r>
              <a:rPr lang="ru-RU" sz="1400" dirty="0"/>
              <a:t>подняться «по лесенки»  на гласную «у» используя прием </a:t>
            </a:r>
            <a:r>
              <a:rPr lang="ru-RU" sz="1400" dirty="0" err="1"/>
              <a:t>звуковедения</a:t>
            </a:r>
            <a:r>
              <a:rPr lang="ru-RU" sz="1400" dirty="0"/>
              <a:t> </a:t>
            </a:r>
            <a:r>
              <a:rPr lang="en-US" sz="1400" dirty="0"/>
              <a:t>non legato</a:t>
            </a:r>
            <a:r>
              <a:rPr lang="ru-RU" sz="1400" dirty="0"/>
              <a:t> с 1 ступени по 5, затем на </a:t>
            </a:r>
            <a:r>
              <a:rPr lang="ru-RU" sz="1400" dirty="0" err="1"/>
              <a:t>глисандо</a:t>
            </a:r>
            <a:r>
              <a:rPr lang="ru-RU" sz="1400" dirty="0"/>
              <a:t> «скатиться с горки» до самого нижнего звука. Повторить 3-5 раз</a:t>
            </a:r>
          </a:p>
          <a:p>
            <a:pPr marL="45720" indent="0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Цели: </a:t>
            </a:r>
            <a:r>
              <a:rPr lang="ru-RU" sz="1400" dirty="0"/>
              <a:t>различать движение музыки вверх и вниз, способствовать расширению диапазона голоса, способствовать освоению приема </a:t>
            </a:r>
            <a:r>
              <a:rPr lang="ru-RU" sz="1400" dirty="0" err="1"/>
              <a:t>звуковедения</a:t>
            </a:r>
            <a:r>
              <a:rPr lang="ru-RU" sz="1400" dirty="0"/>
              <a:t> </a:t>
            </a:r>
            <a:r>
              <a:rPr lang="en-US" sz="1400" dirty="0"/>
              <a:t>non legato</a:t>
            </a:r>
            <a:r>
              <a:rPr lang="ru-RU" sz="1400" dirty="0"/>
              <a:t>.</a:t>
            </a:r>
          </a:p>
          <a:p>
            <a:pPr marL="45720" indent="0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7. Упражнение </a:t>
            </a:r>
            <a:r>
              <a:rPr lang="ru-RU" sz="1400" dirty="0">
                <a:solidFill>
                  <a:srgbClr val="FF0000"/>
                </a:solidFill>
              </a:rPr>
              <a:t>«Качели» (прил.6)</a:t>
            </a:r>
          </a:p>
          <a:p>
            <a:pPr marL="45720" indent="0">
              <a:buNone/>
            </a:pPr>
            <a:r>
              <a:rPr lang="ru-RU" sz="1400" dirty="0">
                <a:solidFill>
                  <a:srgbClr val="FF0000"/>
                </a:solidFill>
              </a:rPr>
              <a:t>Описание упражнения: </a:t>
            </a:r>
            <a:r>
              <a:rPr lang="ru-RU" sz="1400" dirty="0"/>
              <a:t>пропеть с детьми звуки септимы на слова «вверх» (до2) – «вниз» (ре1), показывая рукой высоту звука. Повторить 3-5 раз.</a:t>
            </a:r>
          </a:p>
          <a:p>
            <a:pPr marL="45720" indent="0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Цели</a:t>
            </a:r>
            <a:r>
              <a:rPr lang="ru-RU" sz="1400" dirty="0" smtClean="0"/>
              <a:t>: </a:t>
            </a:r>
            <a:r>
              <a:rPr lang="ru-RU" sz="1400" dirty="0"/>
              <a:t>формировать у детей </a:t>
            </a:r>
            <a:r>
              <a:rPr lang="ru-RU" sz="1400" dirty="0" err="1"/>
              <a:t>звуковысотный</a:t>
            </a:r>
            <a:r>
              <a:rPr lang="ru-RU" sz="1400" dirty="0"/>
              <a:t> слух, различать звуки септимы (до 2-ре1)</a:t>
            </a:r>
          </a:p>
          <a:p>
            <a:pPr marL="4572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6955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400" dirty="0">
                <a:solidFill>
                  <a:srgbClr val="FF0000"/>
                </a:solidFill>
              </a:rPr>
              <a:t>8. Упражнение «Ракета» (прил.7)</a:t>
            </a:r>
          </a:p>
          <a:p>
            <a:pPr marL="45720" indent="0">
              <a:buNone/>
            </a:pPr>
            <a:r>
              <a:rPr lang="ru-RU" sz="1400" dirty="0">
                <a:solidFill>
                  <a:srgbClr val="FF0000"/>
                </a:solidFill>
              </a:rPr>
              <a:t>Описание упражнения: </a:t>
            </a:r>
            <a:r>
              <a:rPr lang="ru-RU" sz="1400" dirty="0"/>
              <a:t>сидя на стуле, руки на поясе, наклонить корпус туловища вперед, опираясь на ноги. Сделать спокойный,  глубокий вдох, задержать дыхание, и  постепенно выпрямляя корпус выдыхать весь воздух на счет 5-4-3-2-1, «пуск» - ракета взлетает. </a:t>
            </a:r>
          </a:p>
          <a:p>
            <a:pPr marL="45720" indent="0">
              <a:buNone/>
            </a:pPr>
            <a:r>
              <a:rPr lang="ru-RU" sz="1400" dirty="0">
                <a:solidFill>
                  <a:srgbClr val="FF0000"/>
                </a:solidFill>
              </a:rPr>
              <a:t>Цели: </a:t>
            </a:r>
            <a:r>
              <a:rPr lang="ru-RU" sz="1400" dirty="0"/>
              <a:t>формирование грудобрюшного дыхания у детей</a:t>
            </a:r>
            <a:r>
              <a:rPr lang="ru-RU" sz="1400" dirty="0" smtClean="0"/>
              <a:t>.</a:t>
            </a:r>
            <a:endParaRPr lang="ru-RU" sz="1400" dirty="0" smtClean="0">
              <a:solidFill>
                <a:srgbClr val="FF0000"/>
              </a:solidFill>
            </a:endParaRPr>
          </a:p>
          <a:p>
            <a:pPr marL="45720" lvl="0" indent="0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9. Упражнение </a:t>
            </a:r>
            <a:r>
              <a:rPr lang="ru-RU" sz="1400" dirty="0">
                <a:solidFill>
                  <a:srgbClr val="FF0000"/>
                </a:solidFill>
              </a:rPr>
              <a:t>«Мячики</a:t>
            </a:r>
            <a:r>
              <a:rPr lang="ru-RU" sz="1400" dirty="0" smtClean="0">
                <a:solidFill>
                  <a:srgbClr val="FF0000"/>
                </a:solidFill>
              </a:rPr>
              <a:t>» (прил.8)</a:t>
            </a:r>
            <a:endParaRPr lang="ru-RU" sz="14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sz="1400" dirty="0">
                <a:solidFill>
                  <a:srgbClr val="FF0000"/>
                </a:solidFill>
              </a:rPr>
              <a:t>Описание упражнения: </a:t>
            </a:r>
          </a:p>
          <a:p>
            <a:pPr marL="45720" indent="0">
              <a:buNone/>
            </a:pPr>
            <a:r>
              <a:rPr lang="ru-RU" sz="1400" dirty="0"/>
              <a:t>1 вариант: упражнение исполняется легким </a:t>
            </a:r>
            <a:r>
              <a:rPr lang="ru-RU" sz="1400" dirty="0" err="1"/>
              <a:t>стаккатированным</a:t>
            </a:r>
            <a:r>
              <a:rPr lang="ru-RU" sz="1400" dirty="0"/>
              <a:t> звуком на гласную «у». Педагог показывает детям иллюстрацию, на которой изображены мячи, расположенные на разной высоте, и говорит что мячики необычные, а музыкальные, у каждого мячика есть свой звук,  и демонстрирует  высоту каждого мячика, затем дети повторяют, показывая рукой высоту звука.</a:t>
            </a:r>
          </a:p>
          <a:p>
            <a:pPr marL="45720" indent="0">
              <a:buNone/>
            </a:pPr>
            <a:r>
              <a:rPr lang="ru-RU" sz="1400" dirty="0"/>
              <a:t>2 вариант: педагог показывает детям иллюстрацию на которой изображены мячи, расположенные на разной высоте, говорит что мячики необычные, музыкальные и просит детей спеть песенку того мяча который они выберут. Дети самостоятельно находят высоту мяча в соответствие с расположением его на картинке, показывая рукой высоту звука. </a:t>
            </a:r>
          </a:p>
          <a:p>
            <a:pPr marL="45720" indent="0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Цели: </a:t>
            </a:r>
          </a:p>
          <a:p>
            <a:pPr lvl="0"/>
            <a:r>
              <a:rPr lang="ru-RU" sz="1400" dirty="0" smtClean="0"/>
              <a:t>Развитие </a:t>
            </a:r>
            <a:r>
              <a:rPr lang="ru-RU" sz="1400" dirty="0" err="1" smtClean="0"/>
              <a:t>звуковысотного</a:t>
            </a:r>
            <a:r>
              <a:rPr lang="ru-RU" sz="1400" dirty="0" smtClean="0"/>
              <a:t> слуха;</a:t>
            </a:r>
          </a:p>
          <a:p>
            <a:pPr lvl="0"/>
            <a:r>
              <a:rPr lang="ru-RU" sz="1400" dirty="0" smtClean="0"/>
              <a:t>освоение </a:t>
            </a:r>
            <a:r>
              <a:rPr lang="ru-RU" sz="1400" dirty="0"/>
              <a:t>приема </a:t>
            </a:r>
            <a:r>
              <a:rPr lang="ru-RU" sz="1400" dirty="0" err="1"/>
              <a:t>звуковеделия</a:t>
            </a:r>
            <a:r>
              <a:rPr lang="ru-RU" sz="1400" dirty="0"/>
              <a:t> </a:t>
            </a:r>
            <a:r>
              <a:rPr lang="en-US" sz="1400" dirty="0"/>
              <a:t>staccato</a:t>
            </a:r>
            <a:endParaRPr lang="ru-RU" sz="1400" dirty="0"/>
          </a:p>
          <a:p>
            <a:pPr marL="45720" indent="0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10. </a:t>
            </a:r>
            <a:r>
              <a:rPr lang="ru-RU" sz="1400" dirty="0" err="1" smtClean="0">
                <a:solidFill>
                  <a:srgbClr val="FF0000"/>
                </a:solidFill>
              </a:rPr>
              <a:t>Попевка</a:t>
            </a:r>
            <a:endParaRPr lang="ru-RU" sz="14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sz="1400" dirty="0">
                <a:solidFill>
                  <a:srgbClr val="FF0000"/>
                </a:solidFill>
              </a:rPr>
              <a:t> </a:t>
            </a:r>
            <a:r>
              <a:rPr lang="ru-RU" sz="1400" dirty="0" smtClean="0">
                <a:solidFill>
                  <a:srgbClr val="FF0000"/>
                </a:solidFill>
              </a:rPr>
              <a:t>Описание</a:t>
            </a:r>
            <a:r>
              <a:rPr lang="ru-RU" sz="1400" dirty="0">
                <a:solidFill>
                  <a:srgbClr val="FF0000"/>
                </a:solidFill>
              </a:rPr>
              <a:t>: </a:t>
            </a:r>
            <a:r>
              <a:rPr lang="ru-RU" sz="1400" dirty="0"/>
              <a:t>дети выразительно исполняют </a:t>
            </a:r>
            <a:r>
              <a:rPr lang="ru-RU" sz="1400" dirty="0" err="1"/>
              <a:t>попевку</a:t>
            </a:r>
            <a:r>
              <a:rPr lang="ru-RU" sz="1400" dirty="0"/>
              <a:t>, соблюдая приёмы </a:t>
            </a:r>
            <a:r>
              <a:rPr lang="ru-RU" sz="1400" dirty="0" err="1"/>
              <a:t>звуковедения</a:t>
            </a:r>
            <a:r>
              <a:rPr lang="ru-RU" sz="1400" dirty="0"/>
              <a:t> (</a:t>
            </a:r>
            <a:r>
              <a:rPr lang="en-US" sz="1400" dirty="0"/>
              <a:t>staccato</a:t>
            </a:r>
            <a:r>
              <a:rPr lang="ru-RU" sz="1400" dirty="0"/>
              <a:t>, </a:t>
            </a:r>
            <a:r>
              <a:rPr lang="ru-RU" sz="1400" dirty="0" err="1"/>
              <a:t>legato</a:t>
            </a:r>
            <a:r>
              <a:rPr lang="ru-RU" sz="1400" dirty="0"/>
              <a:t>) и правильное положение рта при </a:t>
            </a:r>
            <a:r>
              <a:rPr lang="ru-RU" sz="1400" dirty="0" err="1"/>
              <a:t>пропевание</a:t>
            </a:r>
            <a:r>
              <a:rPr lang="ru-RU" sz="1400" dirty="0"/>
              <a:t> гласных.</a:t>
            </a:r>
          </a:p>
          <a:p>
            <a:pPr marL="45720" indent="0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Цели:</a:t>
            </a:r>
          </a:p>
          <a:p>
            <a:pPr lvl="0"/>
            <a:r>
              <a:rPr lang="ru-RU" sz="1400" dirty="0" smtClean="0"/>
              <a:t>Способствовать освоению приёма </a:t>
            </a:r>
            <a:r>
              <a:rPr lang="ru-RU" sz="1400" dirty="0" err="1" smtClean="0"/>
              <a:t>звуковедения</a:t>
            </a:r>
            <a:r>
              <a:rPr lang="ru-RU" sz="1400" dirty="0" smtClean="0"/>
              <a:t> </a:t>
            </a:r>
            <a:r>
              <a:rPr lang="en-US" sz="1400" dirty="0" smtClean="0"/>
              <a:t>staccato</a:t>
            </a:r>
            <a:r>
              <a:rPr lang="ru-RU" sz="1400" dirty="0" smtClean="0"/>
              <a:t>, </a:t>
            </a:r>
            <a:r>
              <a:rPr lang="en-US" sz="1400" dirty="0" smtClean="0"/>
              <a:t>legato</a:t>
            </a:r>
            <a:r>
              <a:rPr lang="ru-RU" sz="1400" dirty="0" smtClean="0"/>
              <a:t>;</a:t>
            </a:r>
          </a:p>
          <a:p>
            <a:pPr lvl="0"/>
            <a:r>
              <a:rPr lang="ru-RU" sz="1400" dirty="0" smtClean="0"/>
              <a:t>закрепление </a:t>
            </a:r>
            <a:r>
              <a:rPr lang="ru-RU" sz="1400" dirty="0"/>
              <a:t>правильного положения рта при </a:t>
            </a:r>
            <a:r>
              <a:rPr lang="ru-RU" sz="1400" dirty="0" err="1"/>
              <a:t>пропевании</a:t>
            </a:r>
            <a:r>
              <a:rPr lang="ru-RU" sz="1400" dirty="0"/>
              <a:t> гласных;</a:t>
            </a:r>
          </a:p>
          <a:p>
            <a:pPr lvl="0"/>
            <a:r>
              <a:rPr lang="ru-RU" sz="1400" dirty="0" smtClean="0"/>
              <a:t>формирование </a:t>
            </a:r>
            <a:r>
              <a:rPr lang="ru-RU" sz="1400" dirty="0"/>
              <a:t>чистоты интонации;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98568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2736304" cy="47525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408930"/>
            <a:ext cx="2448272" cy="26843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5896" y="882079"/>
            <a:ext cx="2520280" cy="25268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приложение 1</a:t>
            </a:r>
          </a:p>
        </p:txBody>
      </p:sp>
    </p:spTree>
    <p:extLst>
      <p:ext uri="{BB962C8B-B14F-4D97-AF65-F5344CB8AC3E}">
        <p14:creationId xmlns:p14="http://schemas.microsoft.com/office/powerpoint/2010/main" val="286886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6" y="620688"/>
            <a:ext cx="2779764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4048" y="1373091"/>
            <a:ext cx="3108490" cy="5055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7744" y="3429000"/>
            <a:ext cx="2830430" cy="25922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приложение </a:t>
            </a:r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3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3756</TotalTime>
  <Words>1012</Words>
  <Application>Microsoft Office PowerPoint</Application>
  <PresentationFormat>Экран (4:3)</PresentationFormat>
  <Paragraphs>146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ВЕСЁЛЫЙ ЯЗЫЧОК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JuXik</dc:creator>
  <cp:lastModifiedBy>Zverdvd.org</cp:lastModifiedBy>
  <cp:revision>55</cp:revision>
  <dcterms:created xsi:type="dcterms:W3CDTF">2019-01-17T13:57:41Z</dcterms:created>
  <dcterms:modified xsi:type="dcterms:W3CDTF">2019-02-13T11:26:59Z</dcterms:modified>
</cp:coreProperties>
</file>